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57" r:id="rId4"/>
    <p:sldId id="258" r:id="rId5"/>
    <p:sldId id="273" r:id="rId6"/>
    <p:sldId id="261" r:id="rId7"/>
    <p:sldId id="274" r:id="rId8"/>
    <p:sldId id="262" r:id="rId9"/>
    <p:sldId id="268" r:id="rId10"/>
    <p:sldId id="264" r:id="rId11"/>
    <p:sldId id="269" r:id="rId12"/>
    <p:sldId id="266" r:id="rId13"/>
    <p:sldId id="275" r:id="rId14"/>
    <p:sldId id="267" r:id="rId15"/>
    <p:sldId id="272" r:id="rId16"/>
    <p:sldId id="277" r:id="rId17"/>
    <p:sldId id="278" r:id="rId18"/>
    <p:sldId id="279" r:id="rId19"/>
    <p:sldId id="280" r:id="rId20"/>
    <p:sldId id="276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A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 snapToObjects="1">
      <p:cViewPr varScale="1">
        <p:scale>
          <a:sx n="66" d="100"/>
          <a:sy n="66" d="100"/>
        </p:scale>
        <p:origin x="12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lla, Amith" userId="e32d726c-1e99-4ed0-9b83-a33715b01cc4" providerId="ADAL" clId="{8A34B496-BCB5-42CB-82D1-CF89F0A237F4}"/>
    <pc:docChg chg="modSld">
      <pc:chgData name="Pulla, Amith" userId="e32d726c-1e99-4ed0-9b83-a33715b01cc4" providerId="ADAL" clId="{8A34B496-BCB5-42CB-82D1-CF89F0A237F4}" dt="2023-10-10T07:07:33.139" v="2" actId="20577"/>
      <pc:docMkLst>
        <pc:docMk/>
      </pc:docMkLst>
      <pc:sldChg chg="modSp mod">
        <pc:chgData name="Pulla, Amith" userId="e32d726c-1e99-4ed0-9b83-a33715b01cc4" providerId="ADAL" clId="{8A34B496-BCB5-42CB-82D1-CF89F0A237F4}" dt="2023-10-10T07:07:33.139" v="2" actId="20577"/>
        <pc:sldMkLst>
          <pc:docMk/>
          <pc:sldMk cId="1934789693" sldId="256"/>
        </pc:sldMkLst>
        <pc:spChg chg="mod">
          <ac:chgData name="Pulla, Amith" userId="e32d726c-1e99-4ed0-9b83-a33715b01cc4" providerId="ADAL" clId="{8A34B496-BCB5-42CB-82D1-CF89F0A237F4}" dt="2023-10-10T07:07:33.139" v="2" actId="20577"/>
          <ac:spMkLst>
            <pc:docMk/>
            <pc:sldMk cId="1934789693" sldId="256"/>
            <ac:spMk id="13" creationId="{753337B5-56E5-2347-9F50-7FBFC07671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4381-FE8F-E049-B6F9-3973CD5A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0AD9-A94F-0449-B9FE-936A2DF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22D4-F65D-F24B-B1E7-AE57527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A0F6-6A93-784E-9022-36899DA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E800-63AC-5C48-9193-D7DDAC4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9C3-6FA7-9D47-9FAE-4AA083C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352E-89CA-BB4B-B4F3-334A828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64A8-CE02-C74F-A9D7-09C938E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10C3-F275-CD44-8FF9-634DEEEA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3AA7-C726-7E46-91F9-633AAC1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B04C-1EE1-374D-A70C-CC58AD79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amith-david-pulla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rigor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qalead.com/ai-ml/ai-in-software-testing/" TargetMode="External"/><Relationship Id="rId5" Type="http://schemas.openxmlformats.org/officeDocument/2006/relationships/hyperlink" Target="https://www.forbes.com/sites/forbestechcouncil/2023/05/25/how-ai-is-changing-automation-testing-in-quality-assurance/" TargetMode="External"/><Relationship Id="rId4" Type="http://schemas.openxmlformats.org/officeDocument/2006/relationships/hyperlink" Target="https://www.elastic.co/what-is/large-language-model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D67ED75-39CF-DD33-C866-2315B814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loudspeaker&#10;&#10;Description automatically generated">
            <a:extLst>
              <a:ext uri="{FF2B5EF4-FFF2-40B4-BE49-F238E27FC236}">
                <a16:creationId xmlns:a16="http://schemas.microsoft.com/office/drawing/2014/main" id="{2A639BBB-6BB5-40E6-050C-E71D8CF7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14" y="2342108"/>
            <a:ext cx="3305464" cy="33054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0DFCC-B481-E742-98B7-C3055B7C0F83}"/>
              </a:ext>
            </a:extLst>
          </p:cNvPr>
          <p:cNvSpPr/>
          <p:nvPr/>
        </p:nvSpPr>
        <p:spPr>
          <a:xfrm>
            <a:off x="3637170" y="2810522"/>
            <a:ext cx="2269952" cy="2269952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8150840" y="4642109"/>
            <a:ext cx="330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SPEAKER </a:t>
            </a:r>
          </a:p>
          <a:p>
            <a:r>
              <a:rPr lang="en-US" sz="3600" dirty="0">
                <a:latin typeface="Montserrat" pitchFamily="2" charset="77"/>
              </a:rPr>
              <a:t>Amith Pulla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37B5-56E5-2347-9F50-7FBFC0767194}"/>
              </a:ext>
            </a:extLst>
          </p:cNvPr>
          <p:cNvSpPr txBox="1"/>
          <p:nvPr/>
        </p:nvSpPr>
        <p:spPr>
          <a:xfrm>
            <a:off x="5907122" y="5791121"/>
            <a:ext cx="655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Artificial Intelligence In Software Quality And Testing: Exploring Machine Learning and Large Language Models</a:t>
            </a:r>
            <a:endParaRPr lang="en-US" dirty="0">
              <a:solidFill>
                <a:srgbClr val="ED701A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27566-C79A-FD39-8F3A-64455FA75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55" y="2810522"/>
            <a:ext cx="2269951" cy="23083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204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478392"/>
            <a:ext cx="9102625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ML in Action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44682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Hexaware Autonomous Test Orchestration Platform (ATOP)</a:t>
            </a:r>
          </a:p>
          <a:p>
            <a:pPr lvl="1"/>
            <a:r>
              <a:rPr lang="en-US" sz="1600" b="0" dirty="0">
                <a:effectLst/>
                <a:latin typeface="Montserrat" panose="00000500000000000000" pitchFamily="2" charset="0"/>
                <a:cs typeface="Heebo" pitchFamily="2" charset="-79"/>
              </a:rPr>
              <a:t>End-to-end Autonomous Software Testing</a:t>
            </a:r>
          </a:p>
          <a:p>
            <a:pPr lvl="1"/>
            <a:r>
              <a:rPr lang="en-US" sz="1600" b="0" dirty="0">
                <a:effectLst/>
                <a:latin typeface="Montserrat" panose="00000500000000000000" pitchFamily="2" charset="0"/>
                <a:cs typeface="Heebo" pitchFamily="2" charset="-79"/>
              </a:rPr>
              <a:t>Utilizes AI, machine learning, deep learning algorithms and NLP </a:t>
            </a:r>
          </a:p>
          <a:p>
            <a:pPr lvl="1"/>
            <a:r>
              <a:rPr lang="en-US" sz="1600" dirty="0">
                <a:latin typeface="Montserrat" panose="00000500000000000000" pitchFamily="2" charset="0"/>
                <a:cs typeface="Heebo" pitchFamily="2" charset="-79"/>
              </a:rPr>
              <a:t>Trains the models at all stages of development</a:t>
            </a:r>
          </a:p>
          <a:p>
            <a:pPr lvl="1"/>
            <a:r>
              <a:rPr lang="en-US" sz="1600" dirty="0">
                <a:latin typeface="Montserrat" panose="00000500000000000000" pitchFamily="2" charset="0"/>
                <a:cs typeface="Heebo" pitchFamily="2" charset="-79"/>
              </a:rPr>
              <a:t>Makes decisions using inference  </a:t>
            </a:r>
            <a:endParaRPr lang="en-US" sz="1800" dirty="0">
              <a:solidFill>
                <a:srgbClr val="474C51"/>
              </a:solidFill>
              <a:latin typeface="Heebo" pitchFamily="2" charset="-79"/>
              <a:cs typeface="Heebo" pitchFamily="2" charset="-79"/>
            </a:endParaRPr>
          </a:p>
          <a:p>
            <a:r>
              <a:rPr lang="en-US" sz="2400" b="1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Meta’s </a:t>
            </a:r>
            <a:r>
              <a:rPr lang="en-US" sz="2400" b="1" i="0" dirty="0" err="1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Sapienz</a:t>
            </a:r>
            <a:r>
              <a:rPr lang="en-US" sz="2400" b="1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: Intelligent automated software testing at scale</a:t>
            </a:r>
          </a:p>
          <a:p>
            <a:pPr lvl="1"/>
            <a:r>
              <a:rPr lang="en-US" sz="1600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Automatically designs and  runs thousands of test cases everyday </a:t>
            </a:r>
          </a:p>
          <a:p>
            <a:pPr lvl="1"/>
            <a:r>
              <a:rPr lang="en-US" sz="1600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75 percent of </a:t>
            </a:r>
            <a:r>
              <a:rPr lang="en-US" sz="1600" i="0" dirty="0" err="1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Sapienz</a:t>
            </a:r>
            <a:r>
              <a:rPr lang="en-US" sz="1600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 reports are actionable</a:t>
            </a:r>
          </a:p>
          <a:p>
            <a:pPr lvl="1"/>
            <a:r>
              <a:rPr lang="en-US" sz="1600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Facebook Android app has seen around 70 percent improvement in </a:t>
            </a:r>
            <a:r>
              <a:rPr lang="en-US" sz="1600" dirty="0">
                <a:solidFill>
                  <a:srgbClr val="474C51"/>
                </a:solidFill>
                <a:latin typeface="Montserrat" panose="00000500000000000000" pitchFamily="2" charset="0"/>
                <a:cs typeface="Heebo" pitchFamily="2" charset="-79"/>
              </a:rPr>
              <a:t>failure rate</a:t>
            </a:r>
            <a:r>
              <a:rPr lang="en-US" sz="1600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 </a:t>
            </a:r>
          </a:p>
          <a:p>
            <a:r>
              <a:rPr lang="en-US" sz="2400" b="1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Microsoft's DeepCode</a:t>
            </a:r>
          </a:p>
          <a:p>
            <a:pPr lvl="1"/>
            <a:r>
              <a:rPr lang="en-US" sz="1600" b="0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Uses machine learning to analyze source code </a:t>
            </a:r>
          </a:p>
          <a:p>
            <a:pPr lvl="1"/>
            <a:r>
              <a:rPr lang="en-US" sz="1600" b="0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Identifies potential security vulnerabilities</a:t>
            </a:r>
            <a:r>
              <a:rPr lang="en-US" sz="1600" dirty="0">
                <a:solidFill>
                  <a:srgbClr val="474C51"/>
                </a:solidFill>
                <a:latin typeface="Montserrat" panose="00000500000000000000" pitchFamily="2" charset="0"/>
                <a:cs typeface="Heebo" pitchFamily="2" charset="-79"/>
              </a:rPr>
              <a:t> and </a:t>
            </a:r>
            <a:r>
              <a:rPr lang="en-US" sz="1600" b="0" i="0" dirty="0">
                <a:solidFill>
                  <a:srgbClr val="474C51"/>
                </a:solidFill>
                <a:effectLst/>
                <a:latin typeface="Montserrat" panose="00000500000000000000" pitchFamily="2" charset="0"/>
                <a:cs typeface="Heebo" pitchFamily="2" charset="-79"/>
              </a:rPr>
              <a:t>defects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Amith Pulla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AI in Software Quality 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0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341183"/>
            <a:ext cx="9102625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AI Adoption Challenges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282455"/>
            <a:ext cx="10515600" cy="458230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Montserrat" pitchFamily="2" charset="77"/>
              </a:rPr>
              <a:t>AI models can be difficult to train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Data management, policies, and governance </a:t>
            </a:r>
          </a:p>
          <a:p>
            <a:r>
              <a:rPr lang="en-US" sz="2400" dirty="0">
                <a:latin typeface="Montserrat" pitchFamily="2" charset="77"/>
              </a:rPr>
              <a:t>Prone To Bias</a:t>
            </a:r>
          </a:p>
          <a:p>
            <a:r>
              <a:rPr lang="en-US" sz="2400" dirty="0">
                <a:latin typeface="Montserrat" pitchFamily="2" charset="77"/>
              </a:rPr>
              <a:t>Initial investment, ROI and cost</a:t>
            </a:r>
          </a:p>
          <a:p>
            <a:r>
              <a:rPr lang="en-US" sz="2400" dirty="0">
                <a:latin typeface="Montserrat" pitchFamily="2" charset="77"/>
              </a:rPr>
              <a:t>Bugs in AI software </a:t>
            </a:r>
          </a:p>
          <a:p>
            <a:r>
              <a:rPr lang="en-US" sz="2400" dirty="0">
                <a:latin typeface="Montserrat" pitchFamily="2" charset="77"/>
              </a:rPr>
              <a:t>Hallucinations -“AI starts to make up stuff” </a:t>
            </a:r>
            <a:r>
              <a:rPr lang="en-US" sz="2400" dirty="0" err="1">
                <a:latin typeface="Montserrat" pitchFamily="2" charset="77"/>
              </a:rPr>
              <a:t>Eg</a:t>
            </a:r>
            <a:r>
              <a:rPr lang="en-US" sz="2400" dirty="0">
                <a:latin typeface="Montserrat" pitchFamily="2" charset="77"/>
              </a:rPr>
              <a:t>: Google’s BARD</a:t>
            </a:r>
          </a:p>
          <a:p>
            <a:r>
              <a:rPr lang="en-US" sz="2400" dirty="0">
                <a:latin typeface="Montserrat" pitchFamily="2" charset="77"/>
              </a:rPr>
              <a:t>Security </a:t>
            </a:r>
          </a:p>
          <a:p>
            <a:r>
              <a:rPr lang="en-US" sz="2400" dirty="0">
                <a:latin typeface="Montserrat" pitchFamily="2" charset="77"/>
              </a:rPr>
              <a:t>Copyright issues, privacy and consent </a:t>
            </a:r>
          </a:p>
          <a:p>
            <a:r>
              <a:rPr lang="en-US" sz="2400" dirty="0">
                <a:latin typeface="Montserrat" pitchFamily="2" charset="77"/>
              </a:rPr>
              <a:t>Balancing hype vs. opportunity </a:t>
            </a:r>
          </a:p>
          <a:p>
            <a:r>
              <a:rPr lang="en-US" sz="2400" dirty="0">
                <a:latin typeface="Montserrat" pitchFamily="2" charset="77"/>
              </a:rPr>
              <a:t>Probabilistic vs. deterministic mindset</a:t>
            </a:r>
          </a:p>
          <a:p>
            <a:r>
              <a:rPr lang="en-US" sz="2400" dirty="0">
                <a:latin typeface="Montserrat" pitchFamily="2" charset="77"/>
              </a:rPr>
              <a:t>Sustainability </a:t>
            </a:r>
          </a:p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01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Amith Pulla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01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AI in Software Quality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6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427627"/>
            <a:ext cx="1159964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Generative AI and Large Language Models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210031"/>
            <a:ext cx="10515600" cy="458150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Montserrat" pitchFamily="2" charset="77"/>
              </a:rPr>
              <a:t>Generative AI </a:t>
            </a:r>
            <a:r>
              <a:rPr lang="en-US" sz="2400" dirty="0">
                <a:latin typeface="Montserrat" pitchFamily="2" charset="77"/>
              </a:rPr>
              <a:t>-Artificial intelligence models that can generate content. Text, code, images, video, and music etc. </a:t>
            </a:r>
          </a:p>
          <a:p>
            <a:r>
              <a:rPr lang="en-US" sz="2400" dirty="0">
                <a:latin typeface="Montserrat" pitchFamily="2" charset="77"/>
              </a:rPr>
              <a:t>Large Language Models used in Generative AI that are trained on textual content. Can generate text and code.  </a:t>
            </a:r>
          </a:p>
          <a:p>
            <a:pPr lvl="1"/>
            <a:r>
              <a:rPr lang="en-US" sz="2000" b="1" dirty="0">
                <a:latin typeface="Montserrat" pitchFamily="2" charset="77"/>
              </a:rPr>
              <a:t>GPT: </a:t>
            </a:r>
            <a:r>
              <a:rPr lang="en-US" sz="2000" dirty="0">
                <a:latin typeface="Montserrat" pitchFamily="2" charset="77"/>
              </a:rPr>
              <a:t>Generative pre-trained transformers (foundation model for ChatGPT)</a:t>
            </a:r>
          </a:p>
          <a:p>
            <a:pPr lvl="1"/>
            <a:r>
              <a:rPr lang="en-US" sz="2000" b="1" dirty="0">
                <a:latin typeface="Montserrat" pitchFamily="2" charset="77"/>
              </a:rPr>
              <a:t>BERT: </a:t>
            </a:r>
            <a:r>
              <a:rPr lang="en-US" sz="2000" dirty="0">
                <a:latin typeface="Montserrat" pitchFamily="2" charset="77"/>
              </a:rPr>
              <a:t>The Bidirectional Encoder Representations from Transformers </a:t>
            </a:r>
          </a:p>
          <a:p>
            <a:pPr lvl="1"/>
            <a:r>
              <a:rPr lang="it-IT" sz="2000" b="1" dirty="0">
                <a:latin typeface="Montserrat" pitchFamily="2" charset="77"/>
              </a:rPr>
              <a:t>LLaMA: </a:t>
            </a:r>
            <a:r>
              <a:rPr lang="it-IT" sz="2000" dirty="0">
                <a:latin typeface="Montserrat" pitchFamily="2" charset="77"/>
              </a:rPr>
              <a:t>Large Language Model Meta AI</a:t>
            </a:r>
          </a:p>
          <a:p>
            <a:pPr lvl="1"/>
            <a:r>
              <a:rPr lang="en-US" sz="2000" b="1" dirty="0">
                <a:latin typeface="Montserrat" pitchFamily="2" charset="77"/>
              </a:rPr>
              <a:t>PaLM: </a:t>
            </a:r>
            <a:r>
              <a:rPr lang="en-US" sz="2000" dirty="0">
                <a:latin typeface="Montserrat" pitchFamily="2" charset="77"/>
              </a:rPr>
              <a:t>Pathways Language Model by Google (foundation model for BARD)</a:t>
            </a:r>
            <a:endParaRPr lang="en-US" sz="2400" dirty="0">
              <a:latin typeface="Montserrat" pitchFamily="2" charset="77"/>
            </a:endParaRPr>
          </a:p>
          <a:p>
            <a:r>
              <a:rPr lang="en-US" sz="2400" dirty="0">
                <a:latin typeface="Montserrat" pitchFamily="2" charset="77"/>
              </a:rPr>
              <a:t>LLMs are designed to assist humans, not replace them, and domain-specific knowledge remains essential for achieving optimal results. </a:t>
            </a:r>
          </a:p>
          <a:p>
            <a:r>
              <a:rPr lang="en-US" sz="2400" dirty="0">
                <a:latin typeface="Montserrat" pitchFamily="2" charset="77"/>
              </a:rPr>
              <a:t>More of a productivity booster for QA Teams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Amith Pulla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AI in Software Quality 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D1DCE73-02AA-7BA0-E9B9-81886DF77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197" y="263393"/>
            <a:ext cx="10069780" cy="60385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Source: Gartner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5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630"/>
            <a:ext cx="12192000" cy="719326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13" y="428564"/>
            <a:ext cx="10957803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Large Language Models for Quality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301553"/>
            <a:ext cx="10515600" cy="497553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Requirements Analysis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Identify the testing objectives, scope, and criteria</a:t>
            </a:r>
          </a:p>
          <a:p>
            <a:r>
              <a:rPr lang="en-US" sz="2400" dirty="0">
                <a:latin typeface="Montserrat" pitchFamily="2" charset="77"/>
              </a:rPr>
              <a:t>Test case generation</a:t>
            </a:r>
          </a:p>
          <a:p>
            <a:r>
              <a:rPr lang="en-US" sz="2400" dirty="0">
                <a:latin typeface="Montserrat" pitchFamily="2" charset="77"/>
              </a:rPr>
              <a:t>Test data generation  </a:t>
            </a:r>
          </a:p>
          <a:p>
            <a:r>
              <a:rPr lang="en-US" sz="2400" dirty="0">
                <a:latin typeface="Montserrat" pitchFamily="2" charset="77"/>
              </a:rPr>
              <a:t>Program repair </a:t>
            </a:r>
          </a:p>
          <a:p>
            <a:r>
              <a:rPr lang="en-US" sz="2400" dirty="0">
                <a:latin typeface="Montserrat" pitchFamily="2" charset="77"/>
              </a:rPr>
              <a:t>Debug assistance </a:t>
            </a:r>
          </a:p>
          <a:p>
            <a:r>
              <a:rPr lang="en-US" sz="2400" dirty="0">
                <a:latin typeface="Montserrat" pitchFamily="2" charset="77"/>
              </a:rPr>
              <a:t>Test reporting</a:t>
            </a:r>
          </a:p>
          <a:p>
            <a:r>
              <a:rPr lang="en-US" sz="2400" dirty="0">
                <a:latin typeface="Montserrat" pitchFamily="2" charset="77"/>
              </a:rPr>
              <a:t>Workaround suggestions for code and user flows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87697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Amith Pulla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30306" y="6240540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AI in Software Quality 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10515600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LLMs in Action in Quality Landscape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47001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TestGPT by </a:t>
            </a:r>
            <a:r>
              <a:rPr lang="en-US" sz="2400" dirty="0" err="1">
                <a:latin typeface="Montserrat" pitchFamily="2" charset="77"/>
              </a:rPr>
              <a:t>CodiumAI</a:t>
            </a:r>
            <a:endParaRPr lang="en-US" sz="2400" dirty="0">
              <a:latin typeface="Montserrat" pitchFamily="2" charset="77"/>
            </a:endParaRPr>
          </a:p>
          <a:p>
            <a:pPr lvl="1"/>
            <a:r>
              <a:rPr lang="en-US" sz="2000" dirty="0">
                <a:latin typeface="Montserrat" pitchFamily="2" charset="77"/>
              </a:rPr>
              <a:t>IDE integration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Test suggestions as you code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Test generation </a:t>
            </a:r>
          </a:p>
          <a:p>
            <a:r>
              <a:rPr lang="en-US" sz="2400" dirty="0" err="1">
                <a:latin typeface="Montserrat" pitchFamily="2" charset="77"/>
              </a:rPr>
              <a:t>TestRigor</a:t>
            </a:r>
            <a:r>
              <a:rPr lang="en-US" sz="2400" dirty="0">
                <a:latin typeface="Montserrat" pitchFamily="2" charset="77"/>
              </a:rPr>
              <a:t> (demo)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Test generation, automation and reporting </a:t>
            </a:r>
          </a:p>
          <a:p>
            <a:r>
              <a:rPr lang="en-US" sz="2400" dirty="0">
                <a:latin typeface="Montserrat" pitchFamily="2" charset="77"/>
              </a:rPr>
              <a:t>Code-generation models: </a:t>
            </a:r>
            <a:r>
              <a:rPr lang="en-US" sz="2400" dirty="0" err="1">
                <a:latin typeface="Montserrat" pitchFamily="2" charset="77"/>
              </a:rPr>
              <a:t>Replit’s</a:t>
            </a:r>
            <a:r>
              <a:rPr lang="en-US" sz="2400" dirty="0">
                <a:latin typeface="Montserrat" pitchFamily="2" charset="77"/>
              </a:rPr>
              <a:t> Ghostwriter and GitHub Copilot</a:t>
            </a:r>
          </a:p>
          <a:p>
            <a:r>
              <a:rPr lang="en-US" sz="2400" dirty="0">
                <a:latin typeface="Montserrat" pitchFamily="2" charset="77"/>
              </a:rPr>
              <a:t>ChatGPT for writing comments and unit tests</a:t>
            </a:r>
          </a:p>
          <a:p>
            <a:r>
              <a:rPr lang="en-US" sz="2400" dirty="0">
                <a:latin typeface="Montserrat" pitchFamily="2" charset="77"/>
              </a:rPr>
              <a:t>BLOOM for language and localization testing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01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Amith Pulla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01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AI in Software Quality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5259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245723"/>
            <a:ext cx="10957803" cy="6472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ED701A"/>
                </a:solidFill>
                <a:latin typeface="Montserrat" pitchFamily="2" charset="77"/>
              </a:rPr>
              <a:t>testRigor</a:t>
            </a:r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 Example: Test Case Options</a:t>
            </a:r>
            <a:br>
              <a:rPr lang="en-US" b="1" dirty="0">
                <a:solidFill>
                  <a:srgbClr val="ED701A"/>
                </a:solidFill>
                <a:latin typeface="Montserrat" pitchFamily="2" charset="77"/>
              </a:rPr>
            </a:br>
            <a:r>
              <a:rPr lang="en-US" sz="3100" b="1" dirty="0" err="1">
                <a:latin typeface="Montserrat" pitchFamily="2" charset="77"/>
              </a:rPr>
              <a:t>ebay</a:t>
            </a:r>
            <a:r>
              <a:rPr lang="en-US" sz="3100" b="1" dirty="0">
                <a:latin typeface="Montserrat" pitchFamily="2" charset="77"/>
              </a:rPr>
              <a:t> Homepage </a:t>
            </a:r>
            <a:endParaRPr lang="en-US" b="1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600973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01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Amith Pulla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01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AI in Software Quality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98B59F-CE55-2E55-5AF5-E64AA7FAA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1063" y="1122394"/>
            <a:ext cx="11374863" cy="4956461"/>
          </a:xfrm>
        </p:spPr>
      </p:pic>
    </p:spTree>
    <p:extLst>
      <p:ext uri="{BB962C8B-B14F-4D97-AF65-F5344CB8AC3E}">
        <p14:creationId xmlns:p14="http://schemas.microsoft.com/office/powerpoint/2010/main" val="171055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5259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32" y="177733"/>
            <a:ext cx="10957803" cy="6472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ED701A"/>
                </a:solidFill>
                <a:latin typeface="Montserrat" pitchFamily="2" charset="77"/>
              </a:rPr>
              <a:t>testRigor</a:t>
            </a:r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 Example: Test Case Flows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01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Amith Pulla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01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AI in Software Quality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4868E-FAE0-067C-1D99-81321984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DF8A5C-E043-053C-DE66-BBCEB4039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9" y="897298"/>
            <a:ext cx="11128131" cy="53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3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5259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32" y="132463"/>
            <a:ext cx="10957803" cy="6472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ED701A"/>
                </a:solidFill>
                <a:latin typeface="Montserrat" pitchFamily="2" charset="77"/>
              </a:rPr>
              <a:t>testRigor</a:t>
            </a:r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 Example: Results Dashboard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4868E-FAE0-067C-1D99-81321984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68044-0D0F-D8C5-1435-ABAFA9817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6" y="715880"/>
            <a:ext cx="11447585" cy="53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8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410659"/>
            <a:ext cx="10219249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Generative AI Best Practices for QA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169377"/>
            <a:ext cx="10515600" cy="485434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Montserrat" pitchFamily="2" charset="77"/>
              </a:rPr>
              <a:t>Composite AI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Leverage enterprise AI strategy and data management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Integrate quality frameworks and tools into existing AI infrastructure </a:t>
            </a:r>
          </a:p>
          <a:p>
            <a:r>
              <a:rPr lang="en-US" sz="2400" dirty="0">
                <a:latin typeface="Montserrat" pitchFamily="2" charset="77"/>
              </a:rPr>
              <a:t>Start </a:t>
            </a:r>
            <a:r>
              <a:rPr lang="en-US" sz="2400">
                <a:latin typeface="Montserrat" pitchFamily="2" charset="77"/>
              </a:rPr>
              <a:t>with “80-20” </a:t>
            </a:r>
            <a:r>
              <a:rPr lang="en-US" sz="2400" dirty="0">
                <a:latin typeface="Montserrat" pitchFamily="2" charset="77"/>
              </a:rPr>
              <a:t>rule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80% AI based testing and 20% existing frameworks/tools</a:t>
            </a:r>
          </a:p>
          <a:p>
            <a:r>
              <a:rPr lang="en-US" sz="2400" dirty="0">
                <a:latin typeface="Montserrat" pitchFamily="2" charset="77"/>
              </a:rPr>
              <a:t>Build the AI and toolset strategy upfront </a:t>
            </a:r>
          </a:p>
          <a:p>
            <a:r>
              <a:rPr lang="en-US" sz="2400" dirty="0">
                <a:latin typeface="Montserrat" pitchFamily="2" charset="77"/>
              </a:rPr>
              <a:t>Start with requirements analysis with AI</a:t>
            </a:r>
          </a:p>
          <a:p>
            <a:r>
              <a:rPr lang="en-US" sz="2400" dirty="0">
                <a:latin typeface="Montserrat" pitchFamily="2" charset="77"/>
              </a:rPr>
              <a:t>Be aware of data security and privacy, start with in-house models  </a:t>
            </a:r>
          </a:p>
          <a:p>
            <a:r>
              <a:rPr lang="en-US" sz="2400" dirty="0">
                <a:latin typeface="Montserrat" pitchFamily="2" charset="77"/>
              </a:rPr>
              <a:t>Invest in fine-tuning Gen AI models with human feedback </a:t>
            </a:r>
          </a:p>
          <a:p>
            <a:r>
              <a:rPr lang="en-US" sz="2400" dirty="0">
                <a:latin typeface="Montserrat" pitchFamily="2" charset="77"/>
              </a:rPr>
              <a:t>Use ROUGE Metrics </a:t>
            </a:r>
            <a:r>
              <a:rPr lang="en-US" sz="1800" dirty="0">
                <a:latin typeface="Montserrat" pitchFamily="2" charset="77"/>
              </a:rPr>
              <a:t>(Recall-Oriented Understudy for </a:t>
            </a:r>
            <a:r>
              <a:rPr lang="en-US" sz="1800" dirty="0" err="1">
                <a:latin typeface="Montserrat" pitchFamily="2" charset="77"/>
              </a:rPr>
              <a:t>Gisting</a:t>
            </a:r>
            <a:r>
              <a:rPr lang="en-US" sz="1800" dirty="0">
                <a:latin typeface="Montserrat" pitchFamily="2" charset="77"/>
              </a:rPr>
              <a:t> Evaluation)</a:t>
            </a:r>
          </a:p>
          <a:p>
            <a:pPr lvl="1"/>
            <a:r>
              <a:rPr lang="en-US" sz="2200" dirty="0">
                <a:latin typeface="Montserrat" pitchFamily="2" charset="77"/>
              </a:rPr>
              <a:t>Compares generated content with standard human generated content</a:t>
            </a:r>
            <a:endParaRPr lang="en-US" sz="2400" b="1" dirty="0">
              <a:latin typeface="Montserrat" pitchFamily="2" charset="77"/>
            </a:endParaRPr>
          </a:p>
          <a:p>
            <a:pPr marL="0" indent="0">
              <a:buNone/>
            </a:pPr>
            <a:r>
              <a:rPr lang="en-US" sz="2400" b="1" dirty="0">
                <a:latin typeface="Montserrat" pitchFamily="2" charset="77"/>
              </a:rPr>
              <a:t>QA role may become more of a Quality architect or strategist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72198" y="6047231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01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Amith Pulla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01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AI in Software Quality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6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439EC1F-C469-BEFA-1889-B5723C8F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31" y="0"/>
            <a:ext cx="12236502" cy="6883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39" y="373552"/>
            <a:ext cx="10515600" cy="71063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ED701A"/>
                </a:solidFill>
                <a:latin typeface="Montserrat" pitchFamily="2" charset="77"/>
              </a:rPr>
              <a:t>Bio: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638-55FC-8A47-8941-AA2711FC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39" y="1239089"/>
            <a:ext cx="10515600" cy="454314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7263775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01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Amith Pulla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01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7305667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AI in Software Quality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596226-F5C2-8B05-5F6C-5D3107A4FDDC}"/>
              </a:ext>
            </a:extLst>
          </p:cNvPr>
          <p:cNvSpPr txBox="1"/>
          <p:nvPr/>
        </p:nvSpPr>
        <p:spPr>
          <a:xfrm>
            <a:off x="430306" y="1205381"/>
            <a:ext cx="97160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5A5A5A"/>
                </a:solidFill>
                <a:effectLst/>
                <a:latin typeface="Montserrat" panose="00000500000000000000" pitchFamily="2" charset="0"/>
              </a:rPr>
              <a:t>Over 22 years of software experience, involved in software enabling, quality assurance, project and program management, testing strategies and processes.</a:t>
            </a:r>
            <a:endParaRPr lang="en-US" sz="2000" dirty="0">
              <a:solidFill>
                <a:srgbClr val="5A5A5A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5A5A"/>
                </a:solidFill>
                <a:latin typeface="Montserrat" panose="00000500000000000000" pitchFamily="2" charset="0"/>
              </a:rPr>
              <a:t>Worked in several roles as a software engineer, </a:t>
            </a:r>
            <a:r>
              <a:rPr lang="en-US" sz="2000" b="0" i="0" dirty="0">
                <a:solidFill>
                  <a:srgbClr val="5A5A5A"/>
                </a:solidFill>
                <a:effectLst/>
                <a:latin typeface="Montserrat" panose="00000500000000000000" pitchFamily="2" charset="0"/>
              </a:rPr>
              <a:t>QA analyst, ScrumMaster, QA manager and technical program manager. </a:t>
            </a:r>
            <a:endParaRPr lang="en-US" sz="2000" dirty="0">
              <a:solidFill>
                <a:srgbClr val="5A5A5A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5A5A5A"/>
                </a:solidFill>
                <a:effectLst/>
                <a:latin typeface="Montserrat" panose="00000500000000000000" pitchFamily="2" charset="0"/>
              </a:rPr>
              <a:t>Masters' degree in CIS from the New Jersey Institute of Technology and MBA from University of Illinois, Urbana Champaign. </a:t>
            </a:r>
            <a:endParaRPr lang="en-US" sz="2000" dirty="0">
              <a:solidFill>
                <a:srgbClr val="5A5A5A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5A5A5A"/>
                </a:solidFill>
                <a:effectLst/>
                <a:latin typeface="Montserrat" panose="00000500000000000000" pitchFamily="2" charset="0"/>
              </a:rPr>
              <a:t>CSTE, PMP and CSM certifications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5A5A"/>
                </a:solidFill>
                <a:latin typeface="Montserrat" panose="00000500000000000000" pitchFamily="2" charset="0"/>
              </a:rPr>
              <a:t>DeveloperWeek advisory board member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A5A5A"/>
              </a:solidFill>
              <a:latin typeface="Rubik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A5A5A"/>
              </a:solidFill>
              <a:latin typeface="Rubik"/>
            </a:endParaRPr>
          </a:p>
          <a:p>
            <a:pPr algn="just"/>
            <a:r>
              <a:rPr lang="en-US" sz="2400" dirty="0">
                <a:solidFill>
                  <a:srgbClr val="5A5A5A"/>
                </a:solidFill>
                <a:latin typeface="Rubik"/>
              </a:rPr>
              <a:t> </a:t>
            </a:r>
            <a:r>
              <a:rPr lang="en-US" sz="2400" dirty="0">
                <a:solidFill>
                  <a:srgbClr val="5A5A5A"/>
                </a:solidFill>
                <a:latin typeface="Rubik"/>
                <a:hlinkClick r:id="rId6"/>
              </a:rPr>
              <a:t>https://www.linkedin.com/in/amith-david-pulla/</a:t>
            </a:r>
            <a:endParaRPr lang="en-US" sz="2400" dirty="0">
              <a:solidFill>
                <a:srgbClr val="5A5A5A"/>
              </a:solidFill>
              <a:latin typeface="Rubik"/>
            </a:endParaRPr>
          </a:p>
          <a:p>
            <a:pPr algn="just"/>
            <a:r>
              <a:rPr lang="en-US" sz="2400" dirty="0">
                <a:solidFill>
                  <a:srgbClr val="5A5A5A"/>
                </a:solidFill>
                <a:latin typeface="Rubik"/>
              </a:rPr>
              <a:t> Twitter: @pamith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5A5A5A"/>
              </a:solidFill>
              <a:effectLst/>
              <a:latin typeface="Rubik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F5E09-CB7E-E161-B8C7-A94FE4971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339" y="3708594"/>
            <a:ext cx="1963212" cy="19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2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360834"/>
            <a:ext cx="9102625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References: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095194"/>
            <a:ext cx="10515600" cy="4654082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Montserrat" pitchFamily="2" charset="77"/>
              </a:rPr>
              <a:t>Gartner Hype Cycle for AI 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https://www.gartner.com/en/articles/what-s-new-in-artificial-intelligence-from-the-2023-gartner-hype-cycle</a:t>
            </a:r>
          </a:p>
          <a:p>
            <a:r>
              <a:rPr lang="en-US" sz="1600" dirty="0">
                <a:latin typeface="Montserrat" pitchFamily="2" charset="77"/>
              </a:rPr>
              <a:t>Leveraging AI in Quality Assurance-Rajneesh Malviya (Infosys) 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https://www.infosys.com/insights/ai-automation/quality-assurance.html</a:t>
            </a:r>
          </a:p>
          <a:p>
            <a:r>
              <a:rPr lang="en-US" sz="1600" dirty="0" err="1">
                <a:latin typeface="Montserrat" pitchFamily="2" charset="77"/>
              </a:rPr>
              <a:t>TestRigor</a:t>
            </a:r>
            <a:r>
              <a:rPr lang="en-US" sz="1600" dirty="0">
                <a:latin typeface="Montserrat" pitchFamily="2" charset="77"/>
              </a:rPr>
              <a:t> - </a:t>
            </a:r>
            <a:r>
              <a:rPr lang="en-US" sz="1600" dirty="0">
                <a:latin typeface="Montserrat" pitchFamily="2" charset="77"/>
                <a:hlinkClick r:id="rId3"/>
              </a:rPr>
              <a:t>https://testrigor.com/</a:t>
            </a:r>
            <a:endParaRPr lang="en-US" sz="1600" dirty="0">
              <a:latin typeface="Montserrat" pitchFamily="2" charset="77"/>
            </a:endParaRPr>
          </a:p>
          <a:p>
            <a:r>
              <a:rPr lang="en-US" sz="1600" dirty="0">
                <a:latin typeface="Montserrat" pitchFamily="2" charset="77"/>
              </a:rPr>
              <a:t>Software Testing with Large Language Model: Survey, Landscape, and Vision-Junjie Wang, </a:t>
            </a:r>
            <a:r>
              <a:rPr lang="en-US" sz="1600" dirty="0" err="1">
                <a:latin typeface="Montserrat" pitchFamily="2" charset="77"/>
              </a:rPr>
              <a:t>Yuchao</a:t>
            </a:r>
            <a:r>
              <a:rPr lang="en-US" sz="1600" dirty="0">
                <a:latin typeface="Montserrat" pitchFamily="2" charset="77"/>
              </a:rPr>
              <a:t> Huang, </a:t>
            </a:r>
            <a:r>
              <a:rPr lang="en-US" sz="1600" dirty="0" err="1">
                <a:latin typeface="Montserrat" pitchFamily="2" charset="77"/>
              </a:rPr>
              <a:t>Chunyang</a:t>
            </a:r>
            <a:r>
              <a:rPr lang="en-US" sz="1600" dirty="0">
                <a:latin typeface="Montserrat" pitchFamily="2" charset="77"/>
              </a:rPr>
              <a:t> Chen, </a:t>
            </a:r>
            <a:r>
              <a:rPr lang="en-US" sz="1600" dirty="0" err="1">
                <a:latin typeface="Montserrat" pitchFamily="2" charset="77"/>
              </a:rPr>
              <a:t>Zhe</a:t>
            </a:r>
            <a:r>
              <a:rPr lang="en-US" sz="1600" dirty="0">
                <a:latin typeface="Montserrat" pitchFamily="2" charset="77"/>
              </a:rPr>
              <a:t> Liu, Song Wang, Qing Wang</a:t>
            </a:r>
          </a:p>
          <a:p>
            <a:r>
              <a:rPr lang="en-US" sz="1600" dirty="0">
                <a:latin typeface="Montserrat" pitchFamily="2" charset="77"/>
              </a:rPr>
              <a:t>What is a large language model (LLM)?</a:t>
            </a:r>
          </a:p>
          <a:p>
            <a:pPr lvl="1"/>
            <a:r>
              <a:rPr lang="en-US" sz="1600" dirty="0">
                <a:latin typeface="Montserrat" pitchFamily="2" charset="77"/>
                <a:hlinkClick r:id="rId4"/>
              </a:rPr>
              <a:t>https://www.elastic.co/what-is/large-language-models</a:t>
            </a:r>
            <a:endParaRPr lang="en-US" sz="1600" dirty="0">
              <a:latin typeface="Montserrat" pitchFamily="2" charset="77"/>
            </a:endParaRPr>
          </a:p>
          <a:p>
            <a:r>
              <a:rPr lang="en-US" sz="1600" dirty="0">
                <a:latin typeface="Montserrat" pitchFamily="2" charset="77"/>
              </a:rPr>
              <a:t>How AI Is Changing Automation Testing In Quality Assurance</a:t>
            </a:r>
          </a:p>
          <a:p>
            <a:pPr lvl="1"/>
            <a:r>
              <a:rPr lang="en-US" sz="1600" dirty="0">
                <a:latin typeface="Montserrat" pitchFamily="2" charset="77"/>
                <a:hlinkClick r:id="rId5"/>
              </a:rPr>
              <a:t>https://www.forbes.com/sites/forbestechcouncil/2023/05/25/how-ai-is-changing-automation-testing-in-quality-assurance/</a:t>
            </a:r>
            <a:endParaRPr lang="en-US" sz="1600" dirty="0">
              <a:latin typeface="Montserrat" pitchFamily="2" charset="77"/>
            </a:endParaRPr>
          </a:p>
          <a:p>
            <a:r>
              <a:rPr lang="en-US" sz="1600" dirty="0">
                <a:latin typeface="Montserrat" pitchFamily="2" charset="77"/>
              </a:rPr>
              <a:t>AI In Software Testing</a:t>
            </a:r>
          </a:p>
          <a:p>
            <a:pPr lvl="1"/>
            <a:r>
              <a:rPr lang="en-US" sz="1600" dirty="0">
                <a:latin typeface="Montserrat" pitchFamily="2" charset="77"/>
                <a:hlinkClick r:id="rId6"/>
              </a:rPr>
              <a:t>https://theqalead.com/ai-ml/ai-in-software-testing/</a:t>
            </a:r>
            <a:endParaRPr lang="en-US" sz="1600" dirty="0">
              <a:latin typeface="Montserrat" pitchFamily="2" charset="77"/>
            </a:endParaRPr>
          </a:p>
          <a:p>
            <a:endParaRPr lang="en-US" sz="18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01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Amith Pulla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01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AI in Software Quality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65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CC94905-5959-97A0-8826-32AF1644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E1A02-3476-9E24-799E-9AA3FCA576AC}"/>
              </a:ext>
            </a:extLst>
          </p:cNvPr>
          <p:cNvSpPr txBox="1"/>
          <p:nvPr/>
        </p:nvSpPr>
        <p:spPr>
          <a:xfrm>
            <a:off x="5044135" y="4212585"/>
            <a:ext cx="577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ntserrat" pitchFamily="2" charset="77"/>
              </a:rPr>
              <a:t>THANK </a:t>
            </a:r>
            <a:r>
              <a:rPr lang="en-US" sz="6000" dirty="0">
                <a:latin typeface="Montserrat" pitchFamily="2" charset="77"/>
              </a:rPr>
              <a:t>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27C64-F395-373D-B27F-4567B83D31C2}"/>
              </a:ext>
            </a:extLst>
          </p:cNvPr>
          <p:cNvSpPr txBox="1"/>
          <p:nvPr/>
        </p:nvSpPr>
        <p:spPr>
          <a:xfrm>
            <a:off x="5992717" y="5492679"/>
            <a:ext cx="626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SPEAKER </a:t>
            </a:r>
            <a:r>
              <a:rPr lang="en-US" sz="3600" dirty="0">
                <a:latin typeface="Montserrat" pitchFamily="2" charset="77"/>
              </a:rPr>
              <a:t>Amith Pulla</a:t>
            </a:r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439EC1F-C469-BEFA-1889-B5723C8F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31" y="0"/>
            <a:ext cx="12236502" cy="6883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39" y="373552"/>
            <a:ext cx="10515600" cy="71063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ED701A"/>
                </a:solidFill>
                <a:latin typeface="Montserrat" pitchFamily="2" charset="77"/>
              </a:rPr>
              <a:t>Artificial Intelligence in Software 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638-55FC-8A47-8941-AA2711FC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39" y="1239089"/>
            <a:ext cx="10515600" cy="454314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Montserrat" pitchFamily="2" charset="77"/>
              </a:rPr>
              <a:t>Relevant Capabilities of AI </a:t>
            </a:r>
          </a:p>
          <a:p>
            <a:pPr lvl="1"/>
            <a:r>
              <a:rPr lang="en-US" sz="3000" b="1" dirty="0">
                <a:latin typeface="Montserrat" pitchFamily="2" charset="77"/>
              </a:rPr>
              <a:t>Machine Learning (ML) </a:t>
            </a:r>
          </a:p>
          <a:p>
            <a:pPr lvl="2"/>
            <a:r>
              <a:rPr lang="en-US" sz="2400" dirty="0">
                <a:latin typeface="Montserrat" pitchFamily="2" charset="77"/>
              </a:rPr>
              <a:t>Supervised  (Training and Inference) </a:t>
            </a:r>
          </a:p>
          <a:p>
            <a:pPr lvl="3"/>
            <a:r>
              <a:rPr lang="en-US" sz="2200" dirty="0">
                <a:latin typeface="Montserrat" pitchFamily="2" charset="77"/>
              </a:rPr>
              <a:t>Deep Learning using Neural Networks </a:t>
            </a:r>
          </a:p>
          <a:p>
            <a:pPr lvl="2"/>
            <a:r>
              <a:rPr lang="en-US" sz="2400" dirty="0">
                <a:latin typeface="Montserrat" pitchFamily="2" charset="77"/>
              </a:rPr>
              <a:t>Unsupervised Learning (Clustering) </a:t>
            </a:r>
          </a:p>
          <a:p>
            <a:pPr lvl="2"/>
            <a:r>
              <a:rPr lang="en-US" sz="2400" dirty="0">
                <a:latin typeface="Montserrat" pitchFamily="2" charset="77"/>
              </a:rPr>
              <a:t>Reinforcement Learning </a:t>
            </a:r>
          </a:p>
          <a:p>
            <a:pPr lvl="1"/>
            <a:r>
              <a:rPr lang="en-US" sz="3000" b="1" dirty="0">
                <a:latin typeface="Montserrat" pitchFamily="2" charset="77"/>
              </a:rPr>
              <a:t>Natural Language Processing (NLP)</a:t>
            </a:r>
          </a:p>
          <a:p>
            <a:pPr lvl="2"/>
            <a:r>
              <a:rPr lang="en-US" sz="2400" dirty="0">
                <a:latin typeface="Montserrat" pitchFamily="2" charset="77"/>
              </a:rPr>
              <a:t> Speech Recognition, Speech to Text  </a:t>
            </a:r>
          </a:p>
          <a:p>
            <a:pPr lvl="1"/>
            <a:r>
              <a:rPr lang="en-US" sz="3000" b="1" dirty="0">
                <a:latin typeface="Montserrat" pitchFamily="2" charset="77"/>
              </a:rPr>
              <a:t>Computer Vision</a:t>
            </a:r>
          </a:p>
          <a:p>
            <a:pPr lvl="2"/>
            <a:r>
              <a:rPr lang="en-US" sz="2400" dirty="0">
                <a:latin typeface="Montserrat" pitchFamily="2" charset="77"/>
              </a:rPr>
              <a:t>Visual Processing, Image Recognition </a:t>
            </a:r>
          </a:p>
          <a:p>
            <a:pPr lvl="1"/>
            <a:r>
              <a:rPr lang="en-US" sz="3000" b="1" dirty="0">
                <a:latin typeface="Montserrat" pitchFamily="2" charset="77"/>
              </a:rPr>
              <a:t>Generative AI</a:t>
            </a:r>
          </a:p>
          <a:p>
            <a:pPr lvl="2"/>
            <a:r>
              <a:rPr lang="en-US" sz="2400" dirty="0">
                <a:latin typeface="Montserrat" pitchFamily="2" charset="77"/>
              </a:rPr>
              <a:t>Generate content-text, images or code</a:t>
            </a:r>
          </a:p>
          <a:p>
            <a:pPr lvl="1"/>
            <a:endParaRPr lang="en-US" sz="20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7263775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Amith Pulla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7305667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Montserrat" pitchFamily="2" charset="77"/>
              </a:rPr>
              <a:t>AI in Software Quality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416630"/>
            <a:ext cx="10940218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Adopting Machine Learning for QA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430707"/>
            <a:ext cx="10515600" cy="4733776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 pitchFamily="2" charset="77"/>
              </a:rPr>
              <a:t>Efficiency by faster test case creation and automation </a:t>
            </a:r>
          </a:p>
          <a:p>
            <a:r>
              <a:rPr lang="en-US" dirty="0">
                <a:latin typeface="Montserrat" pitchFamily="2" charset="77"/>
              </a:rPr>
              <a:t>Accuracy by using ML algorithms</a:t>
            </a:r>
          </a:p>
          <a:p>
            <a:r>
              <a:rPr lang="en-US" dirty="0">
                <a:latin typeface="Montserrat" pitchFamily="2" charset="77"/>
              </a:rPr>
              <a:t>Autonomous testing</a:t>
            </a:r>
          </a:p>
          <a:p>
            <a:pPr lvl="1"/>
            <a:r>
              <a:rPr lang="en-US" dirty="0">
                <a:latin typeface="Montserrat" pitchFamily="2" charset="77"/>
              </a:rPr>
              <a:t>E2E testing without human intervention, less human bias  </a:t>
            </a:r>
          </a:p>
          <a:p>
            <a:r>
              <a:rPr lang="en-US" dirty="0">
                <a:latin typeface="Montserrat" pitchFamily="2" charset="77"/>
              </a:rPr>
              <a:t>Adapts to change- offers flexibility</a:t>
            </a:r>
          </a:p>
          <a:p>
            <a:r>
              <a:rPr lang="en-US" dirty="0">
                <a:latin typeface="Montserrat" pitchFamily="2" charset="77"/>
              </a:rPr>
              <a:t>Scalability at speed- </a:t>
            </a:r>
            <a:r>
              <a:rPr lang="en-US" sz="2400" dirty="0">
                <a:latin typeface="Montserrat" pitchFamily="2" charset="77"/>
              </a:rPr>
              <a:t>AI can handle large datasets and volume </a:t>
            </a:r>
          </a:p>
          <a:p>
            <a:r>
              <a:rPr lang="en-US" dirty="0">
                <a:latin typeface="Montserrat" pitchFamily="2" charset="77"/>
              </a:rPr>
              <a:t>Low Maintenance- Models can be retrained</a:t>
            </a:r>
          </a:p>
          <a:p>
            <a:r>
              <a:rPr lang="en-US" dirty="0">
                <a:latin typeface="Montserrat" pitchFamily="2" charset="77"/>
              </a:rPr>
              <a:t>Better bug reporting    </a:t>
            </a:r>
          </a:p>
          <a:p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  <a:p>
            <a:pPr marL="0" indent="0">
              <a:buNone/>
            </a:pPr>
            <a:endParaRPr lang="en-US" sz="24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Amith Pulla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30306" y="6330933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AI in Software Quality 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436932"/>
            <a:ext cx="9102625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Machine Learning Use Cases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10777"/>
            <a:ext cx="10515600" cy="455861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Montserrat" pitchFamily="2" charset="77"/>
              </a:rPr>
              <a:t>Test Planning</a:t>
            </a:r>
          </a:p>
          <a:p>
            <a:r>
              <a:rPr lang="en-US" sz="2400" dirty="0">
                <a:latin typeface="Montserrat" pitchFamily="2" charset="77"/>
              </a:rPr>
              <a:t>Automated Test Case and Test Data Creation</a:t>
            </a:r>
          </a:p>
          <a:p>
            <a:r>
              <a:rPr lang="en-US" sz="2400" dirty="0">
                <a:latin typeface="Montserrat" pitchFamily="2" charset="77"/>
              </a:rPr>
              <a:t>Defect prediction-analyzing historical defect data</a:t>
            </a:r>
          </a:p>
          <a:p>
            <a:r>
              <a:rPr lang="en-US" sz="2400" dirty="0">
                <a:latin typeface="Montserrat" pitchFamily="2" charset="77"/>
              </a:rPr>
              <a:t>Optimization- identify redundant or obsolete test cases</a:t>
            </a:r>
          </a:p>
          <a:p>
            <a:r>
              <a:rPr lang="en-US" sz="2400" dirty="0">
                <a:latin typeface="Montserrat" pitchFamily="2" charset="77"/>
              </a:rPr>
              <a:t>Debugging and bug fixes</a:t>
            </a:r>
          </a:p>
          <a:p>
            <a:r>
              <a:rPr lang="en-US" sz="2400" dirty="0">
                <a:latin typeface="Montserrat" pitchFamily="2" charset="77"/>
              </a:rPr>
              <a:t>Performance testing– </a:t>
            </a:r>
            <a:r>
              <a:rPr lang="en-US" sz="2400" dirty="0" err="1">
                <a:latin typeface="Montserrat" pitchFamily="2" charset="77"/>
              </a:rPr>
              <a:t>Eg</a:t>
            </a:r>
            <a:r>
              <a:rPr lang="en-US" sz="2400" dirty="0">
                <a:latin typeface="Montserrat" pitchFamily="2" charset="77"/>
              </a:rPr>
              <a:t>: </a:t>
            </a:r>
            <a:r>
              <a:rPr lang="en-US" sz="2400" i="1" dirty="0">
                <a:latin typeface="Montserrat" pitchFamily="2" charset="77"/>
              </a:rPr>
              <a:t>benchmarking due to faster scaling  </a:t>
            </a:r>
          </a:p>
          <a:p>
            <a:r>
              <a:rPr lang="en-US" sz="2400" dirty="0">
                <a:latin typeface="Montserrat" pitchFamily="2" charset="77"/>
              </a:rPr>
              <a:t>Decision making – How/When, release management, ROI, change control   </a:t>
            </a:r>
          </a:p>
          <a:p>
            <a:r>
              <a:rPr lang="en-US" sz="2400" dirty="0">
                <a:latin typeface="Montserrat" pitchFamily="2" charset="77"/>
              </a:rPr>
              <a:t>Prioritizing test cases using ML algorithms – But Why? </a:t>
            </a:r>
          </a:p>
          <a:p>
            <a:pPr marL="0" indent="0">
              <a:buNone/>
            </a:pPr>
            <a:r>
              <a:rPr lang="en-US" sz="2400" b="1" dirty="0">
                <a:latin typeface="Montserrat" pitchFamily="2" charset="77"/>
              </a:rPr>
              <a:t>Assists with: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Risk analysis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Bug analysis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Security testing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Requirements and specification summarization </a:t>
            </a:r>
          </a:p>
          <a:p>
            <a:endParaRPr lang="en-US" sz="2400" dirty="0">
              <a:latin typeface="Montserrat" pitchFamily="2" charset="77"/>
            </a:endParaRPr>
          </a:p>
          <a:p>
            <a:pPr marL="0" indent="0">
              <a:buNone/>
            </a:pPr>
            <a:endParaRPr lang="en-US" sz="24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01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Amith Pulla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01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AI in Software Quality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03991"/>
            <a:ext cx="1091384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Popular Machine Learning Frameworks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496538"/>
            <a:ext cx="11719802" cy="43513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Montserrat" pitchFamily="2" charset="77"/>
              </a:rPr>
              <a:t>TensorFlow</a:t>
            </a:r>
            <a:r>
              <a:rPr lang="en-US" sz="2400" dirty="0">
                <a:latin typeface="Montserrat" pitchFamily="2" charset="77"/>
              </a:rPr>
              <a:t>- </a:t>
            </a:r>
            <a:r>
              <a:rPr lang="en-US" sz="2000" dirty="0">
                <a:latin typeface="Montserrat" pitchFamily="2" charset="77"/>
              </a:rPr>
              <a:t>An end-to-end open-source machine learning platform</a:t>
            </a:r>
            <a:endParaRPr lang="en-US" sz="2400" dirty="0">
              <a:latin typeface="Montserrat" pitchFamily="2" charset="77"/>
            </a:endParaRPr>
          </a:p>
          <a:p>
            <a:pPr lvl="1"/>
            <a:r>
              <a:rPr lang="en-US" sz="2000" dirty="0">
                <a:latin typeface="Montserrat" pitchFamily="2" charset="77"/>
              </a:rPr>
              <a:t>open-source software library</a:t>
            </a:r>
          </a:p>
          <a:p>
            <a:r>
              <a:rPr lang="en-US" sz="2400" b="1" dirty="0">
                <a:latin typeface="Montserrat" pitchFamily="2" charset="77"/>
              </a:rPr>
              <a:t>PyTorch</a:t>
            </a:r>
            <a:r>
              <a:rPr lang="en-US" sz="2400" dirty="0">
                <a:latin typeface="Montserrat" pitchFamily="2" charset="77"/>
              </a:rPr>
              <a:t>- </a:t>
            </a:r>
            <a:r>
              <a:rPr lang="en-US" sz="2000" dirty="0">
                <a:latin typeface="Montserrat" pitchFamily="2" charset="77"/>
              </a:rPr>
              <a:t>PyTorch is a machine learning framework based on the Torch library</a:t>
            </a:r>
          </a:p>
          <a:p>
            <a:r>
              <a:rPr lang="en-US" sz="2400" b="1" dirty="0">
                <a:latin typeface="Montserrat" pitchFamily="2" charset="77"/>
              </a:rPr>
              <a:t>OpenCV</a:t>
            </a:r>
            <a:r>
              <a:rPr lang="en-US" sz="2400" dirty="0">
                <a:latin typeface="Montserrat" pitchFamily="2" charset="77"/>
              </a:rPr>
              <a:t> – </a:t>
            </a:r>
            <a:r>
              <a:rPr lang="en-US" sz="2000" dirty="0">
                <a:latin typeface="Montserrat" pitchFamily="2" charset="77"/>
              </a:rPr>
              <a:t>Computer Vision Library  </a:t>
            </a:r>
          </a:p>
          <a:p>
            <a:r>
              <a:rPr lang="en-US" sz="2400" b="1" dirty="0">
                <a:latin typeface="Montserrat" pitchFamily="2" charset="77"/>
              </a:rPr>
              <a:t>scikit-image</a:t>
            </a:r>
            <a:r>
              <a:rPr lang="en-US" sz="2400" dirty="0">
                <a:latin typeface="Montserrat" pitchFamily="2" charset="77"/>
              </a:rPr>
              <a:t> - </a:t>
            </a:r>
            <a:r>
              <a:rPr lang="en-US" sz="2000" dirty="0">
                <a:latin typeface="Montserrat" pitchFamily="2" charset="77"/>
              </a:rPr>
              <a:t>collection of algorithms for image processing</a:t>
            </a:r>
          </a:p>
          <a:p>
            <a:r>
              <a:rPr lang="en-US" sz="2400" b="1" dirty="0">
                <a:latin typeface="Montserrat" pitchFamily="2" charset="77"/>
              </a:rPr>
              <a:t>XGBoost</a:t>
            </a:r>
            <a:r>
              <a:rPr lang="en-US" sz="2400" dirty="0">
                <a:latin typeface="Montserrat" pitchFamily="2" charset="77"/>
              </a:rPr>
              <a:t> – </a:t>
            </a:r>
            <a:r>
              <a:rPr lang="en-US" sz="2000" dirty="0">
                <a:latin typeface="Montserrat" pitchFamily="2" charset="77"/>
              </a:rPr>
              <a:t>Library for gradient boosting framework </a:t>
            </a:r>
          </a:p>
          <a:p>
            <a:r>
              <a:rPr lang="en-US" sz="2400" b="1" dirty="0">
                <a:latin typeface="Montserrat" pitchFamily="2" charset="77"/>
              </a:rPr>
              <a:t>Hugging Face </a:t>
            </a:r>
            <a:r>
              <a:rPr lang="en-US" sz="2400" dirty="0">
                <a:latin typeface="Montserrat" pitchFamily="2" charset="77"/>
              </a:rPr>
              <a:t>–</a:t>
            </a:r>
            <a:r>
              <a:rPr lang="en-US" sz="2000" dirty="0">
                <a:latin typeface="Montserrat" pitchFamily="2" charset="77"/>
              </a:rPr>
              <a:t>Auto Train for Summarization, Text Regression, Text Classification</a:t>
            </a:r>
          </a:p>
          <a:p>
            <a:r>
              <a:rPr lang="en-US" sz="2400" dirty="0">
                <a:latin typeface="Montserrat" pitchFamily="2" charset="77"/>
              </a:rPr>
              <a:t>Amazon/AWS </a:t>
            </a:r>
            <a:r>
              <a:rPr lang="en-US" sz="2400" b="1" dirty="0" err="1">
                <a:latin typeface="Montserrat" pitchFamily="2" charset="77"/>
              </a:rPr>
              <a:t>SageMaker</a:t>
            </a:r>
            <a:r>
              <a:rPr lang="en-US" sz="2400" b="1" dirty="0">
                <a:latin typeface="Montserrat" pitchFamily="2" charset="77"/>
              </a:rPr>
              <a:t> </a:t>
            </a:r>
            <a:r>
              <a:rPr lang="en-US" sz="2400" dirty="0">
                <a:latin typeface="Montserrat" pitchFamily="2" charset="77"/>
              </a:rPr>
              <a:t>and </a:t>
            </a:r>
            <a:r>
              <a:rPr lang="en-US" sz="2400" b="1" dirty="0">
                <a:latin typeface="Montserrat" pitchFamily="2" charset="77"/>
              </a:rPr>
              <a:t>Bedrock </a:t>
            </a:r>
            <a:r>
              <a:rPr lang="en-US" sz="2400" dirty="0">
                <a:latin typeface="Montserrat" pitchFamily="2" charset="77"/>
              </a:rPr>
              <a:t>(Gen AI) </a:t>
            </a:r>
          </a:p>
          <a:p>
            <a:pPr marL="0" indent="0">
              <a:buNone/>
            </a:pPr>
            <a:endParaRPr lang="en-US" sz="24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01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Amith Pulla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01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AI in Software Quality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766924" y="-1438273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4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6184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133516"/>
            <a:ext cx="9102625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Test Automation Trends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Source: Infosys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A91FCE5-321F-641D-52B4-6EBB66D18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4616" y="749821"/>
            <a:ext cx="10184079" cy="5572865"/>
          </a:xfrm>
        </p:spPr>
      </p:pic>
    </p:spTree>
    <p:extLst>
      <p:ext uri="{BB962C8B-B14F-4D97-AF65-F5344CB8AC3E}">
        <p14:creationId xmlns:p14="http://schemas.microsoft.com/office/powerpoint/2010/main" val="276842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441210"/>
            <a:ext cx="9102625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Autonomous QA using ML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7" y="1223617"/>
            <a:ext cx="11626017" cy="4597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Montserrat" pitchFamily="2" charset="77"/>
              </a:rPr>
              <a:t>E2E Testing without human intervention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Code reviews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Predicting bugs before the release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Code coverage analysis </a:t>
            </a:r>
          </a:p>
          <a:p>
            <a:pPr lvl="2"/>
            <a:r>
              <a:rPr lang="en-US" sz="1600" dirty="0">
                <a:latin typeface="Montserrat" pitchFamily="2" charset="77"/>
              </a:rPr>
              <a:t>Automated test case creation </a:t>
            </a:r>
          </a:p>
          <a:p>
            <a:pPr lvl="2"/>
            <a:r>
              <a:rPr lang="en-US" sz="1600" dirty="0">
                <a:latin typeface="Montserrat" pitchFamily="2" charset="77"/>
              </a:rPr>
              <a:t>Exposing blind spots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Enterprise level learning - across several development teams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Intelligent self-healing of test cases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Test coverage metrics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Removing dead code/refactoring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Quality Metrics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AI for performance optimization and tuning</a:t>
            </a:r>
          </a:p>
          <a:p>
            <a:pPr marL="0" indent="0">
              <a:buNone/>
            </a:pPr>
            <a:r>
              <a:rPr lang="en-US" sz="2400" b="1" dirty="0" err="1">
                <a:latin typeface="Montserrat" pitchFamily="2" charset="77"/>
              </a:rPr>
              <a:t>QAOps</a:t>
            </a:r>
            <a:r>
              <a:rPr lang="en-US" sz="2400" b="1" dirty="0">
                <a:latin typeface="Montserrat" pitchFamily="2" charset="77"/>
              </a:rPr>
              <a:t> – </a:t>
            </a:r>
            <a:r>
              <a:rPr lang="en-US" sz="2000" dirty="0">
                <a:latin typeface="Montserrat" pitchFamily="2" charset="77"/>
              </a:rPr>
              <a:t>QA + DevOps (framework and process integration) </a:t>
            </a:r>
            <a:endParaRPr lang="en-US" sz="24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Amith Pulla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AI in Software Quality 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2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428564"/>
            <a:ext cx="11353457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Low Code/No Code (LCNC) for Testing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12524"/>
            <a:ext cx="10515600" cy="467351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Zero to minimal coding, no test scripts </a:t>
            </a:r>
          </a:p>
          <a:p>
            <a:r>
              <a:rPr lang="en-US" sz="2400" dirty="0">
                <a:latin typeface="Montserrat" pitchFamily="2" charset="77"/>
              </a:rPr>
              <a:t>Can be AI enabled with ML  </a:t>
            </a:r>
          </a:p>
          <a:p>
            <a:r>
              <a:rPr lang="en-US" sz="2400" dirty="0">
                <a:latin typeface="Montserrat" pitchFamily="2" charset="77"/>
              </a:rPr>
              <a:t>Anyone can build tests, minimal coding knowledge</a:t>
            </a:r>
          </a:p>
          <a:p>
            <a:r>
              <a:rPr lang="en-US" sz="2400" dirty="0">
                <a:latin typeface="Montserrat" pitchFamily="2" charset="77"/>
              </a:rPr>
              <a:t>Drag-and-drop interface for faster test development </a:t>
            </a:r>
          </a:p>
          <a:p>
            <a:r>
              <a:rPr lang="en-US" sz="2400" dirty="0">
                <a:latin typeface="Montserrat" pitchFamily="2" charset="77"/>
              </a:rPr>
              <a:t>Easy to build and change </a:t>
            </a:r>
          </a:p>
          <a:p>
            <a:r>
              <a:rPr lang="en-US" sz="2400" dirty="0">
                <a:latin typeface="Montserrat" pitchFamily="2" charset="77"/>
              </a:rPr>
              <a:t>Model based testing and codeless design</a:t>
            </a:r>
          </a:p>
          <a:p>
            <a:r>
              <a:rPr lang="en-US" sz="2400" dirty="0">
                <a:latin typeface="Montserrat" pitchFamily="2" charset="77"/>
              </a:rPr>
              <a:t>Test Automation Landscape </a:t>
            </a:r>
          </a:p>
          <a:p>
            <a:pPr lvl="1"/>
            <a:r>
              <a:rPr lang="en-US" dirty="0">
                <a:latin typeface="Montserrat" pitchFamily="2" charset="77"/>
              </a:rPr>
              <a:t>TestResults.io, </a:t>
            </a:r>
            <a:r>
              <a:rPr lang="en-US" dirty="0" err="1">
                <a:latin typeface="Montserrat" pitchFamily="2" charset="77"/>
              </a:rPr>
              <a:t>mabl</a:t>
            </a:r>
            <a:endParaRPr lang="en-US" dirty="0">
              <a:latin typeface="Montserrat" pitchFamily="2" charset="77"/>
            </a:endParaRPr>
          </a:p>
          <a:p>
            <a:pPr lvl="1"/>
            <a:r>
              <a:rPr lang="en-US" dirty="0">
                <a:latin typeface="Montserrat" pitchFamily="2" charset="77"/>
              </a:rPr>
              <a:t>ACCELQ, Subject7, </a:t>
            </a:r>
            <a:r>
              <a:rPr lang="en-US" dirty="0" err="1">
                <a:latin typeface="Montserrat" pitchFamily="2" charset="77"/>
              </a:rPr>
              <a:t>Testsigma</a:t>
            </a:r>
            <a:r>
              <a:rPr lang="en-US" dirty="0">
                <a:latin typeface="Montserrat" pitchFamily="2" charset="77"/>
              </a:rPr>
              <a:t>, </a:t>
            </a:r>
            <a:r>
              <a:rPr lang="en-US" dirty="0" err="1">
                <a:latin typeface="Montserrat" pitchFamily="2" charset="77"/>
              </a:rPr>
              <a:t>Opkey</a:t>
            </a:r>
            <a:r>
              <a:rPr lang="en-US" dirty="0">
                <a:latin typeface="Montserrat" pitchFamily="2" charset="77"/>
              </a:rPr>
              <a:t>, </a:t>
            </a:r>
            <a:r>
              <a:rPr lang="en-US" dirty="0" err="1">
                <a:latin typeface="Montserrat" pitchFamily="2" charset="77"/>
              </a:rPr>
              <a:t>Parasoft</a:t>
            </a:r>
            <a:r>
              <a:rPr lang="en-US" dirty="0">
                <a:latin typeface="Montserrat" pitchFamily="2" charset="77"/>
              </a:rPr>
              <a:t> </a:t>
            </a:r>
          </a:p>
          <a:p>
            <a:pPr lvl="1"/>
            <a:r>
              <a:rPr lang="en-US" dirty="0" err="1">
                <a:latin typeface="Montserrat" pitchFamily="2" charset="77"/>
              </a:rPr>
              <a:t>BrowserStack</a:t>
            </a:r>
            <a:r>
              <a:rPr lang="en-US" dirty="0">
                <a:latin typeface="Montserrat" pitchFamily="2" charset="77"/>
              </a:rPr>
              <a:t>-Record/Playback and Self-healing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01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Amith Pulla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D701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AI in Software Quality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9702</TotalTime>
  <Words>1238</Words>
  <Application>Microsoft Office PowerPoint</Application>
  <PresentationFormat>Widescreen</PresentationFormat>
  <Paragraphs>203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Heebo</vt:lpstr>
      <vt:lpstr>Montserrat</vt:lpstr>
      <vt:lpstr>Rubik</vt:lpstr>
      <vt:lpstr>Office Theme</vt:lpstr>
      <vt:lpstr>PowerPoint Presentation</vt:lpstr>
      <vt:lpstr>Bio: </vt:lpstr>
      <vt:lpstr>Artificial Intelligence in Software Quality </vt:lpstr>
      <vt:lpstr>Adopting Machine Learning for QA </vt:lpstr>
      <vt:lpstr>Machine Learning Use Cases </vt:lpstr>
      <vt:lpstr>Popular Machine Learning Frameworks </vt:lpstr>
      <vt:lpstr>Test Automation Trends </vt:lpstr>
      <vt:lpstr>Autonomous QA using ML  </vt:lpstr>
      <vt:lpstr>Low Code/No Code (LCNC) for Testing </vt:lpstr>
      <vt:lpstr>ML in Action</vt:lpstr>
      <vt:lpstr>AI Adoption Challenges  </vt:lpstr>
      <vt:lpstr>Generative AI and Large Language Models </vt:lpstr>
      <vt:lpstr>PowerPoint Presentation</vt:lpstr>
      <vt:lpstr>Large Language Models for Quality  </vt:lpstr>
      <vt:lpstr>LLMs in Action in Quality Landscape  </vt:lpstr>
      <vt:lpstr>testRigor Example: Test Case Options ebay Homepage </vt:lpstr>
      <vt:lpstr>testRigor Example: Test Case Flows</vt:lpstr>
      <vt:lpstr>testRigor Example: Results Dashboard</vt:lpstr>
      <vt:lpstr>Generative AI Best Practices for QA</vt:lpstr>
      <vt:lpstr>References: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Amith Pulla</cp:lastModifiedBy>
  <cp:revision>17</cp:revision>
  <dcterms:created xsi:type="dcterms:W3CDTF">2022-01-24T13:06:12Z</dcterms:created>
  <dcterms:modified xsi:type="dcterms:W3CDTF">2023-10-10T17:16:49Z</dcterms:modified>
</cp:coreProperties>
</file>