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Montserrat"/>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Montserrat-bold.fntdata"/><Relationship Id="rId10" Type="http://schemas.openxmlformats.org/officeDocument/2006/relationships/slide" Target="slides/slide4.xml"/><Relationship Id="rId32" Type="http://schemas.openxmlformats.org/officeDocument/2006/relationships/font" Target="fonts/Montserrat-regular.fntdata"/><Relationship Id="rId13" Type="http://schemas.openxmlformats.org/officeDocument/2006/relationships/slide" Target="slides/slide7.xml"/><Relationship Id="rId35" Type="http://schemas.openxmlformats.org/officeDocument/2006/relationships/font" Target="fonts/Montserrat-boldItalic.fntdata"/><Relationship Id="rId12" Type="http://schemas.openxmlformats.org/officeDocument/2006/relationships/slide" Target="slides/slide6.xml"/><Relationship Id="rId34" Type="http://schemas.openxmlformats.org/officeDocument/2006/relationships/font" Target="fonts/Montserrat-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86b772a17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286b772a17e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86b772a17e_1_6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286b772a17e_1_6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86b772a17e_1_7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286b772a17e_1_7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86b772a17e_1_8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286b772a17e_1_8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86b772a17e_1_9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286b772a17e_1_9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86b772a17e_1_1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286b772a17e_1_11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86b772a17e_1_1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286b772a17e_1_11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4b0939630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g24b09396306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86b772a17e_1_1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286b772a17e_1_11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4b0939630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24b09396306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4c5487dc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24c5487dca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86b772a17e_1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286b772a17e_1_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4b09396306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g24b09396306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4b09396306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g24b09396306_0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4b0939630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g24b09396306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4c5487dca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g24c5487dca1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86b772a17e_1_10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g286b772a17e_1_10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89e2acc3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g289e2acc34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86b772a17e_1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g286b772a17e_1_1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86b772a17e_1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286b772a17e_1_2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86b772a17e_1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286b772a17e_1_2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86b772a17e_1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286b772a17e_1_3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86b772a17e_1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286b772a17e_1_4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86b772a17e_1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g286b772a17e_1_5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86b772a17e_1_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g286b772a17e_1_5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8" name="Google Shape;58;p14"/>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59" name="Google Shape;59;p1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Google Shape;60;p1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1" name="Google Shape;61;p1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4" name="Google Shape;64;p1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 name="Google Shape;65;p1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Google Shape;66;p1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Google Shape;67;p1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Google Shape;70;p16"/>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71" name="Google Shape;71;p1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Google Shape;72;p1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Google Shape;73;p1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Google Shape;76;p17"/>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 name="Google Shape;77;p17"/>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 name="Google Shape;78;p1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Google Shape;79;p1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0" name="Google Shape;80;p1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3" name="Google Shape;83;p18"/>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4" name="Google Shape;84;p18"/>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5" name="Google Shape;85;p18"/>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6" name="Google Shape;86;p18"/>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7" name="Google Shape;87;p1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8" name="Google Shape;88;p1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9" name="Google Shape;89;p1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2" name="Google Shape;92;p1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3" name="Google Shape;93;p1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4" name="Google Shape;94;p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7" name="Google Shape;97;p2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8" name="Google Shape;98;p2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1" name="Google Shape;101;p21"/>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02" name="Google Shape;102;p21"/>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03" name="Google Shape;103;p2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4" name="Google Shape;104;p2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5" name="Google Shape;105;p2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8" name="Google Shape;108;p22"/>
          <p:cNvSpPr/>
          <p:nvPr>
            <p:ph idx="2" type="pic"/>
          </p:nvPr>
        </p:nvSpPr>
        <p:spPr>
          <a:xfrm>
            <a:off x="3887391" y="740569"/>
            <a:ext cx="4629150" cy="3655219"/>
          </a:xfrm>
          <a:prstGeom prst="rect">
            <a:avLst/>
          </a:prstGeom>
          <a:noFill/>
          <a:ln>
            <a:noFill/>
          </a:ln>
        </p:spPr>
      </p:sp>
      <p:sp>
        <p:nvSpPr>
          <p:cNvPr id="109" name="Google Shape;109;p22"/>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0" name="Google Shape;110;p2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1" name="Google Shape;111;p2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2" name="Google Shape;112;p2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5" name="Google Shape;115;p23"/>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6" name="Google Shape;116;p2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350073" y="1467445"/>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1" name="Google Shape;121;p24"/>
          <p:cNvSpPr txBox="1"/>
          <p:nvPr>
            <p:ph idx="1" type="body"/>
          </p:nvPr>
        </p:nvSpPr>
        <p:spPr>
          <a:xfrm rot="5400000">
            <a:off x="1349573" y="-447080"/>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2" name="Google Shape;122;p2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3" name="Google Shape;123;p2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4" name="Google Shape;124;p2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4.jpg"/><Relationship Id="rId5" Type="http://schemas.openxmlformats.org/officeDocument/2006/relationships/image" Target="../media/image2.png"/><Relationship Id="rId6"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4.jpg"/><Relationship Id="rId5" Type="http://schemas.openxmlformats.org/officeDocument/2006/relationships/image" Target="../media/image2.png"/><Relationship Id="rId6"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4.jpg"/><Relationship Id="rId5" Type="http://schemas.openxmlformats.org/officeDocument/2006/relationships/image" Target="../media/image2.png"/><Relationship Id="rId6"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4.jpg"/><Relationship Id="rId5" Type="http://schemas.openxmlformats.org/officeDocument/2006/relationships/image" Target="../media/image2.png"/><Relationship Id="rId6"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4.jpg"/><Relationship Id="rId5" Type="http://schemas.openxmlformats.org/officeDocument/2006/relationships/image" Target="../media/image2.png"/><Relationship Id="rId6"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8.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4.jpg"/><Relationship Id="rId5" Type="http://schemas.openxmlformats.org/officeDocument/2006/relationships/image" Target="../media/image2.png"/><Relationship Id="rId6"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6.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4.jpg"/><Relationship Id="rId5" Type="http://schemas.openxmlformats.org/officeDocument/2006/relationships/image" Target="../media/image2.png"/><Relationship Id="rId6"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descr="Diagram&#10;&#10;Description automatically generated" id="129" name="Google Shape;129;p25"/>
          <p:cNvPicPr preferRelativeResize="0"/>
          <p:nvPr/>
        </p:nvPicPr>
        <p:blipFill rotWithShape="1">
          <a:blip r:embed="rId3">
            <a:alphaModFix/>
          </a:blip>
          <a:srcRect b="0" l="0" r="0" t="0"/>
          <a:stretch/>
        </p:blipFill>
        <p:spPr>
          <a:xfrm>
            <a:off x="0" y="0"/>
            <a:ext cx="9143999" cy="5143499"/>
          </a:xfrm>
          <a:prstGeom prst="rect">
            <a:avLst/>
          </a:prstGeom>
          <a:noFill/>
          <a:ln>
            <a:noFill/>
          </a:ln>
        </p:spPr>
      </p:pic>
      <p:pic>
        <p:nvPicPr>
          <p:cNvPr descr="A picture containing loudspeaker&#10;&#10;Description automatically generated" id="130" name="Google Shape;130;p25"/>
          <p:cNvPicPr preferRelativeResize="0"/>
          <p:nvPr/>
        </p:nvPicPr>
        <p:blipFill rotWithShape="1">
          <a:blip r:embed="rId4">
            <a:alphaModFix/>
          </a:blip>
          <a:srcRect b="0" l="0" r="0" t="0"/>
          <a:stretch/>
        </p:blipFill>
        <p:spPr>
          <a:xfrm>
            <a:off x="3310757" y="2637898"/>
            <a:ext cx="2479096" cy="2479096"/>
          </a:xfrm>
          <a:prstGeom prst="rect">
            <a:avLst/>
          </a:prstGeom>
          <a:noFill/>
          <a:ln>
            <a:noFill/>
          </a:ln>
        </p:spPr>
      </p:pic>
      <p:sp>
        <p:nvSpPr>
          <p:cNvPr id="131" name="Google Shape;131;p25"/>
          <p:cNvSpPr/>
          <p:nvPr/>
        </p:nvSpPr>
        <p:spPr>
          <a:xfrm>
            <a:off x="3690951" y="2996130"/>
            <a:ext cx="1702500" cy="1702500"/>
          </a:xfrm>
          <a:prstGeom prst="ellipse">
            <a:avLst/>
          </a:prstGeom>
          <a:solidFill>
            <a:srgbClr val="0E7EC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132" name="Google Shape;132;p25"/>
          <p:cNvPicPr preferRelativeResize="0"/>
          <p:nvPr/>
        </p:nvPicPr>
        <p:blipFill rotWithShape="1">
          <a:blip r:embed="rId5">
            <a:alphaModFix/>
          </a:blip>
          <a:srcRect b="12495" l="0" r="0" t="12502"/>
          <a:stretch/>
        </p:blipFill>
        <p:spPr>
          <a:xfrm>
            <a:off x="3715065" y="3062438"/>
            <a:ext cx="1643400" cy="1643400"/>
          </a:xfrm>
          <a:prstGeom prst="ellipse">
            <a:avLst/>
          </a:prstGeom>
          <a:noFill/>
          <a:ln>
            <a:noFill/>
          </a:ln>
        </p:spPr>
      </p:pic>
      <p:sp>
        <p:nvSpPr>
          <p:cNvPr id="133" name="Google Shape;133;p25"/>
          <p:cNvSpPr txBox="1"/>
          <p:nvPr/>
        </p:nvSpPr>
        <p:spPr>
          <a:xfrm>
            <a:off x="5733788" y="3322832"/>
            <a:ext cx="3298500" cy="484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2700">
                <a:solidFill>
                  <a:schemeClr val="dk1"/>
                </a:solidFill>
                <a:latin typeface="Montserrat"/>
                <a:ea typeface="Montserrat"/>
                <a:cs typeface="Montserrat"/>
                <a:sym typeface="Montserrat"/>
              </a:rPr>
              <a:t>Nick Bonnichsen</a:t>
            </a:r>
            <a:endParaRPr sz="1100"/>
          </a:p>
        </p:txBody>
      </p:sp>
      <p:sp>
        <p:nvSpPr>
          <p:cNvPr id="134" name="Google Shape;134;p25"/>
          <p:cNvSpPr txBox="1"/>
          <p:nvPr/>
        </p:nvSpPr>
        <p:spPr>
          <a:xfrm>
            <a:off x="5733788" y="3807615"/>
            <a:ext cx="3298500" cy="1316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2700">
                <a:solidFill>
                  <a:srgbClr val="ED701A"/>
                </a:solidFill>
                <a:latin typeface="Montserrat"/>
                <a:ea typeface="Montserrat"/>
                <a:cs typeface="Montserrat"/>
                <a:sym typeface="Montserrat"/>
              </a:rPr>
              <a:t>Measuring Data Quality and Data Stewardship</a:t>
            </a:r>
            <a:endParaRPr b="1" sz="2700">
              <a:solidFill>
                <a:srgbClr val="ED701A"/>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descr="A picture containing shape&#10;&#10;Description automatically generated" id="234" name="Google Shape;234;p34"/>
          <p:cNvPicPr preferRelativeResize="0"/>
          <p:nvPr/>
        </p:nvPicPr>
        <p:blipFill rotWithShape="1">
          <a:blip r:embed="rId3">
            <a:alphaModFix/>
          </a:blip>
          <a:srcRect b="0" l="0" r="0" t="0"/>
          <a:stretch/>
        </p:blipFill>
        <p:spPr>
          <a:xfrm>
            <a:off x="0" y="0"/>
            <a:ext cx="9177380" cy="5162273"/>
          </a:xfrm>
          <a:prstGeom prst="rect">
            <a:avLst/>
          </a:prstGeom>
          <a:noFill/>
          <a:ln>
            <a:noFill/>
          </a:ln>
        </p:spPr>
      </p:pic>
      <p:sp>
        <p:nvSpPr>
          <p:cNvPr id="235" name="Google Shape;235;p3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ED701A"/>
              </a:buClr>
              <a:buSzPct val="100000"/>
              <a:buFont typeface="Montserrat"/>
              <a:buNone/>
            </a:pPr>
            <a:r>
              <a:rPr b="1" lang="en" sz="6600">
                <a:solidFill>
                  <a:srgbClr val="ED701A"/>
                </a:solidFill>
                <a:latin typeface="Montserrat"/>
                <a:ea typeface="Montserrat"/>
                <a:cs typeface="Montserrat"/>
                <a:sym typeface="Montserrat"/>
              </a:rPr>
              <a:t>Measuring Data Quality</a:t>
            </a:r>
            <a:endParaRPr/>
          </a:p>
        </p:txBody>
      </p:sp>
      <p:sp>
        <p:nvSpPr>
          <p:cNvPr id="236" name="Google Shape;236;p34"/>
          <p:cNvSpPr txBox="1"/>
          <p:nvPr>
            <p:ph idx="1" type="body"/>
          </p:nvPr>
        </p:nvSpPr>
        <p:spPr>
          <a:xfrm>
            <a:off x="554575" y="1578976"/>
            <a:ext cx="6980700" cy="2688000"/>
          </a:xfrm>
          <a:prstGeom prst="rect">
            <a:avLst/>
          </a:prstGeom>
          <a:noFill/>
          <a:ln>
            <a:noFill/>
          </a:ln>
        </p:spPr>
        <p:txBody>
          <a:bodyPr anchorCtr="0" anchor="t" bIns="34275" lIns="68575" spcFirstLastPara="1" rIns="68575" wrap="square" tIns="34275">
            <a:noAutofit/>
          </a:bodyPr>
          <a:lstStyle/>
          <a:p>
            <a:pPr indent="-196850" lvl="0" marL="177800" rtl="0" algn="l">
              <a:lnSpc>
                <a:spcPct val="90000"/>
              </a:lnSpc>
              <a:spcBef>
                <a:spcPts val="0"/>
              </a:spcBef>
              <a:spcAft>
                <a:spcPts val="0"/>
              </a:spcAft>
              <a:buClr>
                <a:schemeClr val="dk1"/>
              </a:buClr>
              <a:buSzPts val="2100"/>
              <a:buFont typeface="Montserrat"/>
              <a:buChar char="•"/>
            </a:pPr>
            <a:r>
              <a:rPr lang="en">
                <a:latin typeface="Montserrat"/>
                <a:ea typeface="Montserrat"/>
                <a:cs typeface="Montserrat"/>
                <a:sym typeface="Montserrat"/>
              </a:rPr>
              <a:t>Data Profiling: Comparing data between datasets</a:t>
            </a:r>
            <a:endParaRPr>
              <a:latin typeface="Montserrat"/>
              <a:ea typeface="Montserrat"/>
              <a:cs typeface="Montserrat"/>
              <a:sym typeface="Montserrat"/>
            </a:endParaRPr>
          </a:p>
          <a:p>
            <a:pPr indent="0" lvl="0" marL="0" rtl="0" algn="l">
              <a:lnSpc>
                <a:spcPct val="90000"/>
              </a:lnSpc>
              <a:spcBef>
                <a:spcPts val="0"/>
              </a:spcBef>
              <a:spcAft>
                <a:spcPts val="0"/>
              </a:spcAft>
              <a:buNone/>
            </a:pPr>
            <a:r>
              <a:t/>
            </a:r>
            <a:endParaRPr>
              <a:latin typeface="Montserrat"/>
              <a:ea typeface="Montserrat"/>
              <a:cs typeface="Montserrat"/>
              <a:sym typeface="Montserrat"/>
            </a:endParaRPr>
          </a:p>
          <a:p>
            <a:pPr indent="-196850" lvl="0" marL="177800" rtl="0" algn="l">
              <a:lnSpc>
                <a:spcPct val="90000"/>
              </a:lnSpc>
              <a:spcBef>
                <a:spcPts val="0"/>
              </a:spcBef>
              <a:spcAft>
                <a:spcPts val="0"/>
              </a:spcAft>
              <a:buSzPts val="2100"/>
              <a:buFont typeface="Montserrat"/>
              <a:buChar char="•"/>
            </a:pPr>
            <a:r>
              <a:rPr lang="en">
                <a:latin typeface="Montserrat"/>
                <a:ea typeface="Montserrat"/>
                <a:cs typeface="Montserrat"/>
                <a:sym typeface="Montserrat"/>
              </a:rPr>
              <a:t>Two flavors:</a:t>
            </a:r>
            <a:endParaRPr>
              <a:latin typeface="Montserrat"/>
              <a:ea typeface="Montserrat"/>
              <a:cs typeface="Montserrat"/>
              <a:sym typeface="Montserrat"/>
            </a:endParaRPr>
          </a:p>
          <a:p>
            <a:pPr indent="-222250" lvl="1" marL="520700" rtl="0" algn="l">
              <a:lnSpc>
                <a:spcPct val="90000"/>
              </a:lnSpc>
              <a:spcBef>
                <a:spcPts val="0"/>
              </a:spcBef>
              <a:spcAft>
                <a:spcPts val="0"/>
              </a:spcAft>
              <a:buSzPts val="2100"/>
              <a:buFont typeface="Montserrat"/>
              <a:buChar char="•"/>
            </a:pPr>
            <a:r>
              <a:rPr lang="en" sz="2100">
                <a:latin typeface="Montserrat"/>
                <a:ea typeface="Montserrat"/>
                <a:cs typeface="Montserrat"/>
                <a:sym typeface="Montserrat"/>
              </a:rPr>
              <a:t>Data Fidelity - comares source and target</a:t>
            </a:r>
            <a:endParaRPr sz="2100">
              <a:latin typeface="Montserrat"/>
              <a:ea typeface="Montserrat"/>
              <a:cs typeface="Montserrat"/>
              <a:sym typeface="Montserrat"/>
            </a:endParaRPr>
          </a:p>
          <a:p>
            <a:pPr indent="-222250" lvl="1" marL="520700" rtl="0" algn="l">
              <a:lnSpc>
                <a:spcPct val="90000"/>
              </a:lnSpc>
              <a:spcBef>
                <a:spcPts val="0"/>
              </a:spcBef>
              <a:spcAft>
                <a:spcPts val="0"/>
              </a:spcAft>
              <a:buSzPts val="2100"/>
              <a:buFont typeface="Montserrat"/>
              <a:buChar char="•"/>
            </a:pPr>
            <a:r>
              <a:rPr lang="en" sz="2100">
                <a:latin typeface="Montserrat"/>
                <a:ea typeface="Montserrat"/>
                <a:cs typeface="Montserrat"/>
                <a:sym typeface="Montserrat"/>
              </a:rPr>
              <a:t>Intrinsic Data Quality - compares real to ideal</a:t>
            </a:r>
            <a:endParaRPr sz="2100">
              <a:latin typeface="Montserrat"/>
              <a:ea typeface="Montserrat"/>
              <a:cs typeface="Montserrat"/>
              <a:sym typeface="Montserrat"/>
            </a:endParaRPr>
          </a:p>
          <a:p>
            <a:pPr indent="0" lvl="0" marL="0" rtl="0" algn="l">
              <a:lnSpc>
                <a:spcPct val="90000"/>
              </a:lnSpc>
              <a:spcBef>
                <a:spcPts val="0"/>
              </a:spcBef>
              <a:spcAft>
                <a:spcPts val="0"/>
              </a:spcAft>
              <a:buNone/>
            </a:pPr>
            <a:r>
              <a:t/>
            </a:r>
            <a:endParaRPr sz="2100">
              <a:latin typeface="Montserrat"/>
              <a:ea typeface="Montserrat"/>
              <a:cs typeface="Montserrat"/>
              <a:sym typeface="Montserrat"/>
            </a:endParaRPr>
          </a:p>
          <a:p>
            <a:pPr indent="-222250" lvl="0" marL="177800" rtl="0" algn="l">
              <a:lnSpc>
                <a:spcPct val="90000"/>
              </a:lnSpc>
              <a:spcBef>
                <a:spcPts val="0"/>
              </a:spcBef>
              <a:spcAft>
                <a:spcPts val="0"/>
              </a:spcAft>
              <a:buSzPts val="2100"/>
              <a:buFont typeface="Montserrat"/>
              <a:buChar char="•"/>
            </a:pPr>
            <a:r>
              <a:rPr lang="en">
                <a:latin typeface="Montserrat"/>
                <a:ea typeface="Montserrat"/>
                <a:cs typeface="Montserrat"/>
                <a:sym typeface="Montserrat"/>
              </a:rPr>
              <a:t>Different ways to measure are Dimensions</a:t>
            </a:r>
            <a:endParaRPr>
              <a:latin typeface="Montserrat"/>
              <a:ea typeface="Montserrat"/>
              <a:cs typeface="Montserrat"/>
              <a:sym typeface="Montserrat"/>
            </a:endParaRPr>
          </a:p>
        </p:txBody>
      </p:sp>
      <p:sp>
        <p:nvSpPr>
          <p:cNvPr id="237" name="Google Shape;237;p34"/>
          <p:cNvSpPr txBox="1"/>
          <p:nvPr/>
        </p:nvSpPr>
        <p:spPr>
          <a:xfrm>
            <a:off x="5447831" y="4467418"/>
            <a:ext cx="3298500" cy="3000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lang="en" sz="1500">
                <a:solidFill>
                  <a:srgbClr val="ED701A"/>
                </a:solidFill>
                <a:latin typeface="Montserrat"/>
                <a:ea typeface="Montserrat"/>
                <a:cs typeface="Montserrat"/>
                <a:sym typeface="Montserrat"/>
              </a:rPr>
              <a:t>Nick Bonnichsen</a:t>
            </a:r>
            <a:endParaRPr sz="1100"/>
          </a:p>
        </p:txBody>
      </p:sp>
      <p:sp>
        <p:nvSpPr>
          <p:cNvPr id="238" name="Google Shape;238;p34"/>
          <p:cNvSpPr txBox="1"/>
          <p:nvPr/>
        </p:nvSpPr>
        <p:spPr>
          <a:xfrm>
            <a:off x="3915825" y="4742025"/>
            <a:ext cx="4861800" cy="3000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lang="en" sz="1500">
                <a:solidFill>
                  <a:schemeClr val="dk1"/>
                </a:solidFill>
                <a:latin typeface="Montserrat"/>
                <a:ea typeface="Montserrat"/>
                <a:cs typeface="Montserrat"/>
                <a:sym typeface="Montserrat"/>
              </a:rPr>
              <a:t>Measuring Data Quality and Data Stewardship</a:t>
            </a:r>
            <a:endParaRPr b="1" sz="1500">
              <a:solidFill>
                <a:schemeClr val="dk1"/>
              </a:solidFill>
              <a:latin typeface="Montserrat"/>
              <a:ea typeface="Montserrat"/>
              <a:cs typeface="Montserrat"/>
              <a:sym typeface="Montserrat"/>
            </a:endParaRPr>
          </a:p>
        </p:txBody>
      </p:sp>
      <p:cxnSp>
        <p:nvCxnSpPr>
          <p:cNvPr id="239" name="Google Shape;239;p34"/>
          <p:cNvCxnSpPr/>
          <p:nvPr/>
        </p:nvCxnSpPr>
        <p:spPr>
          <a:xfrm>
            <a:off x="322729" y="4336676"/>
            <a:ext cx="8423400" cy="0"/>
          </a:xfrm>
          <a:prstGeom prst="straightConnector1">
            <a:avLst/>
          </a:prstGeom>
          <a:noFill/>
          <a:ln cap="flat" cmpd="sng" w="9525">
            <a:solidFill>
              <a:srgbClr val="ED701A"/>
            </a:solidFill>
            <a:prstDash val="solid"/>
            <a:miter lim="800000"/>
            <a:headEnd len="sm" w="sm" type="none"/>
            <a:tailEnd len="sm" w="sm" type="none"/>
          </a:ln>
        </p:spPr>
      </p:cxnSp>
      <p:pic>
        <p:nvPicPr>
          <p:cNvPr descr="Text&#10;&#10;Description automatically generated" id="240" name="Google Shape;240;p34"/>
          <p:cNvPicPr preferRelativeResize="0"/>
          <p:nvPr/>
        </p:nvPicPr>
        <p:blipFill rotWithShape="1">
          <a:blip r:embed="rId4">
            <a:alphaModFix/>
          </a:blip>
          <a:srcRect b="0" l="0" r="0" t="0"/>
          <a:stretch/>
        </p:blipFill>
        <p:spPr>
          <a:xfrm>
            <a:off x="341268" y="4406352"/>
            <a:ext cx="568639" cy="568639"/>
          </a:xfrm>
          <a:prstGeom prst="rect">
            <a:avLst/>
          </a:prstGeom>
          <a:noFill/>
          <a:ln>
            <a:noFill/>
          </a:ln>
        </p:spPr>
      </p:pic>
      <p:pic>
        <p:nvPicPr>
          <p:cNvPr descr="Logo&#10;&#10;Description automatically generated" id="241" name="Google Shape;241;p34"/>
          <p:cNvPicPr preferRelativeResize="0"/>
          <p:nvPr/>
        </p:nvPicPr>
        <p:blipFill rotWithShape="1">
          <a:blip r:embed="rId5">
            <a:alphaModFix/>
          </a:blip>
          <a:srcRect b="0" l="0" r="0" t="0"/>
          <a:stretch/>
        </p:blipFill>
        <p:spPr>
          <a:xfrm rot="-8334488">
            <a:off x="7456835" y="872126"/>
            <a:ext cx="1759190" cy="2117076"/>
          </a:xfrm>
          <a:prstGeom prst="rect">
            <a:avLst/>
          </a:prstGeom>
          <a:noFill/>
          <a:ln>
            <a:noFill/>
          </a:ln>
        </p:spPr>
      </p:pic>
      <p:pic>
        <p:nvPicPr>
          <p:cNvPr descr="A picture containing music, guitar&#10;&#10;Description automatically generated" id="242" name="Google Shape;242;p34"/>
          <p:cNvPicPr preferRelativeResize="0"/>
          <p:nvPr/>
        </p:nvPicPr>
        <p:blipFill rotWithShape="1">
          <a:blip r:embed="rId6">
            <a:alphaModFix/>
          </a:blip>
          <a:srcRect b="0" l="0" r="0" t="0"/>
          <a:stretch/>
        </p:blipFill>
        <p:spPr>
          <a:xfrm rot="932917">
            <a:off x="7616613" y="269263"/>
            <a:ext cx="2553886" cy="399103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descr="A picture containing shape&#10;&#10;Description automatically generated" id="247" name="Google Shape;247;p35"/>
          <p:cNvPicPr preferRelativeResize="0"/>
          <p:nvPr/>
        </p:nvPicPr>
        <p:blipFill rotWithShape="1">
          <a:blip r:embed="rId3">
            <a:alphaModFix/>
          </a:blip>
          <a:srcRect b="0" l="0" r="0" t="0"/>
          <a:stretch/>
        </p:blipFill>
        <p:spPr>
          <a:xfrm>
            <a:off x="0" y="0"/>
            <a:ext cx="9143999" cy="5143499"/>
          </a:xfrm>
          <a:prstGeom prst="rect">
            <a:avLst/>
          </a:prstGeom>
          <a:noFill/>
          <a:ln>
            <a:noFill/>
          </a:ln>
        </p:spPr>
      </p:pic>
      <p:sp>
        <p:nvSpPr>
          <p:cNvPr id="248" name="Google Shape;248;p35"/>
          <p:cNvSpPr txBox="1"/>
          <p:nvPr>
            <p:ph type="title"/>
          </p:nvPr>
        </p:nvSpPr>
        <p:spPr>
          <a:xfrm>
            <a:off x="2766824" y="432325"/>
            <a:ext cx="4249800" cy="4854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ED701A"/>
              </a:buClr>
              <a:buSzPct val="100000"/>
              <a:buFont typeface="Montserrat"/>
              <a:buNone/>
            </a:pPr>
            <a:r>
              <a:rPr b="1" lang="en">
                <a:solidFill>
                  <a:srgbClr val="ED701A"/>
                </a:solidFill>
                <a:latin typeface="Montserrat"/>
                <a:ea typeface="Montserrat"/>
                <a:cs typeface="Montserrat"/>
                <a:sym typeface="Montserrat"/>
              </a:rPr>
              <a:t>Some quick terms</a:t>
            </a:r>
            <a:endParaRPr/>
          </a:p>
        </p:txBody>
      </p:sp>
      <p:cxnSp>
        <p:nvCxnSpPr>
          <p:cNvPr id="249" name="Google Shape;249;p35"/>
          <p:cNvCxnSpPr/>
          <p:nvPr/>
        </p:nvCxnSpPr>
        <p:spPr>
          <a:xfrm>
            <a:off x="322729" y="4336676"/>
            <a:ext cx="8704500" cy="0"/>
          </a:xfrm>
          <a:prstGeom prst="straightConnector1">
            <a:avLst/>
          </a:prstGeom>
          <a:noFill/>
          <a:ln cap="flat" cmpd="sng" w="9525">
            <a:solidFill>
              <a:srgbClr val="ED701A"/>
            </a:solidFill>
            <a:prstDash val="solid"/>
            <a:miter lim="800000"/>
            <a:headEnd len="sm" w="sm" type="none"/>
            <a:tailEnd len="sm" w="sm" type="none"/>
          </a:ln>
        </p:spPr>
      </p:cxnSp>
      <p:sp>
        <p:nvSpPr>
          <p:cNvPr id="250" name="Google Shape;250;p35"/>
          <p:cNvSpPr txBox="1"/>
          <p:nvPr/>
        </p:nvSpPr>
        <p:spPr>
          <a:xfrm>
            <a:off x="677325" y="1084025"/>
            <a:ext cx="2630700" cy="3217200"/>
          </a:xfrm>
          <a:prstGeom prst="rect">
            <a:avLst/>
          </a:prstGeom>
          <a:noFill/>
          <a:ln>
            <a:noFill/>
          </a:ln>
        </p:spPr>
        <p:txBody>
          <a:bodyPr anchorCtr="0" anchor="t" bIns="34275" lIns="68575" spcFirstLastPara="1" rIns="68575" wrap="square" tIns="34275">
            <a:normAutofit/>
          </a:bodyPr>
          <a:lstStyle/>
          <a:p>
            <a:pPr indent="-177800" lvl="0" marL="177800" marR="0" rtl="0" algn="l">
              <a:lnSpc>
                <a:spcPct val="90000"/>
              </a:lnSpc>
              <a:spcBef>
                <a:spcPts val="0"/>
              </a:spcBef>
              <a:spcAft>
                <a:spcPts val="0"/>
              </a:spcAft>
              <a:buClr>
                <a:schemeClr val="dk1"/>
              </a:buClr>
              <a:buSzPts val="1800"/>
              <a:buFont typeface="Arial"/>
              <a:buChar char="•"/>
            </a:pPr>
            <a:r>
              <a:rPr lang="en" sz="1800">
                <a:solidFill>
                  <a:schemeClr val="dk1"/>
                </a:solidFill>
                <a:latin typeface="Montserrat"/>
                <a:ea typeface="Montserrat"/>
                <a:cs typeface="Montserrat"/>
                <a:sym typeface="Montserrat"/>
              </a:rPr>
              <a:t>Datum: one important thing</a:t>
            </a:r>
            <a:endParaRPr sz="1800">
              <a:solidFill>
                <a:schemeClr val="dk1"/>
              </a:solidFill>
              <a:latin typeface="Montserrat"/>
              <a:ea typeface="Montserrat"/>
              <a:cs typeface="Montserrat"/>
              <a:sym typeface="Montserrat"/>
            </a:endParaRPr>
          </a:p>
          <a:p>
            <a:pPr indent="-177800" lvl="0" marL="177800" marR="0" rtl="0" algn="l">
              <a:lnSpc>
                <a:spcPct val="90000"/>
              </a:lnSpc>
              <a:spcBef>
                <a:spcPts val="0"/>
              </a:spcBef>
              <a:spcAft>
                <a:spcPts val="0"/>
              </a:spcAft>
              <a:buClr>
                <a:schemeClr val="dk1"/>
              </a:buClr>
              <a:buSzPts val="1800"/>
              <a:buFont typeface="Arial"/>
              <a:buChar char="•"/>
            </a:pPr>
            <a:r>
              <a:rPr lang="en" sz="1800">
                <a:solidFill>
                  <a:schemeClr val="dk1"/>
                </a:solidFill>
                <a:latin typeface="Montserrat"/>
                <a:ea typeface="Montserrat"/>
                <a:cs typeface="Montserrat"/>
                <a:sym typeface="Montserrat"/>
              </a:rPr>
              <a:t>Data: bunch of datum</a:t>
            </a:r>
            <a:endParaRPr sz="1800">
              <a:solidFill>
                <a:schemeClr val="dk1"/>
              </a:solidFill>
              <a:latin typeface="Montserrat"/>
              <a:ea typeface="Montserrat"/>
              <a:cs typeface="Montserrat"/>
              <a:sym typeface="Montserrat"/>
            </a:endParaRPr>
          </a:p>
          <a:p>
            <a:pPr indent="-177800" lvl="0" marL="177800" marR="0" rtl="0" algn="l">
              <a:lnSpc>
                <a:spcPct val="90000"/>
              </a:lnSpc>
              <a:spcBef>
                <a:spcPts val="0"/>
              </a:spcBef>
              <a:spcAft>
                <a:spcPts val="0"/>
              </a:spcAft>
              <a:buClr>
                <a:schemeClr val="dk1"/>
              </a:buClr>
              <a:buSzPts val="1800"/>
              <a:buFont typeface="Arial"/>
              <a:buChar char="•"/>
            </a:pPr>
            <a:r>
              <a:rPr lang="en" sz="1800">
                <a:solidFill>
                  <a:schemeClr val="dk1"/>
                </a:solidFill>
                <a:latin typeface="Montserrat"/>
                <a:ea typeface="Montserrat"/>
                <a:cs typeface="Montserrat"/>
                <a:sym typeface="Montserrat"/>
              </a:rPr>
              <a:t>Record: related data about one thing</a:t>
            </a:r>
            <a:endParaRPr sz="1800">
              <a:solidFill>
                <a:schemeClr val="dk1"/>
              </a:solidFill>
              <a:latin typeface="Montserrat"/>
              <a:ea typeface="Montserrat"/>
              <a:cs typeface="Montserrat"/>
              <a:sym typeface="Montserrat"/>
            </a:endParaRPr>
          </a:p>
          <a:p>
            <a:pPr indent="-177800" lvl="0" marL="177800" marR="0" rtl="0" algn="l">
              <a:lnSpc>
                <a:spcPct val="90000"/>
              </a:lnSpc>
              <a:spcBef>
                <a:spcPts val="0"/>
              </a:spcBef>
              <a:spcAft>
                <a:spcPts val="0"/>
              </a:spcAft>
              <a:buClr>
                <a:schemeClr val="dk1"/>
              </a:buClr>
              <a:buSzPts val="1800"/>
              <a:buFont typeface="Arial"/>
              <a:buChar char="•"/>
            </a:pPr>
            <a:r>
              <a:rPr lang="en" sz="1800">
                <a:solidFill>
                  <a:schemeClr val="dk1"/>
                </a:solidFill>
                <a:latin typeface="Montserrat"/>
                <a:ea typeface="Montserrat"/>
                <a:cs typeface="Montserrat"/>
                <a:sym typeface="Montserrat"/>
              </a:rPr>
              <a:t>Field: Same datum over records </a:t>
            </a:r>
            <a:endParaRPr sz="1800">
              <a:solidFill>
                <a:schemeClr val="dk1"/>
              </a:solidFill>
              <a:latin typeface="Montserrat"/>
              <a:ea typeface="Montserrat"/>
              <a:cs typeface="Montserrat"/>
              <a:sym typeface="Montserrat"/>
            </a:endParaRPr>
          </a:p>
          <a:p>
            <a:pPr indent="-177800" lvl="0" marL="177800" marR="0" rtl="0" algn="l">
              <a:lnSpc>
                <a:spcPct val="90000"/>
              </a:lnSpc>
              <a:spcBef>
                <a:spcPts val="0"/>
              </a:spcBef>
              <a:spcAft>
                <a:spcPts val="0"/>
              </a:spcAft>
              <a:buClr>
                <a:schemeClr val="dk1"/>
              </a:buClr>
              <a:buSzPts val="1800"/>
              <a:buFont typeface="Arial"/>
              <a:buChar char="•"/>
            </a:pPr>
            <a:r>
              <a:rPr lang="en" sz="1800">
                <a:solidFill>
                  <a:schemeClr val="dk1"/>
                </a:solidFill>
                <a:latin typeface="Montserrat"/>
                <a:ea typeface="Montserrat"/>
                <a:cs typeface="Montserrat"/>
                <a:sym typeface="Montserrat"/>
              </a:rPr>
              <a:t>Dataset: A collection of records </a:t>
            </a:r>
            <a:endParaRPr sz="1800">
              <a:solidFill>
                <a:schemeClr val="dk1"/>
              </a:solidFill>
              <a:latin typeface="Montserrat"/>
              <a:ea typeface="Montserrat"/>
              <a:cs typeface="Montserrat"/>
              <a:sym typeface="Montserrat"/>
            </a:endParaRPr>
          </a:p>
          <a:p>
            <a:pPr indent="-177800" lvl="0" marL="177800" marR="0" rtl="0" algn="l">
              <a:lnSpc>
                <a:spcPct val="90000"/>
              </a:lnSpc>
              <a:spcBef>
                <a:spcPts val="0"/>
              </a:spcBef>
              <a:spcAft>
                <a:spcPts val="0"/>
              </a:spcAft>
              <a:buClr>
                <a:schemeClr val="dk1"/>
              </a:buClr>
              <a:buSzPts val="1800"/>
              <a:buFont typeface="Arial"/>
              <a:buChar char="•"/>
            </a:pPr>
            <a:r>
              <a:rPr lang="en" sz="1800">
                <a:solidFill>
                  <a:schemeClr val="dk1"/>
                </a:solidFill>
                <a:latin typeface="Montserrat"/>
                <a:ea typeface="Montserrat"/>
                <a:cs typeface="Montserrat"/>
                <a:sym typeface="Montserrat"/>
              </a:rPr>
              <a:t>Data store: Many datasets</a:t>
            </a:r>
            <a:endParaRPr sz="1800">
              <a:solidFill>
                <a:schemeClr val="dk1"/>
              </a:solidFill>
              <a:latin typeface="Montserrat"/>
              <a:ea typeface="Montserrat"/>
              <a:cs typeface="Montserrat"/>
              <a:sym typeface="Montserrat"/>
            </a:endParaRPr>
          </a:p>
        </p:txBody>
      </p:sp>
      <p:pic>
        <p:nvPicPr>
          <p:cNvPr descr="A picture containing light&#10;&#10;Description automatically generated" id="251" name="Google Shape;251;p35"/>
          <p:cNvPicPr preferRelativeResize="0"/>
          <p:nvPr/>
        </p:nvPicPr>
        <p:blipFill rotWithShape="1">
          <a:blip r:embed="rId4">
            <a:alphaModFix/>
          </a:blip>
          <a:srcRect b="0" l="0" r="0" t="0"/>
          <a:stretch/>
        </p:blipFill>
        <p:spPr>
          <a:xfrm rot="909346">
            <a:off x="-569592" y="-1347929"/>
            <a:ext cx="1728011" cy="6261341"/>
          </a:xfrm>
          <a:prstGeom prst="rect">
            <a:avLst/>
          </a:prstGeom>
          <a:noFill/>
          <a:ln>
            <a:noFill/>
          </a:ln>
        </p:spPr>
      </p:pic>
      <p:sp>
        <p:nvSpPr>
          <p:cNvPr id="252" name="Google Shape;252;p35"/>
          <p:cNvSpPr txBox="1"/>
          <p:nvPr/>
        </p:nvSpPr>
        <p:spPr>
          <a:xfrm>
            <a:off x="322729" y="4467418"/>
            <a:ext cx="3298500" cy="300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500">
                <a:solidFill>
                  <a:srgbClr val="ED701A"/>
                </a:solidFill>
                <a:latin typeface="Montserrat"/>
                <a:ea typeface="Montserrat"/>
                <a:cs typeface="Montserrat"/>
                <a:sym typeface="Montserrat"/>
              </a:rPr>
              <a:t>Nick Bonnichsen</a:t>
            </a:r>
            <a:endParaRPr sz="1100"/>
          </a:p>
        </p:txBody>
      </p:sp>
      <p:sp>
        <p:nvSpPr>
          <p:cNvPr id="253" name="Google Shape;253;p35"/>
          <p:cNvSpPr txBox="1"/>
          <p:nvPr/>
        </p:nvSpPr>
        <p:spPr>
          <a:xfrm>
            <a:off x="354150" y="4742025"/>
            <a:ext cx="4863300" cy="3000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n" sz="1500">
                <a:solidFill>
                  <a:schemeClr val="dk1"/>
                </a:solidFill>
                <a:latin typeface="Montserrat"/>
                <a:ea typeface="Montserrat"/>
                <a:cs typeface="Montserrat"/>
                <a:sym typeface="Montserrat"/>
              </a:rPr>
              <a:t>Measuring Data Quality and Data Stewardship</a:t>
            </a:r>
            <a:endParaRPr sz="1800">
              <a:solidFill>
                <a:schemeClr val="dk1"/>
              </a:solidFill>
              <a:latin typeface="Montserrat"/>
              <a:ea typeface="Montserrat"/>
              <a:cs typeface="Montserrat"/>
              <a:sym typeface="Montserrat"/>
            </a:endParaRPr>
          </a:p>
        </p:txBody>
      </p:sp>
      <p:pic>
        <p:nvPicPr>
          <p:cNvPr id="254" name="Google Shape;254;p35"/>
          <p:cNvPicPr preferRelativeResize="0"/>
          <p:nvPr/>
        </p:nvPicPr>
        <p:blipFill>
          <a:blip r:embed="rId5">
            <a:alphaModFix/>
          </a:blip>
          <a:stretch>
            <a:fillRect/>
          </a:stretch>
        </p:blipFill>
        <p:spPr>
          <a:xfrm>
            <a:off x="3189025" y="856237"/>
            <a:ext cx="5954976" cy="33496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descr="A picture containing shape&#10;&#10;Description automatically generated" id="259" name="Google Shape;259;p36"/>
          <p:cNvPicPr preferRelativeResize="0"/>
          <p:nvPr/>
        </p:nvPicPr>
        <p:blipFill rotWithShape="1">
          <a:blip r:embed="rId3">
            <a:alphaModFix/>
          </a:blip>
          <a:srcRect b="0" l="0" r="0" t="0"/>
          <a:stretch/>
        </p:blipFill>
        <p:spPr>
          <a:xfrm>
            <a:off x="0" y="0"/>
            <a:ext cx="9143999" cy="5143499"/>
          </a:xfrm>
          <a:prstGeom prst="rect">
            <a:avLst/>
          </a:prstGeom>
          <a:noFill/>
          <a:ln>
            <a:noFill/>
          </a:ln>
        </p:spPr>
      </p:pic>
      <p:sp>
        <p:nvSpPr>
          <p:cNvPr id="260" name="Google Shape;260;p36"/>
          <p:cNvSpPr txBox="1"/>
          <p:nvPr>
            <p:ph type="title"/>
          </p:nvPr>
        </p:nvSpPr>
        <p:spPr>
          <a:xfrm>
            <a:off x="2766830" y="432313"/>
            <a:ext cx="3610200" cy="4854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ED701A"/>
              </a:buClr>
              <a:buSzPct val="100000"/>
              <a:buFont typeface="Montserrat"/>
              <a:buNone/>
            </a:pPr>
            <a:r>
              <a:rPr b="1" lang="en">
                <a:solidFill>
                  <a:srgbClr val="ED701A"/>
                </a:solidFill>
                <a:latin typeface="Montserrat"/>
                <a:ea typeface="Montserrat"/>
                <a:cs typeface="Montserrat"/>
                <a:sym typeface="Montserrat"/>
              </a:rPr>
              <a:t>Data Fidelity</a:t>
            </a:r>
            <a:endParaRPr/>
          </a:p>
        </p:txBody>
      </p:sp>
      <p:cxnSp>
        <p:nvCxnSpPr>
          <p:cNvPr id="261" name="Google Shape;261;p36"/>
          <p:cNvCxnSpPr/>
          <p:nvPr/>
        </p:nvCxnSpPr>
        <p:spPr>
          <a:xfrm>
            <a:off x="322729" y="4336676"/>
            <a:ext cx="8704500" cy="0"/>
          </a:xfrm>
          <a:prstGeom prst="straightConnector1">
            <a:avLst/>
          </a:prstGeom>
          <a:noFill/>
          <a:ln cap="flat" cmpd="sng" w="9525">
            <a:solidFill>
              <a:srgbClr val="ED701A"/>
            </a:solidFill>
            <a:prstDash val="solid"/>
            <a:miter lim="800000"/>
            <a:headEnd len="sm" w="sm" type="none"/>
            <a:tailEnd len="sm" w="sm" type="none"/>
          </a:ln>
        </p:spPr>
      </p:cxnSp>
      <p:sp>
        <p:nvSpPr>
          <p:cNvPr id="262" name="Google Shape;262;p36"/>
          <p:cNvSpPr txBox="1"/>
          <p:nvPr/>
        </p:nvSpPr>
        <p:spPr>
          <a:xfrm>
            <a:off x="998875" y="1479375"/>
            <a:ext cx="3089700" cy="2857200"/>
          </a:xfrm>
          <a:prstGeom prst="rect">
            <a:avLst/>
          </a:prstGeom>
          <a:noFill/>
          <a:ln>
            <a:noFill/>
          </a:ln>
        </p:spPr>
        <p:txBody>
          <a:bodyPr anchorCtr="0" anchor="t" bIns="34275" lIns="68575" spcFirstLastPara="1" rIns="68575" wrap="square" tIns="34275">
            <a:normAutofit lnSpcReduction="10000"/>
          </a:bodyPr>
          <a:lstStyle/>
          <a:p>
            <a:pPr indent="-177800" lvl="0" marL="177800" marR="0" rtl="0" algn="l">
              <a:lnSpc>
                <a:spcPct val="90000"/>
              </a:lnSpc>
              <a:spcBef>
                <a:spcPts val="0"/>
              </a:spcBef>
              <a:spcAft>
                <a:spcPts val="0"/>
              </a:spcAft>
              <a:buClr>
                <a:schemeClr val="dk1"/>
              </a:buClr>
              <a:buSzPts val="1800"/>
              <a:buFont typeface="Montserrat"/>
              <a:buChar char="•"/>
            </a:pPr>
            <a:r>
              <a:rPr lang="en" sz="1800">
                <a:solidFill>
                  <a:schemeClr val="dk1"/>
                </a:solidFill>
                <a:latin typeface="Montserrat"/>
                <a:ea typeface="Montserrat"/>
                <a:cs typeface="Montserrat"/>
                <a:sym typeface="Montserrat"/>
              </a:rPr>
              <a:t>Compares target data with source data</a:t>
            </a:r>
            <a:endParaRPr sz="1800">
              <a:solidFill>
                <a:schemeClr val="dk1"/>
              </a:solidFill>
              <a:latin typeface="Montserrat"/>
              <a:ea typeface="Montserrat"/>
              <a:cs typeface="Montserrat"/>
              <a:sym typeface="Montserrat"/>
            </a:endParaRPr>
          </a:p>
          <a:p>
            <a:pPr indent="0" lvl="0" marL="0" marR="0" rtl="0" algn="l">
              <a:lnSpc>
                <a:spcPct val="90000"/>
              </a:lnSpc>
              <a:spcBef>
                <a:spcPts val="0"/>
              </a:spcBef>
              <a:spcAft>
                <a:spcPts val="0"/>
              </a:spcAft>
              <a:buNone/>
            </a:pPr>
            <a:r>
              <a:rPr lang="en" sz="1800">
                <a:solidFill>
                  <a:schemeClr val="dk1"/>
                </a:solidFill>
                <a:latin typeface="Montserrat"/>
                <a:ea typeface="Montserrat"/>
                <a:cs typeface="Montserrat"/>
                <a:sym typeface="Montserrat"/>
              </a:rPr>
              <a:t> </a:t>
            </a:r>
            <a:endParaRPr sz="1800">
              <a:solidFill>
                <a:schemeClr val="dk1"/>
              </a:solidFill>
              <a:latin typeface="Montserrat"/>
              <a:ea typeface="Montserrat"/>
              <a:cs typeface="Montserrat"/>
              <a:sym typeface="Montserrat"/>
            </a:endParaRPr>
          </a:p>
          <a:p>
            <a:pPr indent="-177800" lvl="0" marL="177800" marR="0" rtl="0" algn="l">
              <a:lnSpc>
                <a:spcPct val="90000"/>
              </a:lnSpc>
              <a:spcBef>
                <a:spcPts val="0"/>
              </a:spcBef>
              <a:spcAft>
                <a:spcPts val="0"/>
              </a:spcAft>
              <a:buClr>
                <a:schemeClr val="dk1"/>
              </a:buClr>
              <a:buSzPts val="1800"/>
              <a:buFont typeface="Montserrat"/>
              <a:buChar char="•"/>
            </a:pPr>
            <a:r>
              <a:rPr lang="en" sz="1800">
                <a:solidFill>
                  <a:schemeClr val="dk1"/>
                </a:solidFill>
                <a:latin typeface="Montserrat"/>
                <a:ea typeface="Montserrat"/>
                <a:cs typeface="Montserrat"/>
                <a:sym typeface="Montserrat"/>
              </a:rPr>
              <a:t>Source data is considered “right”</a:t>
            </a:r>
            <a:endParaRPr sz="1800">
              <a:solidFill>
                <a:schemeClr val="dk1"/>
              </a:solidFill>
              <a:latin typeface="Montserrat"/>
              <a:ea typeface="Montserrat"/>
              <a:cs typeface="Montserrat"/>
              <a:sym typeface="Montserrat"/>
            </a:endParaRPr>
          </a:p>
          <a:p>
            <a:pPr indent="0" lvl="0" marL="0" marR="0" rtl="0" algn="l">
              <a:lnSpc>
                <a:spcPct val="90000"/>
              </a:lnSpc>
              <a:spcBef>
                <a:spcPts val="0"/>
              </a:spcBef>
              <a:spcAft>
                <a:spcPts val="0"/>
              </a:spcAft>
              <a:buNone/>
            </a:pPr>
            <a:r>
              <a:t/>
            </a:r>
            <a:endParaRPr sz="1800">
              <a:solidFill>
                <a:schemeClr val="dk1"/>
              </a:solidFill>
              <a:latin typeface="Montserrat"/>
              <a:ea typeface="Montserrat"/>
              <a:cs typeface="Montserrat"/>
              <a:sym typeface="Montserrat"/>
            </a:endParaRPr>
          </a:p>
          <a:p>
            <a:pPr indent="-177800" lvl="0" marL="177800" marR="0" rtl="0" algn="l">
              <a:lnSpc>
                <a:spcPct val="90000"/>
              </a:lnSpc>
              <a:spcBef>
                <a:spcPts val="0"/>
              </a:spcBef>
              <a:spcAft>
                <a:spcPts val="0"/>
              </a:spcAft>
              <a:buClr>
                <a:schemeClr val="dk1"/>
              </a:buClr>
              <a:buSzPts val="1800"/>
              <a:buFont typeface="Montserrat"/>
              <a:buChar char="•"/>
            </a:pPr>
            <a:r>
              <a:rPr lang="en" sz="1800">
                <a:solidFill>
                  <a:schemeClr val="dk1"/>
                </a:solidFill>
                <a:latin typeface="Montserrat"/>
                <a:ea typeface="Montserrat"/>
                <a:cs typeface="Montserrat"/>
                <a:sym typeface="Montserrat"/>
              </a:rPr>
              <a:t>Compensate for transformations</a:t>
            </a:r>
            <a:endParaRPr sz="1800">
              <a:solidFill>
                <a:schemeClr val="dk1"/>
              </a:solidFill>
              <a:latin typeface="Montserrat"/>
              <a:ea typeface="Montserrat"/>
              <a:cs typeface="Montserrat"/>
              <a:sym typeface="Montserrat"/>
            </a:endParaRPr>
          </a:p>
          <a:p>
            <a:pPr indent="0" lvl="0" marL="0" marR="0" rtl="0" algn="l">
              <a:lnSpc>
                <a:spcPct val="90000"/>
              </a:lnSpc>
              <a:spcBef>
                <a:spcPts val="0"/>
              </a:spcBef>
              <a:spcAft>
                <a:spcPts val="0"/>
              </a:spcAft>
              <a:buNone/>
            </a:pPr>
            <a:r>
              <a:t/>
            </a:r>
            <a:endParaRPr sz="1800">
              <a:solidFill>
                <a:schemeClr val="dk1"/>
              </a:solidFill>
              <a:latin typeface="Montserrat"/>
              <a:ea typeface="Montserrat"/>
              <a:cs typeface="Montserrat"/>
              <a:sym typeface="Montserrat"/>
            </a:endParaRPr>
          </a:p>
          <a:p>
            <a:pPr indent="-177800" lvl="0" marL="177800" marR="0" rtl="0" algn="l">
              <a:lnSpc>
                <a:spcPct val="90000"/>
              </a:lnSpc>
              <a:spcBef>
                <a:spcPts val="0"/>
              </a:spcBef>
              <a:spcAft>
                <a:spcPts val="0"/>
              </a:spcAft>
              <a:buClr>
                <a:schemeClr val="dk1"/>
              </a:buClr>
              <a:buSzPts val="1800"/>
              <a:buFont typeface="Montserrat"/>
              <a:buChar char="•"/>
            </a:pPr>
            <a:r>
              <a:rPr lang="en" sz="1800">
                <a:solidFill>
                  <a:schemeClr val="dk1"/>
                </a:solidFill>
                <a:latin typeface="Montserrat"/>
                <a:ea typeface="Montserrat"/>
                <a:cs typeface="Montserrat"/>
                <a:sym typeface="Montserrat"/>
              </a:rPr>
              <a:t>Essential when Target and Source are in different data stores</a:t>
            </a:r>
            <a:endParaRPr sz="1800">
              <a:solidFill>
                <a:schemeClr val="dk1"/>
              </a:solidFill>
              <a:latin typeface="Montserrat"/>
              <a:ea typeface="Montserrat"/>
              <a:cs typeface="Montserrat"/>
              <a:sym typeface="Montserrat"/>
            </a:endParaRPr>
          </a:p>
        </p:txBody>
      </p:sp>
      <p:pic>
        <p:nvPicPr>
          <p:cNvPr descr="A picture containing light&#10;&#10;Description automatically generated" id="263" name="Google Shape;263;p36"/>
          <p:cNvPicPr preferRelativeResize="0"/>
          <p:nvPr/>
        </p:nvPicPr>
        <p:blipFill rotWithShape="1">
          <a:blip r:embed="rId4">
            <a:alphaModFix/>
          </a:blip>
          <a:srcRect b="0" l="0" r="0" t="0"/>
          <a:stretch/>
        </p:blipFill>
        <p:spPr>
          <a:xfrm rot="909346">
            <a:off x="-569592" y="-1347929"/>
            <a:ext cx="1728011" cy="6261341"/>
          </a:xfrm>
          <a:prstGeom prst="rect">
            <a:avLst/>
          </a:prstGeom>
          <a:noFill/>
          <a:ln>
            <a:noFill/>
          </a:ln>
        </p:spPr>
      </p:pic>
      <p:sp>
        <p:nvSpPr>
          <p:cNvPr id="264" name="Google Shape;264;p36"/>
          <p:cNvSpPr txBox="1"/>
          <p:nvPr/>
        </p:nvSpPr>
        <p:spPr>
          <a:xfrm>
            <a:off x="322729" y="4467418"/>
            <a:ext cx="3298500" cy="300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500">
                <a:solidFill>
                  <a:srgbClr val="ED701A"/>
                </a:solidFill>
                <a:latin typeface="Montserrat"/>
                <a:ea typeface="Montserrat"/>
                <a:cs typeface="Montserrat"/>
                <a:sym typeface="Montserrat"/>
              </a:rPr>
              <a:t>Nick Bonnichsen</a:t>
            </a:r>
            <a:endParaRPr sz="1100"/>
          </a:p>
        </p:txBody>
      </p:sp>
      <p:sp>
        <p:nvSpPr>
          <p:cNvPr id="265" name="Google Shape;265;p36"/>
          <p:cNvSpPr txBox="1"/>
          <p:nvPr/>
        </p:nvSpPr>
        <p:spPr>
          <a:xfrm>
            <a:off x="354150" y="4742025"/>
            <a:ext cx="4863300" cy="3000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n" sz="1500">
                <a:solidFill>
                  <a:schemeClr val="dk1"/>
                </a:solidFill>
                <a:latin typeface="Montserrat"/>
                <a:ea typeface="Montserrat"/>
                <a:cs typeface="Montserrat"/>
                <a:sym typeface="Montserrat"/>
              </a:rPr>
              <a:t>Measuring Data Quality and Data Stewardship</a:t>
            </a:r>
            <a:endParaRPr sz="1800">
              <a:solidFill>
                <a:schemeClr val="dk1"/>
              </a:solidFill>
              <a:latin typeface="Montserrat"/>
              <a:ea typeface="Montserrat"/>
              <a:cs typeface="Montserrat"/>
              <a:sym typeface="Montserrat"/>
            </a:endParaRPr>
          </a:p>
        </p:txBody>
      </p:sp>
      <p:pic>
        <p:nvPicPr>
          <p:cNvPr id="266" name="Google Shape;266;p36"/>
          <p:cNvPicPr preferRelativeResize="0"/>
          <p:nvPr/>
        </p:nvPicPr>
        <p:blipFill>
          <a:blip r:embed="rId5">
            <a:alphaModFix/>
          </a:blip>
          <a:stretch>
            <a:fillRect/>
          </a:stretch>
        </p:blipFill>
        <p:spPr>
          <a:xfrm>
            <a:off x="3694500" y="783799"/>
            <a:ext cx="5406301" cy="37337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descr="A picture containing shape&#10;&#10;Description automatically generated" id="271" name="Google Shape;271;p37"/>
          <p:cNvPicPr preferRelativeResize="0"/>
          <p:nvPr/>
        </p:nvPicPr>
        <p:blipFill rotWithShape="1">
          <a:blip r:embed="rId3">
            <a:alphaModFix/>
          </a:blip>
          <a:srcRect b="0" l="0" r="0" t="0"/>
          <a:stretch/>
        </p:blipFill>
        <p:spPr>
          <a:xfrm>
            <a:off x="0" y="0"/>
            <a:ext cx="9143999" cy="5143499"/>
          </a:xfrm>
          <a:prstGeom prst="rect">
            <a:avLst/>
          </a:prstGeom>
          <a:noFill/>
          <a:ln>
            <a:noFill/>
          </a:ln>
        </p:spPr>
      </p:pic>
      <p:sp>
        <p:nvSpPr>
          <p:cNvPr id="272" name="Google Shape;272;p37"/>
          <p:cNvSpPr txBox="1"/>
          <p:nvPr>
            <p:ph type="title"/>
          </p:nvPr>
        </p:nvSpPr>
        <p:spPr>
          <a:xfrm>
            <a:off x="354151" y="432325"/>
            <a:ext cx="7138800" cy="4854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ED701A"/>
              </a:buClr>
              <a:buSzPct val="100000"/>
              <a:buFont typeface="Montserrat"/>
              <a:buNone/>
            </a:pPr>
            <a:r>
              <a:rPr b="1" lang="en">
                <a:solidFill>
                  <a:srgbClr val="ED701A"/>
                </a:solidFill>
                <a:latin typeface="Montserrat"/>
                <a:ea typeface="Montserrat"/>
                <a:cs typeface="Montserrat"/>
                <a:sym typeface="Montserrat"/>
              </a:rPr>
              <a:t>Measures of Data Fidelity</a:t>
            </a:r>
            <a:endParaRPr/>
          </a:p>
        </p:txBody>
      </p:sp>
      <p:sp>
        <p:nvSpPr>
          <p:cNvPr id="273" name="Google Shape;273;p37"/>
          <p:cNvSpPr txBox="1"/>
          <p:nvPr>
            <p:ph idx="1" type="body"/>
          </p:nvPr>
        </p:nvSpPr>
        <p:spPr>
          <a:xfrm>
            <a:off x="354149" y="1048454"/>
            <a:ext cx="7886700" cy="3263400"/>
          </a:xfrm>
          <a:prstGeom prst="rect">
            <a:avLst/>
          </a:prstGeom>
          <a:noFill/>
          <a:ln>
            <a:noFill/>
          </a:ln>
        </p:spPr>
        <p:txBody>
          <a:bodyPr anchorCtr="0" anchor="t" bIns="34275" lIns="68575" spcFirstLastPara="1" rIns="68575" wrap="square" tIns="34275">
            <a:normAutofit/>
          </a:bodyPr>
          <a:lstStyle/>
          <a:p>
            <a:pPr indent="-177800" lvl="0" marL="177800" rtl="0" algn="l">
              <a:lnSpc>
                <a:spcPct val="90000"/>
              </a:lnSpc>
              <a:spcBef>
                <a:spcPts val="0"/>
              </a:spcBef>
              <a:spcAft>
                <a:spcPts val="0"/>
              </a:spcAft>
              <a:buClr>
                <a:schemeClr val="dk1"/>
              </a:buClr>
              <a:buSzPts val="1800"/>
              <a:buFont typeface="Montserrat"/>
              <a:buChar char="•"/>
            </a:pPr>
            <a:r>
              <a:rPr lang="en" sz="1800">
                <a:latin typeface="Montserrat"/>
                <a:ea typeface="Montserrat"/>
                <a:cs typeface="Montserrat"/>
                <a:sym typeface="Montserrat"/>
              </a:rPr>
              <a:t>Set-Completeness: A Target data set is set-complete if it contains all the records in the source data set.</a:t>
            </a:r>
            <a:endParaRPr sz="1800">
              <a:latin typeface="Montserrat"/>
              <a:ea typeface="Montserrat"/>
              <a:cs typeface="Montserrat"/>
              <a:sym typeface="Montserrat"/>
            </a:endParaRPr>
          </a:p>
          <a:p>
            <a:pPr indent="-203200" lvl="1" marL="520700" rtl="0" algn="l">
              <a:lnSpc>
                <a:spcPct val="90000"/>
              </a:lnSpc>
              <a:spcBef>
                <a:spcPts val="0"/>
              </a:spcBef>
              <a:spcAft>
                <a:spcPts val="0"/>
              </a:spcAft>
              <a:buSzPts val="1800"/>
              <a:buFont typeface="Montserrat"/>
              <a:buChar char="•"/>
            </a:pPr>
            <a:r>
              <a:rPr lang="en">
                <a:latin typeface="Montserrat"/>
                <a:ea typeface="Montserrat"/>
                <a:cs typeface="Montserrat"/>
                <a:sym typeface="Montserrat"/>
              </a:rPr>
              <a:t>Count of records in target dataset/count of records in source dataset</a:t>
            </a:r>
            <a:endParaRPr>
              <a:latin typeface="Montserrat"/>
              <a:ea typeface="Montserrat"/>
              <a:cs typeface="Montserrat"/>
              <a:sym typeface="Montserrat"/>
            </a:endParaRPr>
          </a:p>
          <a:p>
            <a:pPr indent="0" lvl="0" marL="0" rtl="0" algn="l">
              <a:lnSpc>
                <a:spcPct val="90000"/>
              </a:lnSpc>
              <a:spcBef>
                <a:spcPts val="0"/>
              </a:spcBef>
              <a:spcAft>
                <a:spcPts val="0"/>
              </a:spcAft>
              <a:buNone/>
            </a:pPr>
            <a:r>
              <a:t/>
            </a:r>
            <a:endParaRPr>
              <a:latin typeface="Montserrat"/>
              <a:ea typeface="Montserrat"/>
              <a:cs typeface="Montserrat"/>
              <a:sym typeface="Montserrat"/>
            </a:endParaRPr>
          </a:p>
          <a:p>
            <a:pPr indent="-177800" lvl="0" marL="177800" rtl="0" algn="l">
              <a:lnSpc>
                <a:spcPct val="90000"/>
              </a:lnSpc>
              <a:spcBef>
                <a:spcPts val="0"/>
              </a:spcBef>
              <a:spcAft>
                <a:spcPts val="0"/>
              </a:spcAft>
              <a:buClr>
                <a:schemeClr val="dk1"/>
              </a:buClr>
              <a:buSzPts val="1800"/>
              <a:buFont typeface="Montserrat"/>
              <a:buChar char="•"/>
            </a:pPr>
            <a:r>
              <a:rPr lang="en" sz="1800">
                <a:latin typeface="Montserrat"/>
                <a:ea typeface="Montserrat"/>
                <a:cs typeface="Montserrat"/>
                <a:sym typeface="Montserrat"/>
              </a:rPr>
              <a:t>Consistency: Data or Records between two data sets are consistent if the Target data matches the Source data exactly.</a:t>
            </a:r>
            <a:endParaRPr sz="1800">
              <a:latin typeface="Montserrat"/>
              <a:ea typeface="Montserrat"/>
              <a:cs typeface="Montserrat"/>
              <a:sym typeface="Montserrat"/>
            </a:endParaRPr>
          </a:p>
          <a:p>
            <a:pPr indent="-203200" lvl="1" marL="520700" rtl="0" algn="l">
              <a:lnSpc>
                <a:spcPct val="90000"/>
              </a:lnSpc>
              <a:spcBef>
                <a:spcPts val="0"/>
              </a:spcBef>
              <a:spcAft>
                <a:spcPts val="0"/>
              </a:spcAft>
              <a:buSzPts val="1800"/>
              <a:buFont typeface="Montserrat"/>
              <a:buChar char="•"/>
            </a:pPr>
            <a:r>
              <a:rPr lang="en">
                <a:latin typeface="Montserrat"/>
                <a:ea typeface="Montserrat"/>
                <a:cs typeface="Montserrat"/>
                <a:sym typeface="Montserrat"/>
              </a:rPr>
              <a:t>Count of </a:t>
            </a:r>
            <a:r>
              <a:rPr lang="en">
                <a:latin typeface="Montserrat"/>
                <a:ea typeface="Montserrat"/>
                <a:cs typeface="Montserrat"/>
                <a:sym typeface="Montserrat"/>
              </a:rPr>
              <a:t>consistent</a:t>
            </a:r>
            <a:r>
              <a:rPr lang="en">
                <a:latin typeface="Montserrat"/>
                <a:ea typeface="Montserrat"/>
                <a:cs typeface="Montserrat"/>
                <a:sym typeface="Montserrat"/>
              </a:rPr>
              <a:t> records/count of all records</a:t>
            </a:r>
            <a:endParaRPr>
              <a:latin typeface="Montserrat"/>
              <a:ea typeface="Montserrat"/>
              <a:cs typeface="Montserrat"/>
              <a:sym typeface="Montserrat"/>
            </a:endParaRPr>
          </a:p>
          <a:p>
            <a:pPr indent="0" lvl="0" marL="0" rtl="0" algn="l">
              <a:lnSpc>
                <a:spcPct val="90000"/>
              </a:lnSpc>
              <a:spcBef>
                <a:spcPts val="0"/>
              </a:spcBef>
              <a:spcAft>
                <a:spcPts val="0"/>
              </a:spcAft>
              <a:buNone/>
            </a:pPr>
            <a:r>
              <a:t/>
            </a:r>
            <a:endParaRPr>
              <a:latin typeface="Montserrat"/>
              <a:ea typeface="Montserrat"/>
              <a:cs typeface="Montserrat"/>
              <a:sym typeface="Montserrat"/>
            </a:endParaRPr>
          </a:p>
          <a:p>
            <a:pPr indent="-177800" lvl="0" marL="177800" rtl="0" algn="l">
              <a:lnSpc>
                <a:spcPct val="90000"/>
              </a:lnSpc>
              <a:spcBef>
                <a:spcPts val="0"/>
              </a:spcBef>
              <a:spcAft>
                <a:spcPts val="0"/>
              </a:spcAft>
              <a:buSzPts val="1800"/>
              <a:buFont typeface="Montserrat"/>
              <a:buChar char="•"/>
            </a:pPr>
            <a:r>
              <a:rPr lang="en" sz="1800">
                <a:latin typeface="Montserrat"/>
                <a:ea typeface="Montserrat"/>
                <a:cs typeface="Montserrat"/>
                <a:sym typeface="Montserrat"/>
              </a:rPr>
              <a:t>Validity/Precision: Data is Valid in a target data set if it matches the precision, data type, and format of the source or of source data transformed.</a:t>
            </a:r>
            <a:endParaRPr sz="1800">
              <a:latin typeface="Montserrat"/>
              <a:ea typeface="Montserrat"/>
              <a:cs typeface="Montserrat"/>
              <a:sym typeface="Montserrat"/>
            </a:endParaRPr>
          </a:p>
        </p:txBody>
      </p:sp>
      <p:cxnSp>
        <p:nvCxnSpPr>
          <p:cNvPr id="274" name="Google Shape;274;p37"/>
          <p:cNvCxnSpPr/>
          <p:nvPr/>
        </p:nvCxnSpPr>
        <p:spPr>
          <a:xfrm>
            <a:off x="322729" y="4336676"/>
            <a:ext cx="7800300" cy="0"/>
          </a:xfrm>
          <a:prstGeom prst="straightConnector1">
            <a:avLst/>
          </a:prstGeom>
          <a:noFill/>
          <a:ln cap="flat" cmpd="sng" w="9525">
            <a:solidFill>
              <a:srgbClr val="ED701A"/>
            </a:solidFill>
            <a:prstDash val="solid"/>
            <a:miter lim="800000"/>
            <a:headEnd len="sm" w="sm" type="none"/>
            <a:tailEnd len="sm" w="sm" type="none"/>
          </a:ln>
        </p:spPr>
      </p:cxnSp>
      <p:pic>
        <p:nvPicPr>
          <p:cNvPr descr="A picture containing light&#10;&#10;Description automatically generated" id="275" name="Google Shape;275;p37"/>
          <p:cNvPicPr preferRelativeResize="0"/>
          <p:nvPr/>
        </p:nvPicPr>
        <p:blipFill rotWithShape="1">
          <a:blip r:embed="rId4">
            <a:alphaModFix/>
          </a:blip>
          <a:srcRect b="0" l="0" r="0" t="0"/>
          <a:stretch/>
        </p:blipFill>
        <p:spPr>
          <a:xfrm rot="909347">
            <a:off x="7655037" y="-1078704"/>
            <a:ext cx="2074775" cy="7517816"/>
          </a:xfrm>
          <a:prstGeom prst="rect">
            <a:avLst/>
          </a:prstGeom>
          <a:noFill/>
          <a:ln>
            <a:noFill/>
          </a:ln>
        </p:spPr>
      </p:pic>
      <p:sp>
        <p:nvSpPr>
          <p:cNvPr id="276" name="Google Shape;276;p37"/>
          <p:cNvSpPr txBox="1"/>
          <p:nvPr/>
        </p:nvSpPr>
        <p:spPr>
          <a:xfrm>
            <a:off x="322729" y="4467418"/>
            <a:ext cx="3298500" cy="300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500">
                <a:solidFill>
                  <a:srgbClr val="ED701A"/>
                </a:solidFill>
                <a:latin typeface="Montserrat"/>
                <a:ea typeface="Montserrat"/>
                <a:cs typeface="Montserrat"/>
                <a:sym typeface="Montserrat"/>
              </a:rPr>
              <a:t>Nick Bonnichsen</a:t>
            </a:r>
            <a:endParaRPr sz="1100"/>
          </a:p>
        </p:txBody>
      </p:sp>
      <p:sp>
        <p:nvSpPr>
          <p:cNvPr id="277" name="Google Shape;277;p37"/>
          <p:cNvSpPr txBox="1"/>
          <p:nvPr/>
        </p:nvSpPr>
        <p:spPr>
          <a:xfrm>
            <a:off x="354150" y="4742025"/>
            <a:ext cx="4863300" cy="3000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n" sz="1500">
                <a:solidFill>
                  <a:schemeClr val="dk1"/>
                </a:solidFill>
                <a:latin typeface="Montserrat"/>
                <a:ea typeface="Montserrat"/>
                <a:cs typeface="Montserrat"/>
                <a:sym typeface="Montserrat"/>
              </a:rPr>
              <a:t>Measuring Data Quality and Data Stewardship</a:t>
            </a:r>
            <a:endParaRPr sz="1800">
              <a:solidFill>
                <a:schemeClr val="dk1"/>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descr="A picture containing shape&#10;&#10;Description automatically generated" id="282" name="Google Shape;282;p38"/>
          <p:cNvPicPr preferRelativeResize="0"/>
          <p:nvPr/>
        </p:nvPicPr>
        <p:blipFill rotWithShape="1">
          <a:blip r:embed="rId3">
            <a:alphaModFix/>
          </a:blip>
          <a:srcRect b="0" l="0" r="0" t="0"/>
          <a:stretch/>
        </p:blipFill>
        <p:spPr>
          <a:xfrm>
            <a:off x="0" y="0"/>
            <a:ext cx="9143999" cy="5143499"/>
          </a:xfrm>
          <a:prstGeom prst="rect">
            <a:avLst/>
          </a:prstGeom>
          <a:noFill/>
          <a:ln>
            <a:noFill/>
          </a:ln>
        </p:spPr>
      </p:pic>
      <p:sp>
        <p:nvSpPr>
          <p:cNvPr id="283" name="Google Shape;283;p38"/>
          <p:cNvSpPr txBox="1"/>
          <p:nvPr>
            <p:ph type="title"/>
          </p:nvPr>
        </p:nvSpPr>
        <p:spPr>
          <a:xfrm>
            <a:off x="2264825" y="432325"/>
            <a:ext cx="5365200" cy="4854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ED701A"/>
              </a:buClr>
              <a:buSzPct val="100000"/>
              <a:buFont typeface="Montserrat"/>
              <a:buNone/>
            </a:pPr>
            <a:r>
              <a:rPr b="1" lang="en">
                <a:solidFill>
                  <a:srgbClr val="ED701A"/>
                </a:solidFill>
                <a:latin typeface="Montserrat"/>
                <a:ea typeface="Montserrat"/>
                <a:cs typeface="Montserrat"/>
                <a:sym typeface="Montserrat"/>
              </a:rPr>
              <a:t>Intrinsic</a:t>
            </a:r>
            <a:r>
              <a:rPr b="1" lang="en">
                <a:solidFill>
                  <a:srgbClr val="ED701A"/>
                </a:solidFill>
                <a:latin typeface="Montserrat"/>
                <a:ea typeface="Montserrat"/>
                <a:cs typeface="Montserrat"/>
                <a:sym typeface="Montserrat"/>
              </a:rPr>
              <a:t> Data Quality</a:t>
            </a:r>
            <a:endParaRPr/>
          </a:p>
        </p:txBody>
      </p:sp>
      <p:cxnSp>
        <p:nvCxnSpPr>
          <p:cNvPr id="284" name="Google Shape;284;p38"/>
          <p:cNvCxnSpPr/>
          <p:nvPr/>
        </p:nvCxnSpPr>
        <p:spPr>
          <a:xfrm>
            <a:off x="322729" y="4336676"/>
            <a:ext cx="8704500" cy="0"/>
          </a:xfrm>
          <a:prstGeom prst="straightConnector1">
            <a:avLst/>
          </a:prstGeom>
          <a:noFill/>
          <a:ln cap="flat" cmpd="sng" w="9525">
            <a:solidFill>
              <a:srgbClr val="ED701A"/>
            </a:solidFill>
            <a:prstDash val="solid"/>
            <a:miter lim="800000"/>
            <a:headEnd len="sm" w="sm" type="none"/>
            <a:tailEnd len="sm" w="sm" type="none"/>
          </a:ln>
        </p:spPr>
      </p:cxnSp>
      <p:sp>
        <p:nvSpPr>
          <p:cNvPr id="285" name="Google Shape;285;p38"/>
          <p:cNvSpPr txBox="1"/>
          <p:nvPr/>
        </p:nvSpPr>
        <p:spPr>
          <a:xfrm>
            <a:off x="846357" y="1436995"/>
            <a:ext cx="3089700" cy="2701800"/>
          </a:xfrm>
          <a:prstGeom prst="rect">
            <a:avLst/>
          </a:prstGeom>
          <a:noFill/>
          <a:ln>
            <a:noFill/>
          </a:ln>
        </p:spPr>
        <p:txBody>
          <a:bodyPr anchorCtr="0" anchor="t" bIns="34275" lIns="68575" spcFirstLastPara="1" rIns="68575" wrap="square" tIns="34275">
            <a:normAutofit/>
          </a:bodyPr>
          <a:lstStyle/>
          <a:p>
            <a:pPr indent="-177800" lvl="0" marL="177800" marR="0" rtl="0" algn="l">
              <a:lnSpc>
                <a:spcPct val="90000"/>
              </a:lnSpc>
              <a:spcBef>
                <a:spcPts val="0"/>
              </a:spcBef>
              <a:spcAft>
                <a:spcPts val="0"/>
              </a:spcAft>
              <a:buClr>
                <a:schemeClr val="dk1"/>
              </a:buClr>
              <a:buSzPts val="1800"/>
              <a:buFont typeface="Arial"/>
              <a:buChar char="•"/>
            </a:pPr>
            <a:r>
              <a:rPr lang="en" sz="1800">
                <a:solidFill>
                  <a:schemeClr val="dk1"/>
                </a:solidFill>
                <a:latin typeface="Montserrat"/>
                <a:ea typeface="Montserrat"/>
                <a:cs typeface="Montserrat"/>
                <a:sym typeface="Montserrat"/>
              </a:rPr>
              <a:t>Compares a real dataset with an Ideal dataset</a:t>
            </a:r>
            <a:r>
              <a:rPr lang="en" sz="1800">
                <a:solidFill>
                  <a:schemeClr val="dk1"/>
                </a:solidFill>
                <a:latin typeface="Montserrat"/>
                <a:ea typeface="Montserrat"/>
                <a:cs typeface="Montserrat"/>
                <a:sym typeface="Montserrat"/>
              </a:rPr>
              <a:t> </a:t>
            </a:r>
            <a:endParaRPr sz="1800">
              <a:solidFill>
                <a:schemeClr val="dk1"/>
              </a:solidFill>
              <a:latin typeface="Montserrat"/>
              <a:ea typeface="Montserrat"/>
              <a:cs typeface="Montserrat"/>
              <a:sym typeface="Montserrat"/>
            </a:endParaRPr>
          </a:p>
          <a:p>
            <a:pPr indent="-177800" lvl="0" marL="177800" marR="0" rtl="0" algn="l">
              <a:lnSpc>
                <a:spcPct val="90000"/>
              </a:lnSpc>
              <a:spcBef>
                <a:spcPts val="0"/>
              </a:spcBef>
              <a:spcAft>
                <a:spcPts val="0"/>
              </a:spcAft>
              <a:buClr>
                <a:schemeClr val="dk1"/>
              </a:buClr>
              <a:buSzPts val="1800"/>
              <a:buFont typeface="Arial"/>
              <a:buChar char="•"/>
            </a:pPr>
            <a:r>
              <a:rPr lang="en" sz="1800">
                <a:solidFill>
                  <a:schemeClr val="dk1"/>
                </a:solidFill>
                <a:latin typeface="Montserrat"/>
                <a:ea typeface="Montserrat"/>
                <a:cs typeface="Montserrat"/>
                <a:sym typeface="Montserrat"/>
              </a:rPr>
              <a:t>Idealized dataset defined by business rules and data convention </a:t>
            </a:r>
            <a:endParaRPr sz="1800">
              <a:solidFill>
                <a:schemeClr val="dk1"/>
              </a:solidFill>
              <a:latin typeface="Montserrat"/>
              <a:ea typeface="Montserrat"/>
              <a:cs typeface="Montserrat"/>
              <a:sym typeface="Montserrat"/>
            </a:endParaRPr>
          </a:p>
          <a:p>
            <a:pPr indent="-177800" lvl="0" marL="177800" marR="0" rtl="0" algn="l">
              <a:lnSpc>
                <a:spcPct val="90000"/>
              </a:lnSpc>
              <a:spcBef>
                <a:spcPts val="0"/>
              </a:spcBef>
              <a:spcAft>
                <a:spcPts val="0"/>
              </a:spcAft>
              <a:buClr>
                <a:schemeClr val="dk1"/>
              </a:buClr>
              <a:buSzPts val="1800"/>
              <a:buFont typeface="Arial"/>
              <a:buChar char="•"/>
            </a:pPr>
            <a:r>
              <a:rPr lang="en" sz="1800">
                <a:solidFill>
                  <a:schemeClr val="dk1"/>
                </a:solidFill>
                <a:latin typeface="Montserrat"/>
                <a:ea typeface="Montserrat"/>
                <a:cs typeface="Montserrat"/>
                <a:sym typeface="Montserrat"/>
              </a:rPr>
              <a:t>Tests “Fit for Purpose”</a:t>
            </a:r>
            <a:endParaRPr sz="1800">
              <a:solidFill>
                <a:schemeClr val="dk1"/>
              </a:solidFill>
              <a:latin typeface="Montserrat"/>
              <a:ea typeface="Montserrat"/>
              <a:cs typeface="Montserrat"/>
              <a:sym typeface="Montserrat"/>
            </a:endParaRPr>
          </a:p>
        </p:txBody>
      </p:sp>
      <p:pic>
        <p:nvPicPr>
          <p:cNvPr descr="A picture containing light&#10;&#10;Description automatically generated" id="286" name="Google Shape;286;p38"/>
          <p:cNvPicPr preferRelativeResize="0"/>
          <p:nvPr/>
        </p:nvPicPr>
        <p:blipFill rotWithShape="1">
          <a:blip r:embed="rId4">
            <a:alphaModFix/>
          </a:blip>
          <a:srcRect b="0" l="0" r="0" t="0"/>
          <a:stretch/>
        </p:blipFill>
        <p:spPr>
          <a:xfrm rot="909346">
            <a:off x="-569592" y="-1347929"/>
            <a:ext cx="1728011" cy="6261341"/>
          </a:xfrm>
          <a:prstGeom prst="rect">
            <a:avLst/>
          </a:prstGeom>
          <a:noFill/>
          <a:ln>
            <a:noFill/>
          </a:ln>
        </p:spPr>
      </p:pic>
      <p:sp>
        <p:nvSpPr>
          <p:cNvPr id="287" name="Google Shape;287;p38"/>
          <p:cNvSpPr txBox="1"/>
          <p:nvPr/>
        </p:nvSpPr>
        <p:spPr>
          <a:xfrm>
            <a:off x="322729" y="4467418"/>
            <a:ext cx="3298500" cy="300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500">
                <a:solidFill>
                  <a:srgbClr val="ED701A"/>
                </a:solidFill>
                <a:latin typeface="Montserrat"/>
                <a:ea typeface="Montserrat"/>
                <a:cs typeface="Montserrat"/>
                <a:sym typeface="Montserrat"/>
              </a:rPr>
              <a:t>Nick Bonnichsen</a:t>
            </a:r>
            <a:endParaRPr sz="1100"/>
          </a:p>
        </p:txBody>
      </p:sp>
      <p:sp>
        <p:nvSpPr>
          <p:cNvPr id="288" name="Google Shape;288;p38"/>
          <p:cNvSpPr txBox="1"/>
          <p:nvPr/>
        </p:nvSpPr>
        <p:spPr>
          <a:xfrm>
            <a:off x="354150" y="4742025"/>
            <a:ext cx="4863300" cy="3000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n" sz="1500">
                <a:solidFill>
                  <a:schemeClr val="dk1"/>
                </a:solidFill>
                <a:latin typeface="Montserrat"/>
                <a:ea typeface="Montserrat"/>
                <a:cs typeface="Montserrat"/>
                <a:sym typeface="Montserrat"/>
              </a:rPr>
              <a:t>Measuring Data Quality and Data Stewardship</a:t>
            </a:r>
            <a:endParaRPr sz="1800">
              <a:solidFill>
                <a:schemeClr val="dk1"/>
              </a:solidFill>
              <a:latin typeface="Montserrat"/>
              <a:ea typeface="Montserrat"/>
              <a:cs typeface="Montserrat"/>
              <a:sym typeface="Montserrat"/>
            </a:endParaRPr>
          </a:p>
        </p:txBody>
      </p:sp>
      <p:pic>
        <p:nvPicPr>
          <p:cNvPr id="289" name="Google Shape;289;p38"/>
          <p:cNvPicPr preferRelativeResize="0"/>
          <p:nvPr/>
        </p:nvPicPr>
        <p:blipFill>
          <a:blip r:embed="rId5">
            <a:alphaModFix/>
          </a:blip>
          <a:stretch>
            <a:fillRect/>
          </a:stretch>
        </p:blipFill>
        <p:spPr>
          <a:xfrm>
            <a:off x="3621225" y="917725"/>
            <a:ext cx="5561500" cy="3469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descr="A picture containing shape&#10;&#10;Description automatically generated" id="294" name="Google Shape;294;p39"/>
          <p:cNvPicPr preferRelativeResize="0"/>
          <p:nvPr/>
        </p:nvPicPr>
        <p:blipFill rotWithShape="1">
          <a:blip r:embed="rId3">
            <a:alphaModFix/>
          </a:blip>
          <a:srcRect b="0" l="0" r="0" t="0"/>
          <a:stretch/>
        </p:blipFill>
        <p:spPr>
          <a:xfrm>
            <a:off x="0" y="0"/>
            <a:ext cx="9143999" cy="5143499"/>
          </a:xfrm>
          <a:prstGeom prst="rect">
            <a:avLst/>
          </a:prstGeom>
          <a:noFill/>
          <a:ln>
            <a:noFill/>
          </a:ln>
        </p:spPr>
      </p:pic>
      <p:sp>
        <p:nvSpPr>
          <p:cNvPr id="295" name="Google Shape;295;p39"/>
          <p:cNvSpPr txBox="1"/>
          <p:nvPr>
            <p:ph type="title"/>
          </p:nvPr>
        </p:nvSpPr>
        <p:spPr>
          <a:xfrm>
            <a:off x="354152" y="432325"/>
            <a:ext cx="8260800" cy="4854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ED701A"/>
              </a:buClr>
              <a:buSzPct val="100000"/>
              <a:buFont typeface="Montserrat"/>
              <a:buNone/>
            </a:pPr>
            <a:r>
              <a:rPr b="1" lang="en">
                <a:solidFill>
                  <a:srgbClr val="ED701A"/>
                </a:solidFill>
                <a:latin typeface="Montserrat"/>
                <a:ea typeface="Montserrat"/>
                <a:cs typeface="Montserrat"/>
                <a:sym typeface="Montserrat"/>
              </a:rPr>
              <a:t>Measure of Intrinsic Data Quality</a:t>
            </a:r>
            <a:endParaRPr/>
          </a:p>
        </p:txBody>
      </p:sp>
      <p:sp>
        <p:nvSpPr>
          <p:cNvPr id="296" name="Google Shape;296;p39"/>
          <p:cNvSpPr txBox="1"/>
          <p:nvPr>
            <p:ph idx="1" type="body"/>
          </p:nvPr>
        </p:nvSpPr>
        <p:spPr>
          <a:xfrm>
            <a:off x="354150" y="1048450"/>
            <a:ext cx="7204500" cy="3263400"/>
          </a:xfrm>
          <a:prstGeom prst="rect">
            <a:avLst/>
          </a:prstGeom>
          <a:noFill/>
          <a:ln>
            <a:noFill/>
          </a:ln>
        </p:spPr>
        <p:txBody>
          <a:bodyPr anchorCtr="0" anchor="t" bIns="34275" lIns="68575" spcFirstLastPara="1" rIns="68575" wrap="square" tIns="34275">
            <a:normAutofit lnSpcReduction="10000"/>
          </a:bodyPr>
          <a:lstStyle/>
          <a:p>
            <a:pPr indent="-177800" lvl="0" marL="177800" rtl="0" algn="l">
              <a:lnSpc>
                <a:spcPct val="90000"/>
              </a:lnSpc>
              <a:spcBef>
                <a:spcPts val="0"/>
              </a:spcBef>
              <a:spcAft>
                <a:spcPts val="0"/>
              </a:spcAft>
              <a:buClr>
                <a:schemeClr val="dk1"/>
              </a:buClr>
              <a:buSzPts val="1800"/>
              <a:buFont typeface="Montserrat"/>
              <a:buChar char="•"/>
            </a:pPr>
            <a:r>
              <a:rPr lang="en" sz="1800">
                <a:latin typeface="Montserrat"/>
                <a:ea typeface="Montserrat"/>
                <a:cs typeface="Montserrat"/>
                <a:sym typeface="Montserrat"/>
              </a:rPr>
              <a:t>Completeness: Values available for all records</a:t>
            </a:r>
            <a:endParaRPr sz="1800">
              <a:latin typeface="Montserrat"/>
              <a:ea typeface="Montserrat"/>
              <a:cs typeface="Montserrat"/>
              <a:sym typeface="Montserrat"/>
            </a:endParaRPr>
          </a:p>
          <a:p>
            <a:pPr indent="-203200" lvl="1" marL="520700" rtl="0" algn="l">
              <a:lnSpc>
                <a:spcPct val="90000"/>
              </a:lnSpc>
              <a:spcBef>
                <a:spcPts val="0"/>
              </a:spcBef>
              <a:spcAft>
                <a:spcPts val="0"/>
              </a:spcAft>
              <a:buSzPts val="1800"/>
              <a:buFont typeface="Montserrat"/>
              <a:buChar char="•"/>
            </a:pPr>
            <a:r>
              <a:rPr lang="en">
                <a:latin typeface="Montserrat"/>
                <a:ea typeface="Montserrat"/>
                <a:cs typeface="Montserrat"/>
                <a:sym typeface="Montserrat"/>
              </a:rPr>
              <a:t>For each field: count records missing data/overall count of records</a:t>
            </a:r>
            <a:endParaRPr>
              <a:latin typeface="Montserrat"/>
              <a:ea typeface="Montserrat"/>
              <a:cs typeface="Montserrat"/>
              <a:sym typeface="Montserrat"/>
            </a:endParaRPr>
          </a:p>
          <a:p>
            <a:pPr indent="-177800" lvl="1" marL="5207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Missing records are not necessarily bad</a:t>
            </a:r>
            <a:endParaRPr>
              <a:latin typeface="Montserrat"/>
              <a:ea typeface="Montserrat"/>
              <a:cs typeface="Montserrat"/>
              <a:sym typeface="Montserrat"/>
            </a:endParaRPr>
          </a:p>
          <a:p>
            <a:pPr indent="0" lvl="0" marL="0" rtl="0" algn="l">
              <a:lnSpc>
                <a:spcPct val="90000"/>
              </a:lnSpc>
              <a:spcBef>
                <a:spcPts val="0"/>
              </a:spcBef>
              <a:spcAft>
                <a:spcPts val="0"/>
              </a:spcAft>
              <a:buNone/>
            </a:pPr>
            <a:r>
              <a:t/>
            </a:r>
            <a:endParaRPr>
              <a:latin typeface="Montserrat"/>
              <a:ea typeface="Montserrat"/>
              <a:cs typeface="Montserrat"/>
              <a:sym typeface="Montserrat"/>
            </a:endParaRPr>
          </a:p>
          <a:p>
            <a:pPr indent="-177800" lvl="0" marL="177800" rtl="0" algn="l">
              <a:lnSpc>
                <a:spcPct val="90000"/>
              </a:lnSpc>
              <a:spcBef>
                <a:spcPts val="0"/>
              </a:spcBef>
              <a:spcAft>
                <a:spcPts val="0"/>
              </a:spcAft>
              <a:buClr>
                <a:schemeClr val="dk1"/>
              </a:buClr>
              <a:buSzPts val="1800"/>
              <a:buFont typeface="Montserrat"/>
              <a:buChar char="•"/>
            </a:pPr>
            <a:r>
              <a:rPr lang="en" sz="1800">
                <a:latin typeface="Montserrat"/>
                <a:ea typeface="Montserrat"/>
                <a:cs typeface="Montserrat"/>
                <a:sym typeface="Montserrat"/>
              </a:rPr>
              <a:t>Uniqueness: Fields that should be unique across the data set are identified and not duplicated</a:t>
            </a:r>
            <a:endParaRPr sz="1800">
              <a:latin typeface="Montserrat"/>
              <a:ea typeface="Montserrat"/>
              <a:cs typeface="Montserrat"/>
              <a:sym typeface="Montserrat"/>
            </a:endParaRPr>
          </a:p>
          <a:p>
            <a:pPr indent="0" lvl="0" marL="177800" rtl="0" algn="l">
              <a:lnSpc>
                <a:spcPct val="90000"/>
              </a:lnSpc>
              <a:spcBef>
                <a:spcPts val="0"/>
              </a:spcBef>
              <a:spcAft>
                <a:spcPts val="0"/>
              </a:spcAft>
              <a:buNone/>
            </a:pPr>
            <a:r>
              <a:rPr lang="en" sz="1800">
                <a:latin typeface="Montserrat"/>
                <a:ea typeface="Montserrat"/>
                <a:cs typeface="Montserrat"/>
                <a:sym typeface="Montserrat"/>
              </a:rPr>
              <a:t> </a:t>
            </a:r>
            <a:endParaRPr sz="1800">
              <a:latin typeface="Montserrat"/>
              <a:ea typeface="Montserrat"/>
              <a:cs typeface="Montserrat"/>
              <a:sym typeface="Montserrat"/>
            </a:endParaRPr>
          </a:p>
          <a:p>
            <a:pPr indent="-177800" lvl="0" marL="177800" rtl="0" algn="l">
              <a:lnSpc>
                <a:spcPct val="90000"/>
              </a:lnSpc>
              <a:spcBef>
                <a:spcPts val="0"/>
              </a:spcBef>
              <a:spcAft>
                <a:spcPts val="0"/>
              </a:spcAft>
              <a:buClr>
                <a:schemeClr val="dk1"/>
              </a:buClr>
              <a:buSzPts val="1800"/>
              <a:buFont typeface="Montserrat"/>
              <a:buChar char="•"/>
            </a:pPr>
            <a:r>
              <a:rPr lang="en" sz="1800">
                <a:latin typeface="Montserrat"/>
                <a:ea typeface="Montserrat"/>
                <a:cs typeface="Montserrat"/>
                <a:sym typeface="Montserrat"/>
              </a:rPr>
              <a:t>Orderliness: Data is “orderly” if is conforms to the required structure for the data</a:t>
            </a:r>
            <a:endParaRPr sz="1800">
              <a:latin typeface="Montserrat"/>
              <a:ea typeface="Montserrat"/>
              <a:cs typeface="Montserrat"/>
              <a:sym typeface="Montserrat"/>
            </a:endParaRPr>
          </a:p>
          <a:p>
            <a:pPr indent="0" lvl="0" marL="177800" rtl="0" algn="l">
              <a:lnSpc>
                <a:spcPct val="90000"/>
              </a:lnSpc>
              <a:spcBef>
                <a:spcPts val="0"/>
              </a:spcBef>
              <a:spcAft>
                <a:spcPts val="0"/>
              </a:spcAft>
              <a:buNone/>
            </a:pPr>
            <a:r>
              <a:t/>
            </a:r>
            <a:endParaRPr sz="1800">
              <a:latin typeface="Montserrat"/>
              <a:ea typeface="Montserrat"/>
              <a:cs typeface="Montserrat"/>
              <a:sym typeface="Montserrat"/>
            </a:endParaRPr>
          </a:p>
          <a:p>
            <a:pPr indent="-203200" lvl="0" marL="177800" rtl="0" algn="l">
              <a:spcBef>
                <a:spcPts val="0"/>
              </a:spcBef>
              <a:spcAft>
                <a:spcPts val="0"/>
              </a:spcAft>
              <a:buSzPts val="1800"/>
              <a:buFont typeface="Montserrat"/>
              <a:buChar char="•"/>
            </a:pPr>
            <a:r>
              <a:rPr lang="en" sz="1800">
                <a:latin typeface="Montserrat"/>
                <a:ea typeface="Montserrat"/>
                <a:cs typeface="Montserrat"/>
                <a:sym typeface="Montserrat"/>
              </a:rPr>
              <a:t>Validity: Data correct data type, format, value range, and precision</a:t>
            </a:r>
            <a:endParaRPr sz="1800">
              <a:latin typeface="Montserrat"/>
              <a:ea typeface="Montserrat"/>
              <a:cs typeface="Montserrat"/>
              <a:sym typeface="Montserrat"/>
            </a:endParaRPr>
          </a:p>
        </p:txBody>
      </p:sp>
      <p:cxnSp>
        <p:nvCxnSpPr>
          <p:cNvPr id="297" name="Google Shape;297;p39"/>
          <p:cNvCxnSpPr/>
          <p:nvPr/>
        </p:nvCxnSpPr>
        <p:spPr>
          <a:xfrm>
            <a:off x="322729" y="4336676"/>
            <a:ext cx="7800300" cy="0"/>
          </a:xfrm>
          <a:prstGeom prst="straightConnector1">
            <a:avLst/>
          </a:prstGeom>
          <a:noFill/>
          <a:ln cap="flat" cmpd="sng" w="9525">
            <a:solidFill>
              <a:srgbClr val="ED701A"/>
            </a:solidFill>
            <a:prstDash val="solid"/>
            <a:miter lim="800000"/>
            <a:headEnd len="sm" w="sm" type="none"/>
            <a:tailEnd len="sm" w="sm" type="none"/>
          </a:ln>
        </p:spPr>
      </p:cxnSp>
      <p:pic>
        <p:nvPicPr>
          <p:cNvPr descr="A picture containing light&#10;&#10;Description automatically generated" id="298" name="Google Shape;298;p39"/>
          <p:cNvPicPr preferRelativeResize="0"/>
          <p:nvPr/>
        </p:nvPicPr>
        <p:blipFill rotWithShape="1">
          <a:blip r:embed="rId4">
            <a:alphaModFix/>
          </a:blip>
          <a:srcRect b="0" l="0" r="0" t="0"/>
          <a:stretch/>
        </p:blipFill>
        <p:spPr>
          <a:xfrm rot="909347">
            <a:off x="7655037" y="-1078704"/>
            <a:ext cx="2074775" cy="7517816"/>
          </a:xfrm>
          <a:prstGeom prst="rect">
            <a:avLst/>
          </a:prstGeom>
          <a:noFill/>
          <a:ln>
            <a:noFill/>
          </a:ln>
        </p:spPr>
      </p:pic>
      <p:sp>
        <p:nvSpPr>
          <p:cNvPr id="299" name="Google Shape;299;p39"/>
          <p:cNvSpPr txBox="1"/>
          <p:nvPr/>
        </p:nvSpPr>
        <p:spPr>
          <a:xfrm>
            <a:off x="322729" y="4467418"/>
            <a:ext cx="3298500" cy="300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500">
                <a:solidFill>
                  <a:srgbClr val="ED701A"/>
                </a:solidFill>
                <a:latin typeface="Montserrat"/>
                <a:ea typeface="Montserrat"/>
                <a:cs typeface="Montserrat"/>
                <a:sym typeface="Montserrat"/>
              </a:rPr>
              <a:t>Nick Bonnichsen</a:t>
            </a:r>
            <a:endParaRPr sz="1100"/>
          </a:p>
        </p:txBody>
      </p:sp>
      <p:sp>
        <p:nvSpPr>
          <p:cNvPr id="300" name="Google Shape;300;p39"/>
          <p:cNvSpPr txBox="1"/>
          <p:nvPr/>
        </p:nvSpPr>
        <p:spPr>
          <a:xfrm>
            <a:off x="354150" y="4742025"/>
            <a:ext cx="4863300" cy="3000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n" sz="1500">
                <a:solidFill>
                  <a:schemeClr val="dk1"/>
                </a:solidFill>
                <a:latin typeface="Montserrat"/>
                <a:ea typeface="Montserrat"/>
                <a:cs typeface="Montserrat"/>
                <a:sym typeface="Montserrat"/>
              </a:rPr>
              <a:t>Measuring Data Quality and Data Stewardship</a:t>
            </a:r>
            <a:endParaRPr sz="1800">
              <a:solidFill>
                <a:schemeClr val="dk1"/>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descr="A picture containing shape&#10;&#10;Description automatically generated" id="305" name="Google Shape;305;p40"/>
          <p:cNvPicPr preferRelativeResize="0"/>
          <p:nvPr/>
        </p:nvPicPr>
        <p:blipFill rotWithShape="1">
          <a:blip r:embed="rId3">
            <a:alphaModFix/>
          </a:blip>
          <a:srcRect b="0" l="0" r="0" t="0"/>
          <a:stretch/>
        </p:blipFill>
        <p:spPr>
          <a:xfrm>
            <a:off x="0" y="0"/>
            <a:ext cx="9143999" cy="5143499"/>
          </a:xfrm>
          <a:prstGeom prst="rect">
            <a:avLst/>
          </a:prstGeom>
          <a:noFill/>
          <a:ln>
            <a:noFill/>
          </a:ln>
        </p:spPr>
      </p:pic>
      <p:sp>
        <p:nvSpPr>
          <p:cNvPr id="306" name="Google Shape;306;p40"/>
          <p:cNvSpPr txBox="1"/>
          <p:nvPr>
            <p:ph type="title"/>
          </p:nvPr>
        </p:nvSpPr>
        <p:spPr>
          <a:xfrm>
            <a:off x="354152" y="432325"/>
            <a:ext cx="7483500" cy="4854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ED701A"/>
              </a:buClr>
              <a:buSzPct val="100000"/>
              <a:buFont typeface="Montserrat"/>
              <a:buNone/>
            </a:pPr>
            <a:r>
              <a:rPr b="1" lang="en">
                <a:solidFill>
                  <a:srgbClr val="ED701A"/>
                </a:solidFill>
                <a:latin typeface="Montserrat"/>
                <a:ea typeface="Montserrat"/>
                <a:cs typeface="Montserrat"/>
                <a:sym typeface="Montserrat"/>
              </a:rPr>
              <a:t>Harder to Measure Dimension</a:t>
            </a:r>
            <a:endParaRPr/>
          </a:p>
        </p:txBody>
      </p:sp>
      <p:sp>
        <p:nvSpPr>
          <p:cNvPr id="307" name="Google Shape;307;p40"/>
          <p:cNvSpPr txBox="1"/>
          <p:nvPr>
            <p:ph idx="1" type="body"/>
          </p:nvPr>
        </p:nvSpPr>
        <p:spPr>
          <a:xfrm>
            <a:off x="354149" y="1048454"/>
            <a:ext cx="7886700" cy="3263400"/>
          </a:xfrm>
          <a:prstGeom prst="rect">
            <a:avLst/>
          </a:prstGeom>
          <a:noFill/>
          <a:ln>
            <a:noFill/>
          </a:ln>
        </p:spPr>
        <p:txBody>
          <a:bodyPr anchorCtr="0" anchor="t" bIns="34275" lIns="68575" spcFirstLastPara="1" rIns="68575" wrap="square" tIns="34275">
            <a:normAutofit/>
          </a:bodyPr>
          <a:lstStyle/>
          <a:p>
            <a:pPr indent="-177800" lvl="0" marL="177800" rtl="0" algn="l">
              <a:lnSpc>
                <a:spcPct val="90000"/>
              </a:lnSpc>
              <a:spcBef>
                <a:spcPts val="0"/>
              </a:spcBef>
              <a:spcAft>
                <a:spcPts val="0"/>
              </a:spcAft>
              <a:buClr>
                <a:schemeClr val="dk1"/>
              </a:buClr>
              <a:buSzPts val="1800"/>
              <a:buFont typeface="Montserrat"/>
              <a:buChar char="•"/>
            </a:pPr>
            <a:r>
              <a:rPr lang="en" sz="1800">
                <a:latin typeface="Montserrat"/>
                <a:ea typeface="Montserrat"/>
                <a:cs typeface="Montserrat"/>
                <a:sym typeface="Montserrat"/>
              </a:rPr>
              <a:t>Timeliness: How recent is your data?  When was it last updated</a:t>
            </a:r>
            <a:endParaRPr sz="1800">
              <a:latin typeface="Montserrat"/>
              <a:ea typeface="Montserrat"/>
              <a:cs typeface="Montserrat"/>
              <a:sym typeface="Montserrat"/>
            </a:endParaRPr>
          </a:p>
          <a:p>
            <a:pPr indent="0" lvl="0" marL="0" rtl="0" algn="l">
              <a:lnSpc>
                <a:spcPct val="90000"/>
              </a:lnSpc>
              <a:spcBef>
                <a:spcPts val="0"/>
              </a:spcBef>
              <a:spcAft>
                <a:spcPts val="0"/>
              </a:spcAft>
              <a:buNone/>
            </a:pPr>
            <a:r>
              <a:t/>
            </a:r>
            <a:endParaRPr sz="1800">
              <a:latin typeface="Montserrat"/>
              <a:ea typeface="Montserrat"/>
              <a:cs typeface="Montserrat"/>
              <a:sym typeface="Montserrat"/>
            </a:endParaRPr>
          </a:p>
          <a:p>
            <a:pPr indent="-177800" lvl="0" marL="177800" rtl="0" algn="l">
              <a:lnSpc>
                <a:spcPct val="90000"/>
              </a:lnSpc>
              <a:spcBef>
                <a:spcPts val="0"/>
              </a:spcBef>
              <a:spcAft>
                <a:spcPts val="0"/>
              </a:spcAft>
              <a:buSzPts val="1800"/>
              <a:buFont typeface="Montserrat"/>
              <a:buChar char="•"/>
            </a:pPr>
            <a:r>
              <a:rPr lang="en" sz="1800">
                <a:latin typeface="Montserrat"/>
                <a:ea typeface="Montserrat"/>
                <a:cs typeface="Montserrat"/>
                <a:sym typeface="Montserrat"/>
              </a:rPr>
              <a:t>Name Correctness (Aptronymity): Does data define what the field, dataset, or data store name says it does </a:t>
            </a:r>
            <a:endParaRPr sz="1800">
              <a:latin typeface="Montserrat"/>
              <a:ea typeface="Montserrat"/>
              <a:cs typeface="Montserrat"/>
              <a:sym typeface="Montserrat"/>
            </a:endParaRPr>
          </a:p>
          <a:p>
            <a:pPr indent="0" lvl="0" marL="0" rtl="0" algn="l">
              <a:lnSpc>
                <a:spcPct val="90000"/>
              </a:lnSpc>
              <a:spcBef>
                <a:spcPts val="0"/>
              </a:spcBef>
              <a:spcAft>
                <a:spcPts val="0"/>
              </a:spcAft>
              <a:buNone/>
            </a:pPr>
            <a:r>
              <a:t/>
            </a:r>
            <a:endParaRPr sz="1800">
              <a:latin typeface="Montserrat"/>
              <a:ea typeface="Montserrat"/>
              <a:cs typeface="Montserrat"/>
              <a:sym typeface="Montserrat"/>
            </a:endParaRPr>
          </a:p>
          <a:p>
            <a:pPr indent="-177800" lvl="0" marL="177800" rtl="0" algn="l">
              <a:lnSpc>
                <a:spcPct val="90000"/>
              </a:lnSpc>
              <a:spcBef>
                <a:spcPts val="0"/>
              </a:spcBef>
              <a:spcAft>
                <a:spcPts val="0"/>
              </a:spcAft>
              <a:buSzPts val="1800"/>
              <a:buFont typeface="Montserrat"/>
              <a:buChar char="•"/>
            </a:pPr>
            <a:r>
              <a:rPr lang="en" sz="1800">
                <a:latin typeface="Montserrat"/>
                <a:ea typeface="Montserrat"/>
                <a:cs typeface="Montserrat"/>
                <a:sym typeface="Montserrat"/>
              </a:rPr>
              <a:t>Cross data connections: Data dependent on other data</a:t>
            </a:r>
            <a:endParaRPr sz="1800">
              <a:latin typeface="Montserrat"/>
              <a:ea typeface="Montserrat"/>
              <a:cs typeface="Montserrat"/>
              <a:sym typeface="Montserrat"/>
            </a:endParaRPr>
          </a:p>
          <a:p>
            <a:pPr indent="0" lvl="0" marL="0" rtl="0" algn="l">
              <a:lnSpc>
                <a:spcPct val="90000"/>
              </a:lnSpc>
              <a:spcBef>
                <a:spcPts val="0"/>
              </a:spcBef>
              <a:spcAft>
                <a:spcPts val="0"/>
              </a:spcAft>
              <a:buNone/>
            </a:pPr>
            <a:r>
              <a:t/>
            </a:r>
            <a:endParaRPr sz="1800">
              <a:latin typeface="Montserrat"/>
              <a:ea typeface="Montserrat"/>
              <a:cs typeface="Montserrat"/>
              <a:sym typeface="Montserrat"/>
            </a:endParaRPr>
          </a:p>
          <a:p>
            <a:pPr indent="-177800" lvl="0" marL="177800" rtl="0" algn="l">
              <a:lnSpc>
                <a:spcPct val="90000"/>
              </a:lnSpc>
              <a:spcBef>
                <a:spcPts val="0"/>
              </a:spcBef>
              <a:spcAft>
                <a:spcPts val="0"/>
              </a:spcAft>
              <a:buClr>
                <a:schemeClr val="dk1"/>
              </a:buClr>
              <a:buSzPts val="1800"/>
              <a:buFont typeface="Montserrat"/>
              <a:buChar char="•"/>
            </a:pPr>
            <a:r>
              <a:rPr lang="en" sz="1800">
                <a:latin typeface="Montserrat"/>
                <a:ea typeface="Montserrat"/>
                <a:cs typeface="Montserrat"/>
                <a:sym typeface="Montserrat"/>
              </a:rPr>
              <a:t>Accuracy: Data that is Accurate exactly reflects the real world thing that it is meant to describe</a:t>
            </a:r>
            <a:endParaRPr sz="1800">
              <a:latin typeface="Montserrat"/>
              <a:ea typeface="Montserrat"/>
              <a:cs typeface="Montserrat"/>
              <a:sym typeface="Montserrat"/>
            </a:endParaRPr>
          </a:p>
          <a:p>
            <a:pPr indent="0" lvl="0" marL="0" rtl="0" algn="l">
              <a:lnSpc>
                <a:spcPct val="90000"/>
              </a:lnSpc>
              <a:spcBef>
                <a:spcPts val="0"/>
              </a:spcBef>
              <a:spcAft>
                <a:spcPts val="0"/>
              </a:spcAft>
              <a:buNone/>
            </a:pPr>
            <a:r>
              <a:t/>
            </a:r>
            <a:endParaRPr sz="1800">
              <a:latin typeface="Montserrat"/>
              <a:ea typeface="Montserrat"/>
              <a:cs typeface="Montserrat"/>
              <a:sym typeface="Montserrat"/>
            </a:endParaRPr>
          </a:p>
          <a:p>
            <a:pPr indent="-177800" lvl="0" marL="177800" rtl="0" algn="l">
              <a:lnSpc>
                <a:spcPct val="90000"/>
              </a:lnSpc>
              <a:spcBef>
                <a:spcPts val="0"/>
              </a:spcBef>
              <a:spcAft>
                <a:spcPts val="0"/>
              </a:spcAft>
              <a:buClr>
                <a:schemeClr val="dk1"/>
              </a:buClr>
              <a:buSzPts val="1800"/>
              <a:buFont typeface="Montserrat"/>
              <a:buChar char="•"/>
            </a:pPr>
            <a:r>
              <a:rPr lang="en" sz="1800">
                <a:latin typeface="Montserrat"/>
                <a:ea typeface="Montserrat"/>
                <a:cs typeface="Montserrat"/>
                <a:sym typeface="Montserrat"/>
              </a:rPr>
              <a:t>Auditability and Legacy: Meta-data of where your data came from and what or who touched it.</a:t>
            </a:r>
            <a:endParaRPr sz="1800">
              <a:latin typeface="Montserrat"/>
              <a:ea typeface="Montserrat"/>
              <a:cs typeface="Montserrat"/>
              <a:sym typeface="Montserrat"/>
            </a:endParaRPr>
          </a:p>
        </p:txBody>
      </p:sp>
      <p:cxnSp>
        <p:nvCxnSpPr>
          <p:cNvPr id="308" name="Google Shape;308;p40"/>
          <p:cNvCxnSpPr/>
          <p:nvPr/>
        </p:nvCxnSpPr>
        <p:spPr>
          <a:xfrm>
            <a:off x="322729" y="4336676"/>
            <a:ext cx="7800300" cy="0"/>
          </a:xfrm>
          <a:prstGeom prst="straightConnector1">
            <a:avLst/>
          </a:prstGeom>
          <a:noFill/>
          <a:ln cap="flat" cmpd="sng" w="9525">
            <a:solidFill>
              <a:srgbClr val="ED701A"/>
            </a:solidFill>
            <a:prstDash val="solid"/>
            <a:miter lim="800000"/>
            <a:headEnd len="sm" w="sm" type="none"/>
            <a:tailEnd len="sm" w="sm" type="none"/>
          </a:ln>
        </p:spPr>
      </p:cxnSp>
      <p:pic>
        <p:nvPicPr>
          <p:cNvPr descr="A picture containing light&#10;&#10;Description automatically generated" id="309" name="Google Shape;309;p40"/>
          <p:cNvPicPr preferRelativeResize="0"/>
          <p:nvPr/>
        </p:nvPicPr>
        <p:blipFill rotWithShape="1">
          <a:blip r:embed="rId4">
            <a:alphaModFix/>
          </a:blip>
          <a:srcRect b="0" l="0" r="0" t="0"/>
          <a:stretch/>
        </p:blipFill>
        <p:spPr>
          <a:xfrm rot="909347">
            <a:off x="7655037" y="-1078704"/>
            <a:ext cx="2074775" cy="7517816"/>
          </a:xfrm>
          <a:prstGeom prst="rect">
            <a:avLst/>
          </a:prstGeom>
          <a:noFill/>
          <a:ln>
            <a:noFill/>
          </a:ln>
        </p:spPr>
      </p:pic>
      <p:sp>
        <p:nvSpPr>
          <p:cNvPr id="310" name="Google Shape;310;p40"/>
          <p:cNvSpPr txBox="1"/>
          <p:nvPr/>
        </p:nvSpPr>
        <p:spPr>
          <a:xfrm>
            <a:off x="322729" y="4467418"/>
            <a:ext cx="3298500" cy="300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500">
                <a:solidFill>
                  <a:srgbClr val="ED701A"/>
                </a:solidFill>
                <a:latin typeface="Montserrat"/>
                <a:ea typeface="Montserrat"/>
                <a:cs typeface="Montserrat"/>
                <a:sym typeface="Montserrat"/>
              </a:rPr>
              <a:t>Nick Bonnichsen</a:t>
            </a:r>
            <a:endParaRPr sz="1100"/>
          </a:p>
        </p:txBody>
      </p:sp>
      <p:sp>
        <p:nvSpPr>
          <p:cNvPr id="311" name="Google Shape;311;p40"/>
          <p:cNvSpPr txBox="1"/>
          <p:nvPr/>
        </p:nvSpPr>
        <p:spPr>
          <a:xfrm>
            <a:off x="354150" y="4742025"/>
            <a:ext cx="4863300" cy="3000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n" sz="1500">
                <a:solidFill>
                  <a:schemeClr val="dk1"/>
                </a:solidFill>
                <a:latin typeface="Montserrat"/>
                <a:ea typeface="Montserrat"/>
                <a:cs typeface="Montserrat"/>
                <a:sym typeface="Montserrat"/>
              </a:rPr>
              <a:t>Measuring Data Quality and Data Stewardship</a:t>
            </a:r>
            <a:endParaRPr sz="1800">
              <a:solidFill>
                <a:schemeClr val="dk1"/>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descr="A picture containing shape&#10;&#10;Description automatically generated" id="316" name="Google Shape;316;p41"/>
          <p:cNvPicPr preferRelativeResize="0"/>
          <p:nvPr/>
        </p:nvPicPr>
        <p:blipFill rotWithShape="1">
          <a:blip r:embed="rId3">
            <a:alphaModFix/>
          </a:blip>
          <a:srcRect b="0" l="0" r="0" t="0"/>
          <a:stretch/>
        </p:blipFill>
        <p:spPr>
          <a:xfrm>
            <a:off x="0" y="0"/>
            <a:ext cx="9177380" cy="5162273"/>
          </a:xfrm>
          <a:prstGeom prst="rect">
            <a:avLst/>
          </a:prstGeom>
          <a:noFill/>
          <a:ln>
            <a:noFill/>
          </a:ln>
        </p:spPr>
      </p:pic>
      <p:sp>
        <p:nvSpPr>
          <p:cNvPr id="317" name="Google Shape;317;p41"/>
          <p:cNvSpPr txBox="1"/>
          <p:nvPr>
            <p:ph type="title"/>
          </p:nvPr>
        </p:nvSpPr>
        <p:spPr>
          <a:xfrm>
            <a:off x="628650" y="273850"/>
            <a:ext cx="7886700" cy="15570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ED701A"/>
              </a:buClr>
              <a:buSzPct val="100000"/>
              <a:buFont typeface="Montserrat"/>
              <a:buNone/>
            </a:pPr>
            <a:r>
              <a:rPr b="1" lang="en" sz="6600">
                <a:solidFill>
                  <a:srgbClr val="ED701A"/>
                </a:solidFill>
                <a:latin typeface="Montserrat"/>
                <a:ea typeface="Montserrat"/>
                <a:cs typeface="Montserrat"/>
                <a:sym typeface="Montserrat"/>
              </a:rPr>
              <a:t>Data Quality Practices</a:t>
            </a:r>
            <a:endParaRPr/>
          </a:p>
        </p:txBody>
      </p:sp>
      <p:sp>
        <p:nvSpPr>
          <p:cNvPr id="318" name="Google Shape;318;p41"/>
          <p:cNvSpPr txBox="1"/>
          <p:nvPr>
            <p:ph idx="1" type="body"/>
          </p:nvPr>
        </p:nvSpPr>
        <p:spPr>
          <a:xfrm>
            <a:off x="628650" y="1894425"/>
            <a:ext cx="7049400" cy="2572800"/>
          </a:xfrm>
          <a:prstGeom prst="rect">
            <a:avLst/>
          </a:prstGeom>
          <a:noFill/>
          <a:ln>
            <a:noFill/>
          </a:ln>
        </p:spPr>
        <p:txBody>
          <a:bodyPr anchorCtr="0" anchor="t" bIns="34275" lIns="68575" spcFirstLastPara="1" rIns="68575" wrap="square" tIns="34275">
            <a:normAutofit/>
          </a:bodyPr>
          <a:lstStyle/>
          <a:p>
            <a:pPr indent="-177800" lvl="0" marL="177800" rtl="0" algn="l">
              <a:lnSpc>
                <a:spcPct val="90000"/>
              </a:lnSpc>
              <a:spcBef>
                <a:spcPts val="0"/>
              </a:spcBef>
              <a:spcAft>
                <a:spcPts val="0"/>
              </a:spcAft>
              <a:buClr>
                <a:schemeClr val="dk1"/>
              </a:buClr>
              <a:buSzPts val="1800"/>
              <a:buFont typeface="Montserrat"/>
              <a:buChar char="•"/>
            </a:pPr>
            <a:r>
              <a:rPr lang="en" sz="1800">
                <a:latin typeface="Montserrat"/>
                <a:ea typeface="Montserrat"/>
                <a:cs typeface="Montserrat"/>
                <a:sym typeface="Montserrat"/>
              </a:rPr>
              <a:t>I’ve got Measurements, now what?</a:t>
            </a:r>
            <a:endParaRPr sz="1800">
              <a:latin typeface="Montserrat"/>
              <a:ea typeface="Montserrat"/>
              <a:cs typeface="Montserrat"/>
              <a:sym typeface="Montserrat"/>
            </a:endParaRPr>
          </a:p>
          <a:p>
            <a:pPr indent="0" lvl="0" marL="177800" rtl="0" algn="l">
              <a:lnSpc>
                <a:spcPct val="90000"/>
              </a:lnSpc>
              <a:spcBef>
                <a:spcPts val="0"/>
              </a:spcBef>
              <a:spcAft>
                <a:spcPts val="0"/>
              </a:spcAft>
              <a:buNone/>
            </a:pPr>
            <a:r>
              <a:t/>
            </a:r>
            <a:endParaRPr sz="1800">
              <a:latin typeface="Montserrat"/>
              <a:ea typeface="Montserrat"/>
              <a:cs typeface="Montserrat"/>
              <a:sym typeface="Montserrat"/>
            </a:endParaRPr>
          </a:p>
          <a:p>
            <a:pPr indent="-177800" lvl="0" marL="177800" rtl="0" algn="l">
              <a:lnSpc>
                <a:spcPct val="90000"/>
              </a:lnSpc>
              <a:spcBef>
                <a:spcPts val="0"/>
              </a:spcBef>
              <a:spcAft>
                <a:spcPts val="0"/>
              </a:spcAft>
              <a:buClr>
                <a:schemeClr val="dk1"/>
              </a:buClr>
              <a:buSzPts val="1800"/>
              <a:buFont typeface="Montserrat"/>
              <a:buChar char="•"/>
            </a:pPr>
            <a:r>
              <a:rPr lang="en" sz="1800">
                <a:latin typeface="Montserrat"/>
                <a:ea typeface="Montserrat"/>
                <a:cs typeface="Montserrat"/>
                <a:sym typeface="Montserrat"/>
              </a:rPr>
              <a:t>Going Back to the Defects</a:t>
            </a:r>
            <a:endParaRPr sz="1800">
              <a:latin typeface="Montserrat"/>
              <a:ea typeface="Montserrat"/>
              <a:cs typeface="Montserrat"/>
              <a:sym typeface="Montserrat"/>
            </a:endParaRPr>
          </a:p>
          <a:p>
            <a:pPr indent="0" lvl="0" marL="177800" rtl="0" algn="l">
              <a:lnSpc>
                <a:spcPct val="90000"/>
              </a:lnSpc>
              <a:spcBef>
                <a:spcPts val="0"/>
              </a:spcBef>
              <a:spcAft>
                <a:spcPts val="0"/>
              </a:spcAft>
              <a:buNone/>
            </a:pPr>
            <a:r>
              <a:t/>
            </a:r>
            <a:endParaRPr sz="1800">
              <a:latin typeface="Montserrat"/>
              <a:ea typeface="Montserrat"/>
              <a:cs typeface="Montserrat"/>
              <a:sym typeface="Montserrat"/>
            </a:endParaRPr>
          </a:p>
          <a:p>
            <a:pPr indent="-177800" lvl="0" marL="177800" rtl="0" algn="l">
              <a:lnSpc>
                <a:spcPct val="90000"/>
              </a:lnSpc>
              <a:spcBef>
                <a:spcPts val="0"/>
              </a:spcBef>
              <a:spcAft>
                <a:spcPts val="0"/>
              </a:spcAft>
              <a:buClr>
                <a:schemeClr val="dk1"/>
              </a:buClr>
              <a:buSzPts val="1800"/>
              <a:buFont typeface="Montserrat"/>
              <a:buChar char="•"/>
            </a:pPr>
            <a:r>
              <a:rPr lang="en" sz="1800">
                <a:latin typeface="Montserrat"/>
                <a:ea typeface="Montserrat"/>
                <a:cs typeface="Montserrat"/>
                <a:sym typeface="Montserrat"/>
              </a:rPr>
              <a:t>Many of the problems found could be traced to</a:t>
            </a:r>
            <a:endParaRPr sz="1800">
              <a:latin typeface="Montserrat"/>
              <a:ea typeface="Montserrat"/>
              <a:cs typeface="Montserrat"/>
              <a:sym typeface="Montserrat"/>
            </a:endParaRPr>
          </a:p>
          <a:p>
            <a:pPr indent="-203200" lvl="1" marL="520700" rtl="0" algn="l">
              <a:lnSpc>
                <a:spcPct val="90000"/>
              </a:lnSpc>
              <a:spcBef>
                <a:spcPts val="0"/>
              </a:spcBef>
              <a:spcAft>
                <a:spcPts val="0"/>
              </a:spcAft>
              <a:buSzPts val="1800"/>
              <a:buFont typeface="Montserrat"/>
              <a:buChar char="•"/>
            </a:pPr>
            <a:r>
              <a:rPr lang="en">
                <a:latin typeface="Montserrat"/>
                <a:ea typeface="Montserrat"/>
                <a:cs typeface="Montserrat"/>
                <a:sym typeface="Montserrat"/>
              </a:rPr>
              <a:t>Poor understanding of the data</a:t>
            </a:r>
            <a:endParaRPr>
              <a:latin typeface="Montserrat"/>
              <a:ea typeface="Montserrat"/>
              <a:cs typeface="Montserrat"/>
              <a:sym typeface="Montserrat"/>
            </a:endParaRPr>
          </a:p>
          <a:p>
            <a:pPr indent="-177800" lvl="1" marL="5207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Not my service, not my problem</a:t>
            </a:r>
            <a:endParaRPr>
              <a:latin typeface="Montserrat"/>
              <a:ea typeface="Montserrat"/>
              <a:cs typeface="Montserrat"/>
              <a:sym typeface="Montserrat"/>
            </a:endParaRPr>
          </a:p>
          <a:p>
            <a:pPr indent="-177800" lvl="1" marL="5207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Only doing testing before deployments </a:t>
            </a:r>
            <a:endParaRPr>
              <a:latin typeface="Montserrat"/>
              <a:ea typeface="Montserrat"/>
              <a:cs typeface="Montserrat"/>
              <a:sym typeface="Montserrat"/>
            </a:endParaRPr>
          </a:p>
          <a:p>
            <a:pPr indent="-177800" lvl="1" marL="5207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Not profiling production data</a:t>
            </a:r>
            <a:endParaRPr>
              <a:latin typeface="Montserrat"/>
              <a:ea typeface="Montserrat"/>
              <a:cs typeface="Montserrat"/>
              <a:sym typeface="Montserrat"/>
            </a:endParaRPr>
          </a:p>
        </p:txBody>
      </p:sp>
      <p:cxnSp>
        <p:nvCxnSpPr>
          <p:cNvPr id="319" name="Google Shape;319;p41"/>
          <p:cNvCxnSpPr/>
          <p:nvPr/>
        </p:nvCxnSpPr>
        <p:spPr>
          <a:xfrm>
            <a:off x="322729" y="4336676"/>
            <a:ext cx="8423400" cy="0"/>
          </a:xfrm>
          <a:prstGeom prst="straightConnector1">
            <a:avLst/>
          </a:prstGeom>
          <a:noFill/>
          <a:ln cap="flat" cmpd="sng" w="9525">
            <a:solidFill>
              <a:srgbClr val="ED701A"/>
            </a:solidFill>
            <a:prstDash val="solid"/>
            <a:miter lim="800000"/>
            <a:headEnd len="sm" w="sm" type="none"/>
            <a:tailEnd len="sm" w="sm" type="none"/>
          </a:ln>
        </p:spPr>
      </p:cxnSp>
      <p:pic>
        <p:nvPicPr>
          <p:cNvPr descr="Text&#10;&#10;Description automatically generated" id="320" name="Google Shape;320;p41"/>
          <p:cNvPicPr preferRelativeResize="0"/>
          <p:nvPr/>
        </p:nvPicPr>
        <p:blipFill rotWithShape="1">
          <a:blip r:embed="rId4">
            <a:alphaModFix/>
          </a:blip>
          <a:srcRect b="0" l="0" r="0" t="0"/>
          <a:stretch/>
        </p:blipFill>
        <p:spPr>
          <a:xfrm>
            <a:off x="341268" y="4406352"/>
            <a:ext cx="568639" cy="568639"/>
          </a:xfrm>
          <a:prstGeom prst="rect">
            <a:avLst/>
          </a:prstGeom>
          <a:noFill/>
          <a:ln>
            <a:noFill/>
          </a:ln>
        </p:spPr>
      </p:pic>
      <p:pic>
        <p:nvPicPr>
          <p:cNvPr descr="Logo&#10;&#10;Description automatically generated" id="321" name="Google Shape;321;p41"/>
          <p:cNvPicPr preferRelativeResize="0"/>
          <p:nvPr/>
        </p:nvPicPr>
        <p:blipFill rotWithShape="1">
          <a:blip r:embed="rId5">
            <a:alphaModFix/>
          </a:blip>
          <a:srcRect b="0" l="0" r="0" t="0"/>
          <a:stretch/>
        </p:blipFill>
        <p:spPr>
          <a:xfrm rot="-8334488">
            <a:off x="7456835" y="872126"/>
            <a:ext cx="1759190" cy="2117076"/>
          </a:xfrm>
          <a:prstGeom prst="rect">
            <a:avLst/>
          </a:prstGeom>
          <a:noFill/>
          <a:ln>
            <a:noFill/>
          </a:ln>
        </p:spPr>
      </p:pic>
      <p:pic>
        <p:nvPicPr>
          <p:cNvPr descr="A picture containing music, guitar&#10;&#10;Description automatically generated" id="322" name="Google Shape;322;p41"/>
          <p:cNvPicPr preferRelativeResize="0"/>
          <p:nvPr/>
        </p:nvPicPr>
        <p:blipFill rotWithShape="1">
          <a:blip r:embed="rId6">
            <a:alphaModFix/>
          </a:blip>
          <a:srcRect b="0" l="0" r="0" t="0"/>
          <a:stretch/>
        </p:blipFill>
        <p:spPr>
          <a:xfrm rot="932917">
            <a:off x="7616613" y="269263"/>
            <a:ext cx="2553886" cy="3991031"/>
          </a:xfrm>
          <a:prstGeom prst="rect">
            <a:avLst/>
          </a:prstGeom>
          <a:noFill/>
          <a:ln>
            <a:noFill/>
          </a:ln>
        </p:spPr>
      </p:pic>
      <p:sp>
        <p:nvSpPr>
          <p:cNvPr id="323" name="Google Shape;323;p41"/>
          <p:cNvSpPr txBox="1"/>
          <p:nvPr/>
        </p:nvSpPr>
        <p:spPr>
          <a:xfrm>
            <a:off x="5447831" y="4467418"/>
            <a:ext cx="3298500" cy="3000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lang="en" sz="1500">
                <a:solidFill>
                  <a:srgbClr val="ED701A"/>
                </a:solidFill>
                <a:latin typeface="Montserrat"/>
                <a:ea typeface="Montserrat"/>
                <a:cs typeface="Montserrat"/>
                <a:sym typeface="Montserrat"/>
              </a:rPr>
              <a:t>Nick Bonnichsen</a:t>
            </a:r>
            <a:endParaRPr sz="1100"/>
          </a:p>
        </p:txBody>
      </p:sp>
      <p:sp>
        <p:nvSpPr>
          <p:cNvPr id="324" name="Google Shape;324;p41"/>
          <p:cNvSpPr txBox="1"/>
          <p:nvPr/>
        </p:nvSpPr>
        <p:spPr>
          <a:xfrm>
            <a:off x="3915825" y="4742025"/>
            <a:ext cx="4861800" cy="3000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lang="en" sz="1500">
                <a:solidFill>
                  <a:schemeClr val="dk1"/>
                </a:solidFill>
                <a:latin typeface="Montserrat"/>
                <a:ea typeface="Montserrat"/>
                <a:cs typeface="Montserrat"/>
                <a:sym typeface="Montserrat"/>
              </a:rPr>
              <a:t>Measuring Data Quality and Data Stewardship</a:t>
            </a:r>
            <a:endParaRPr b="1" sz="1500">
              <a:solidFill>
                <a:schemeClr val="dk1"/>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descr="A picture containing shape&#10;&#10;Description automatically generated" id="329" name="Google Shape;329;p42"/>
          <p:cNvPicPr preferRelativeResize="0"/>
          <p:nvPr/>
        </p:nvPicPr>
        <p:blipFill rotWithShape="1">
          <a:blip r:embed="rId3">
            <a:alphaModFix/>
          </a:blip>
          <a:srcRect b="0" l="0" r="0" t="0"/>
          <a:stretch/>
        </p:blipFill>
        <p:spPr>
          <a:xfrm>
            <a:off x="0" y="0"/>
            <a:ext cx="9177380" cy="5162273"/>
          </a:xfrm>
          <a:prstGeom prst="rect">
            <a:avLst/>
          </a:prstGeom>
          <a:noFill/>
          <a:ln>
            <a:noFill/>
          </a:ln>
        </p:spPr>
      </p:pic>
      <p:sp>
        <p:nvSpPr>
          <p:cNvPr id="330" name="Google Shape;330;p42"/>
          <p:cNvSpPr txBox="1"/>
          <p:nvPr>
            <p:ph type="title"/>
          </p:nvPr>
        </p:nvSpPr>
        <p:spPr>
          <a:xfrm>
            <a:off x="533400" y="676041"/>
            <a:ext cx="7150200" cy="35298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1100"/>
              <a:buFont typeface="Arial"/>
              <a:buNone/>
            </a:pPr>
            <a:r>
              <a:rPr b="1" lang="en" sz="4800">
                <a:solidFill>
                  <a:srgbClr val="ED701A"/>
                </a:solidFill>
                <a:latin typeface="Montserrat"/>
                <a:ea typeface="Montserrat"/>
                <a:cs typeface="Montserrat"/>
                <a:sym typeface="Montserrat"/>
              </a:rPr>
              <a:t>High quality data comes from high quality data practices</a:t>
            </a:r>
            <a:endParaRPr b="1" sz="4800">
              <a:solidFill>
                <a:srgbClr val="ED701A"/>
              </a:solidFill>
              <a:latin typeface="Montserrat"/>
              <a:ea typeface="Montserrat"/>
              <a:cs typeface="Montserrat"/>
              <a:sym typeface="Montserrat"/>
            </a:endParaRPr>
          </a:p>
          <a:p>
            <a:pPr indent="0" lvl="0" marL="0" rtl="0" algn="l">
              <a:lnSpc>
                <a:spcPct val="90000"/>
              </a:lnSpc>
              <a:spcBef>
                <a:spcPts val="0"/>
              </a:spcBef>
              <a:spcAft>
                <a:spcPts val="0"/>
              </a:spcAft>
              <a:buClr>
                <a:srgbClr val="ED701A"/>
              </a:buClr>
              <a:buSzPts val="6600"/>
              <a:buFont typeface="Montserrat"/>
              <a:buNone/>
            </a:pPr>
            <a:r>
              <a:t/>
            </a:r>
            <a:endParaRPr b="1" sz="4800">
              <a:solidFill>
                <a:srgbClr val="ED701A"/>
              </a:solidFill>
              <a:latin typeface="Montserrat"/>
              <a:ea typeface="Montserrat"/>
              <a:cs typeface="Montserrat"/>
              <a:sym typeface="Montserrat"/>
            </a:endParaRPr>
          </a:p>
        </p:txBody>
      </p:sp>
      <p:sp>
        <p:nvSpPr>
          <p:cNvPr id="331" name="Google Shape;331;p42"/>
          <p:cNvSpPr txBox="1"/>
          <p:nvPr/>
        </p:nvSpPr>
        <p:spPr>
          <a:xfrm>
            <a:off x="5447831" y="4467418"/>
            <a:ext cx="3298500" cy="3000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lang="en" sz="1500">
                <a:solidFill>
                  <a:srgbClr val="ED701A"/>
                </a:solidFill>
                <a:latin typeface="Montserrat"/>
                <a:ea typeface="Montserrat"/>
                <a:cs typeface="Montserrat"/>
                <a:sym typeface="Montserrat"/>
              </a:rPr>
              <a:t>Nick Bonnichsen</a:t>
            </a:r>
            <a:endParaRPr sz="1100"/>
          </a:p>
        </p:txBody>
      </p:sp>
      <p:sp>
        <p:nvSpPr>
          <p:cNvPr id="332" name="Google Shape;332;p42"/>
          <p:cNvSpPr txBox="1"/>
          <p:nvPr/>
        </p:nvSpPr>
        <p:spPr>
          <a:xfrm>
            <a:off x="3915825" y="4742025"/>
            <a:ext cx="4861800" cy="3000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lang="en" sz="1500">
                <a:solidFill>
                  <a:schemeClr val="dk1"/>
                </a:solidFill>
                <a:latin typeface="Montserrat"/>
                <a:ea typeface="Montserrat"/>
                <a:cs typeface="Montserrat"/>
                <a:sym typeface="Montserrat"/>
              </a:rPr>
              <a:t>Measuring Data Quality and Data Stewardship</a:t>
            </a:r>
            <a:endParaRPr b="1" sz="1500">
              <a:solidFill>
                <a:schemeClr val="dk1"/>
              </a:solidFill>
              <a:latin typeface="Montserrat"/>
              <a:ea typeface="Montserrat"/>
              <a:cs typeface="Montserrat"/>
              <a:sym typeface="Montserrat"/>
            </a:endParaRPr>
          </a:p>
        </p:txBody>
      </p:sp>
      <p:cxnSp>
        <p:nvCxnSpPr>
          <p:cNvPr id="333" name="Google Shape;333;p42"/>
          <p:cNvCxnSpPr/>
          <p:nvPr/>
        </p:nvCxnSpPr>
        <p:spPr>
          <a:xfrm>
            <a:off x="322729" y="4336676"/>
            <a:ext cx="8423400" cy="0"/>
          </a:xfrm>
          <a:prstGeom prst="straightConnector1">
            <a:avLst/>
          </a:prstGeom>
          <a:noFill/>
          <a:ln cap="flat" cmpd="sng" w="9525">
            <a:solidFill>
              <a:srgbClr val="ED701A"/>
            </a:solidFill>
            <a:prstDash val="solid"/>
            <a:miter lim="800000"/>
            <a:headEnd len="sm" w="sm" type="none"/>
            <a:tailEnd len="sm" w="sm" type="none"/>
          </a:ln>
        </p:spPr>
      </p:cxnSp>
      <p:pic>
        <p:nvPicPr>
          <p:cNvPr descr="Text&#10;&#10;Description automatically generated" id="334" name="Google Shape;334;p42"/>
          <p:cNvPicPr preferRelativeResize="0"/>
          <p:nvPr/>
        </p:nvPicPr>
        <p:blipFill rotWithShape="1">
          <a:blip r:embed="rId4">
            <a:alphaModFix/>
          </a:blip>
          <a:srcRect b="0" l="0" r="0" t="0"/>
          <a:stretch/>
        </p:blipFill>
        <p:spPr>
          <a:xfrm>
            <a:off x="341268" y="4406352"/>
            <a:ext cx="568639" cy="568639"/>
          </a:xfrm>
          <a:prstGeom prst="rect">
            <a:avLst/>
          </a:prstGeom>
          <a:noFill/>
          <a:ln>
            <a:noFill/>
          </a:ln>
        </p:spPr>
      </p:pic>
      <p:pic>
        <p:nvPicPr>
          <p:cNvPr descr="Logo&#10;&#10;Description automatically generated" id="335" name="Google Shape;335;p42"/>
          <p:cNvPicPr preferRelativeResize="0"/>
          <p:nvPr/>
        </p:nvPicPr>
        <p:blipFill rotWithShape="1">
          <a:blip r:embed="rId5">
            <a:alphaModFix/>
          </a:blip>
          <a:srcRect b="0" l="0" r="0" t="0"/>
          <a:stretch/>
        </p:blipFill>
        <p:spPr>
          <a:xfrm rot="-8334488">
            <a:off x="7456835" y="872126"/>
            <a:ext cx="1759190" cy="2117076"/>
          </a:xfrm>
          <a:prstGeom prst="rect">
            <a:avLst/>
          </a:prstGeom>
          <a:noFill/>
          <a:ln>
            <a:noFill/>
          </a:ln>
        </p:spPr>
      </p:pic>
      <p:pic>
        <p:nvPicPr>
          <p:cNvPr descr="A picture containing music, guitar&#10;&#10;Description automatically generated" id="336" name="Google Shape;336;p42"/>
          <p:cNvPicPr preferRelativeResize="0"/>
          <p:nvPr/>
        </p:nvPicPr>
        <p:blipFill rotWithShape="1">
          <a:blip r:embed="rId6">
            <a:alphaModFix/>
          </a:blip>
          <a:srcRect b="0" l="0" r="0" t="0"/>
          <a:stretch/>
        </p:blipFill>
        <p:spPr>
          <a:xfrm rot="932917">
            <a:off x="7616613" y="269263"/>
            <a:ext cx="2553886" cy="3991031"/>
          </a:xfrm>
          <a:prstGeom prst="rect">
            <a:avLst/>
          </a:prstGeom>
          <a:noFill/>
          <a:ln>
            <a:noFill/>
          </a:ln>
        </p:spPr>
      </p:pic>
      <p:sp>
        <p:nvSpPr>
          <p:cNvPr id="337" name="Google Shape;337;p42"/>
          <p:cNvSpPr txBox="1"/>
          <p:nvPr/>
        </p:nvSpPr>
        <p:spPr>
          <a:xfrm>
            <a:off x="731750" y="3828450"/>
            <a:ext cx="6543300" cy="37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Montserrat"/>
                <a:ea typeface="Montserrat"/>
                <a:cs typeface="Montserrat"/>
                <a:sym typeface="Montserrat"/>
              </a:rPr>
              <a:t>And poor quality data from bad practices</a:t>
            </a:r>
            <a:endParaRPr sz="1800">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descr="A picture containing shape&#10;&#10;Description automatically generated" id="342" name="Google Shape;342;p43"/>
          <p:cNvPicPr preferRelativeResize="0"/>
          <p:nvPr/>
        </p:nvPicPr>
        <p:blipFill rotWithShape="1">
          <a:blip r:embed="rId3">
            <a:alphaModFix/>
          </a:blip>
          <a:srcRect b="0" l="0" r="0" t="0"/>
          <a:stretch/>
        </p:blipFill>
        <p:spPr>
          <a:xfrm>
            <a:off x="0" y="0"/>
            <a:ext cx="9143999" cy="5143499"/>
          </a:xfrm>
          <a:prstGeom prst="rect">
            <a:avLst/>
          </a:prstGeom>
          <a:noFill/>
          <a:ln>
            <a:noFill/>
          </a:ln>
        </p:spPr>
      </p:pic>
      <p:sp>
        <p:nvSpPr>
          <p:cNvPr id="343" name="Google Shape;343;p43"/>
          <p:cNvSpPr txBox="1"/>
          <p:nvPr>
            <p:ph type="title"/>
          </p:nvPr>
        </p:nvSpPr>
        <p:spPr>
          <a:xfrm>
            <a:off x="354149" y="432313"/>
            <a:ext cx="3610200" cy="4854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ED701A"/>
              </a:buClr>
              <a:buSzPct val="100000"/>
              <a:buFont typeface="Montserrat"/>
              <a:buNone/>
            </a:pPr>
            <a:r>
              <a:rPr b="1" lang="en">
                <a:solidFill>
                  <a:srgbClr val="ED701A"/>
                </a:solidFill>
                <a:latin typeface="Montserrat"/>
                <a:ea typeface="Montserrat"/>
                <a:cs typeface="Montserrat"/>
                <a:sym typeface="Montserrat"/>
              </a:rPr>
              <a:t>Better Practices</a:t>
            </a:r>
            <a:endParaRPr/>
          </a:p>
        </p:txBody>
      </p:sp>
      <p:sp>
        <p:nvSpPr>
          <p:cNvPr id="344" name="Google Shape;344;p43"/>
          <p:cNvSpPr txBox="1"/>
          <p:nvPr>
            <p:ph idx="1" type="body"/>
          </p:nvPr>
        </p:nvSpPr>
        <p:spPr>
          <a:xfrm>
            <a:off x="354149" y="1048454"/>
            <a:ext cx="7886700" cy="3263400"/>
          </a:xfrm>
          <a:prstGeom prst="rect">
            <a:avLst/>
          </a:prstGeom>
          <a:noFill/>
          <a:ln>
            <a:noFill/>
          </a:ln>
        </p:spPr>
        <p:txBody>
          <a:bodyPr anchorCtr="0" anchor="t" bIns="34275" lIns="68575" spcFirstLastPara="1" rIns="68575" wrap="square" tIns="34275">
            <a:normAutofit/>
          </a:bodyPr>
          <a:lstStyle/>
          <a:p>
            <a:pPr indent="-177800" lvl="0" marL="1778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Maintain a Data Dictionary</a:t>
            </a:r>
            <a:endParaRPr>
              <a:latin typeface="Montserrat"/>
              <a:ea typeface="Montserrat"/>
              <a:cs typeface="Montserrat"/>
              <a:sym typeface="Montserrat"/>
            </a:endParaRPr>
          </a:p>
          <a:p>
            <a:pPr indent="-177800" lvl="1" marL="5207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Defines the Idealized data set</a:t>
            </a:r>
            <a:endParaRPr>
              <a:latin typeface="Montserrat"/>
              <a:ea typeface="Montserrat"/>
              <a:cs typeface="Montserrat"/>
              <a:sym typeface="Montserrat"/>
            </a:endParaRPr>
          </a:p>
          <a:p>
            <a:pPr indent="-177800" lvl="1" marL="5207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Has all the business rules</a:t>
            </a:r>
            <a:endParaRPr>
              <a:latin typeface="Montserrat"/>
              <a:ea typeface="Montserrat"/>
              <a:cs typeface="Montserrat"/>
              <a:sym typeface="Montserrat"/>
            </a:endParaRPr>
          </a:p>
          <a:p>
            <a:pPr indent="-177800" lvl="1" marL="5207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Has all the names</a:t>
            </a:r>
            <a:endParaRPr>
              <a:latin typeface="Montserrat"/>
              <a:ea typeface="Montserrat"/>
              <a:cs typeface="Montserrat"/>
              <a:sym typeface="Montserrat"/>
            </a:endParaRPr>
          </a:p>
          <a:p>
            <a:pPr indent="-177800" lvl="1" marL="5207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Agreed upon definitions, uses, types, etc.</a:t>
            </a:r>
            <a:endParaRPr>
              <a:latin typeface="Montserrat"/>
              <a:ea typeface="Montserrat"/>
              <a:cs typeface="Montserrat"/>
              <a:sym typeface="Montserrat"/>
            </a:endParaRPr>
          </a:p>
          <a:p>
            <a:pPr indent="-177800" lvl="0" marL="1778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Track Data Defects</a:t>
            </a:r>
            <a:endParaRPr>
              <a:latin typeface="Montserrat"/>
              <a:ea typeface="Montserrat"/>
              <a:cs typeface="Montserrat"/>
              <a:sym typeface="Montserrat"/>
            </a:endParaRPr>
          </a:p>
          <a:p>
            <a:pPr indent="-177800" lvl="1" marL="5207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Tag or mark them separately from software defects</a:t>
            </a:r>
            <a:endParaRPr>
              <a:latin typeface="Montserrat"/>
              <a:ea typeface="Montserrat"/>
              <a:cs typeface="Montserrat"/>
              <a:sym typeface="Montserrat"/>
            </a:endParaRPr>
          </a:p>
          <a:p>
            <a:pPr indent="-177800" lvl="1" marL="5207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Create separate defects for software that caused problems</a:t>
            </a:r>
            <a:endParaRPr>
              <a:latin typeface="Montserrat"/>
              <a:ea typeface="Montserrat"/>
              <a:cs typeface="Montserrat"/>
              <a:sym typeface="Montserrat"/>
            </a:endParaRPr>
          </a:p>
          <a:p>
            <a:pPr indent="-177800" lvl="0" marL="1778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Data Quality belongs to everyone</a:t>
            </a:r>
            <a:endParaRPr>
              <a:latin typeface="Montserrat"/>
              <a:ea typeface="Montserrat"/>
              <a:cs typeface="Montserrat"/>
              <a:sym typeface="Montserrat"/>
            </a:endParaRPr>
          </a:p>
        </p:txBody>
      </p:sp>
      <p:cxnSp>
        <p:nvCxnSpPr>
          <p:cNvPr id="345" name="Google Shape;345;p43"/>
          <p:cNvCxnSpPr/>
          <p:nvPr/>
        </p:nvCxnSpPr>
        <p:spPr>
          <a:xfrm>
            <a:off x="322729" y="4336676"/>
            <a:ext cx="7800300" cy="0"/>
          </a:xfrm>
          <a:prstGeom prst="straightConnector1">
            <a:avLst/>
          </a:prstGeom>
          <a:noFill/>
          <a:ln cap="flat" cmpd="sng" w="9525">
            <a:solidFill>
              <a:srgbClr val="ED701A"/>
            </a:solidFill>
            <a:prstDash val="solid"/>
            <a:miter lim="800000"/>
            <a:headEnd len="sm" w="sm" type="none"/>
            <a:tailEnd len="sm" w="sm" type="none"/>
          </a:ln>
        </p:spPr>
      </p:cxnSp>
      <p:pic>
        <p:nvPicPr>
          <p:cNvPr descr="A picture containing light&#10;&#10;Description automatically generated" id="346" name="Google Shape;346;p43"/>
          <p:cNvPicPr preferRelativeResize="0"/>
          <p:nvPr/>
        </p:nvPicPr>
        <p:blipFill rotWithShape="1">
          <a:blip r:embed="rId4">
            <a:alphaModFix/>
          </a:blip>
          <a:srcRect b="0" l="0" r="0" t="0"/>
          <a:stretch/>
        </p:blipFill>
        <p:spPr>
          <a:xfrm rot="909347">
            <a:off x="7655037" y="-1078704"/>
            <a:ext cx="2074775" cy="7517816"/>
          </a:xfrm>
          <a:prstGeom prst="rect">
            <a:avLst/>
          </a:prstGeom>
          <a:noFill/>
          <a:ln>
            <a:noFill/>
          </a:ln>
        </p:spPr>
      </p:pic>
      <p:sp>
        <p:nvSpPr>
          <p:cNvPr id="347" name="Google Shape;347;p43"/>
          <p:cNvSpPr txBox="1"/>
          <p:nvPr/>
        </p:nvSpPr>
        <p:spPr>
          <a:xfrm>
            <a:off x="322729" y="4467418"/>
            <a:ext cx="3298500" cy="300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500">
                <a:solidFill>
                  <a:srgbClr val="ED701A"/>
                </a:solidFill>
                <a:latin typeface="Montserrat"/>
                <a:ea typeface="Montserrat"/>
                <a:cs typeface="Montserrat"/>
                <a:sym typeface="Montserrat"/>
              </a:rPr>
              <a:t>Nick Bonnichsen</a:t>
            </a:r>
            <a:endParaRPr sz="1100"/>
          </a:p>
        </p:txBody>
      </p:sp>
      <p:sp>
        <p:nvSpPr>
          <p:cNvPr id="348" name="Google Shape;348;p43"/>
          <p:cNvSpPr txBox="1"/>
          <p:nvPr/>
        </p:nvSpPr>
        <p:spPr>
          <a:xfrm>
            <a:off x="354150" y="4742025"/>
            <a:ext cx="4863300" cy="3000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n" sz="1500">
                <a:solidFill>
                  <a:schemeClr val="dk1"/>
                </a:solidFill>
                <a:latin typeface="Montserrat"/>
                <a:ea typeface="Montserrat"/>
                <a:cs typeface="Montserrat"/>
                <a:sym typeface="Montserrat"/>
              </a:rPr>
              <a:t>Measuring Data Quality and Data Stewardship</a:t>
            </a:r>
            <a:endParaRPr sz="1800">
              <a:solidFill>
                <a:schemeClr val="dk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descr="A picture containing shape&#10;&#10;Description automatically generated" id="139" name="Google Shape;139;p26"/>
          <p:cNvPicPr preferRelativeResize="0"/>
          <p:nvPr/>
        </p:nvPicPr>
        <p:blipFill rotWithShape="1">
          <a:blip r:embed="rId3">
            <a:alphaModFix/>
          </a:blip>
          <a:srcRect b="0" l="0" r="0" t="0"/>
          <a:stretch/>
        </p:blipFill>
        <p:spPr>
          <a:xfrm>
            <a:off x="0" y="0"/>
            <a:ext cx="9177380" cy="5162273"/>
          </a:xfrm>
          <a:prstGeom prst="rect">
            <a:avLst/>
          </a:prstGeom>
          <a:noFill/>
          <a:ln>
            <a:noFill/>
          </a:ln>
        </p:spPr>
      </p:pic>
      <p:sp>
        <p:nvSpPr>
          <p:cNvPr id="140" name="Google Shape;140;p26"/>
          <p:cNvSpPr txBox="1"/>
          <p:nvPr>
            <p:ph type="title"/>
          </p:nvPr>
        </p:nvSpPr>
        <p:spPr>
          <a:xfrm>
            <a:off x="591075" y="1025250"/>
            <a:ext cx="7420500" cy="9942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ED701A"/>
              </a:buClr>
              <a:buSzPct val="100000"/>
              <a:buFont typeface="Montserrat"/>
              <a:buNone/>
            </a:pPr>
            <a:r>
              <a:rPr b="1" lang="en" sz="6600">
                <a:solidFill>
                  <a:srgbClr val="ED701A"/>
                </a:solidFill>
                <a:latin typeface="Montserrat"/>
                <a:ea typeface="Montserrat"/>
                <a:cs typeface="Montserrat"/>
                <a:sym typeface="Montserrat"/>
              </a:rPr>
              <a:t>Cast your mind…</a:t>
            </a:r>
            <a:endParaRPr/>
          </a:p>
        </p:txBody>
      </p:sp>
      <p:sp>
        <p:nvSpPr>
          <p:cNvPr id="141" name="Google Shape;141;p26"/>
          <p:cNvSpPr txBox="1"/>
          <p:nvPr/>
        </p:nvSpPr>
        <p:spPr>
          <a:xfrm>
            <a:off x="5447831" y="4467418"/>
            <a:ext cx="3298500" cy="3000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lang="en" sz="1500">
                <a:solidFill>
                  <a:srgbClr val="ED701A"/>
                </a:solidFill>
                <a:latin typeface="Montserrat"/>
                <a:ea typeface="Montserrat"/>
                <a:cs typeface="Montserrat"/>
                <a:sym typeface="Montserrat"/>
              </a:rPr>
              <a:t>Nick Bonnichsen</a:t>
            </a:r>
            <a:endParaRPr sz="1100"/>
          </a:p>
        </p:txBody>
      </p:sp>
      <p:sp>
        <p:nvSpPr>
          <p:cNvPr id="142" name="Google Shape;142;p26"/>
          <p:cNvSpPr txBox="1"/>
          <p:nvPr/>
        </p:nvSpPr>
        <p:spPr>
          <a:xfrm>
            <a:off x="3915825" y="4742025"/>
            <a:ext cx="4861800" cy="3000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lang="en" sz="1500">
                <a:solidFill>
                  <a:schemeClr val="dk1"/>
                </a:solidFill>
                <a:latin typeface="Montserrat"/>
                <a:ea typeface="Montserrat"/>
                <a:cs typeface="Montserrat"/>
                <a:sym typeface="Montserrat"/>
              </a:rPr>
              <a:t>Measuring Data Quality and Data Stewardship</a:t>
            </a:r>
            <a:endParaRPr b="1" sz="1500">
              <a:solidFill>
                <a:schemeClr val="dk1"/>
              </a:solidFill>
              <a:latin typeface="Montserrat"/>
              <a:ea typeface="Montserrat"/>
              <a:cs typeface="Montserrat"/>
              <a:sym typeface="Montserrat"/>
            </a:endParaRPr>
          </a:p>
        </p:txBody>
      </p:sp>
      <p:cxnSp>
        <p:nvCxnSpPr>
          <p:cNvPr id="143" name="Google Shape;143;p26"/>
          <p:cNvCxnSpPr/>
          <p:nvPr/>
        </p:nvCxnSpPr>
        <p:spPr>
          <a:xfrm>
            <a:off x="322729" y="4336676"/>
            <a:ext cx="8423400" cy="0"/>
          </a:xfrm>
          <a:prstGeom prst="straightConnector1">
            <a:avLst/>
          </a:prstGeom>
          <a:noFill/>
          <a:ln cap="flat" cmpd="sng" w="9525">
            <a:solidFill>
              <a:srgbClr val="ED701A"/>
            </a:solidFill>
            <a:prstDash val="solid"/>
            <a:miter lim="800000"/>
            <a:headEnd len="sm" w="sm" type="none"/>
            <a:tailEnd len="sm" w="sm" type="none"/>
          </a:ln>
        </p:spPr>
      </p:cxnSp>
      <p:pic>
        <p:nvPicPr>
          <p:cNvPr descr="Text&#10;&#10;Description automatically generated" id="144" name="Google Shape;144;p26"/>
          <p:cNvPicPr preferRelativeResize="0"/>
          <p:nvPr/>
        </p:nvPicPr>
        <p:blipFill rotWithShape="1">
          <a:blip r:embed="rId4">
            <a:alphaModFix/>
          </a:blip>
          <a:srcRect b="0" l="0" r="0" t="0"/>
          <a:stretch/>
        </p:blipFill>
        <p:spPr>
          <a:xfrm>
            <a:off x="341268" y="4406352"/>
            <a:ext cx="568639" cy="568639"/>
          </a:xfrm>
          <a:prstGeom prst="rect">
            <a:avLst/>
          </a:prstGeom>
          <a:noFill/>
          <a:ln>
            <a:noFill/>
          </a:ln>
        </p:spPr>
      </p:pic>
      <p:pic>
        <p:nvPicPr>
          <p:cNvPr descr="Logo&#10;&#10;Description automatically generated" id="145" name="Google Shape;145;p26"/>
          <p:cNvPicPr preferRelativeResize="0"/>
          <p:nvPr/>
        </p:nvPicPr>
        <p:blipFill rotWithShape="1">
          <a:blip r:embed="rId5">
            <a:alphaModFix/>
          </a:blip>
          <a:srcRect b="0" l="0" r="0" t="0"/>
          <a:stretch/>
        </p:blipFill>
        <p:spPr>
          <a:xfrm rot="-8334488">
            <a:off x="7456835" y="872126"/>
            <a:ext cx="1759190" cy="2117076"/>
          </a:xfrm>
          <a:prstGeom prst="rect">
            <a:avLst/>
          </a:prstGeom>
          <a:noFill/>
          <a:ln>
            <a:noFill/>
          </a:ln>
        </p:spPr>
      </p:pic>
      <p:pic>
        <p:nvPicPr>
          <p:cNvPr descr="A picture containing music, guitar&#10;&#10;Description automatically generated" id="146" name="Google Shape;146;p26"/>
          <p:cNvPicPr preferRelativeResize="0"/>
          <p:nvPr/>
        </p:nvPicPr>
        <p:blipFill rotWithShape="1">
          <a:blip r:embed="rId6">
            <a:alphaModFix/>
          </a:blip>
          <a:srcRect b="0" l="0" r="0" t="0"/>
          <a:stretch/>
        </p:blipFill>
        <p:spPr>
          <a:xfrm rot="932917">
            <a:off x="7616613" y="269263"/>
            <a:ext cx="2553886" cy="3991031"/>
          </a:xfrm>
          <a:prstGeom prst="rect">
            <a:avLst/>
          </a:prstGeom>
          <a:noFill/>
          <a:ln>
            <a:noFill/>
          </a:ln>
        </p:spPr>
      </p:pic>
      <p:sp>
        <p:nvSpPr>
          <p:cNvPr id="147" name="Google Shape;147;p26"/>
          <p:cNvSpPr txBox="1"/>
          <p:nvPr>
            <p:ph type="title"/>
          </p:nvPr>
        </p:nvSpPr>
        <p:spPr>
          <a:xfrm>
            <a:off x="855701" y="2439375"/>
            <a:ext cx="6076500" cy="4854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None/>
            </a:pPr>
            <a:r>
              <a:rPr b="1" lang="en">
                <a:solidFill>
                  <a:srgbClr val="ED701A"/>
                </a:solidFill>
                <a:latin typeface="Montserrat"/>
                <a:ea typeface="Montserrat"/>
                <a:cs typeface="Montserrat"/>
                <a:sym typeface="Montserrat"/>
              </a:rPr>
              <a:t>It’s a wet February morning.</a:t>
            </a:r>
            <a:endParaRPr b="1">
              <a:solidFill>
                <a:srgbClr val="ED701A"/>
              </a:solidFill>
              <a:latin typeface="Montserrat"/>
              <a:ea typeface="Montserrat"/>
              <a:cs typeface="Montserrat"/>
              <a:sym typeface="Montserrat"/>
            </a:endParaRPr>
          </a:p>
          <a:p>
            <a:pPr indent="0" lvl="0" marL="0" rtl="0" algn="l">
              <a:lnSpc>
                <a:spcPct val="90000"/>
              </a:lnSpc>
              <a:spcBef>
                <a:spcPts val="0"/>
              </a:spcBef>
              <a:spcAft>
                <a:spcPts val="0"/>
              </a:spcAft>
              <a:buNone/>
            </a:pPr>
            <a:r>
              <a:t/>
            </a:r>
            <a:endParaRPr b="1">
              <a:solidFill>
                <a:srgbClr val="ED701A"/>
              </a:solidFill>
              <a:latin typeface="Montserrat"/>
              <a:ea typeface="Montserrat"/>
              <a:cs typeface="Montserrat"/>
              <a:sym typeface="Montserrat"/>
            </a:endParaRPr>
          </a:p>
          <a:p>
            <a:pPr indent="0" lvl="0" marL="0" rtl="0" algn="l">
              <a:lnSpc>
                <a:spcPct val="90000"/>
              </a:lnSpc>
              <a:spcBef>
                <a:spcPts val="0"/>
              </a:spcBef>
              <a:spcAft>
                <a:spcPts val="0"/>
              </a:spcAft>
              <a:buClr>
                <a:srgbClr val="ED701A"/>
              </a:buClr>
              <a:buSzPct val="100000"/>
              <a:buFont typeface="Montserrat"/>
              <a:buNone/>
            </a:pPr>
            <a:r>
              <a:t/>
            </a:r>
            <a:endParaRPr b="1">
              <a:solidFill>
                <a:srgbClr val="ED701A"/>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pic>
        <p:nvPicPr>
          <p:cNvPr descr="A picture containing shape&#10;&#10;Description automatically generated" id="353" name="Google Shape;353;p44"/>
          <p:cNvPicPr preferRelativeResize="0"/>
          <p:nvPr/>
        </p:nvPicPr>
        <p:blipFill rotWithShape="1">
          <a:blip r:embed="rId3">
            <a:alphaModFix/>
          </a:blip>
          <a:srcRect b="0" l="0" r="0" t="0"/>
          <a:stretch/>
        </p:blipFill>
        <p:spPr>
          <a:xfrm>
            <a:off x="0" y="0"/>
            <a:ext cx="9143999" cy="5143499"/>
          </a:xfrm>
          <a:prstGeom prst="rect">
            <a:avLst/>
          </a:prstGeom>
          <a:noFill/>
          <a:ln>
            <a:noFill/>
          </a:ln>
        </p:spPr>
      </p:pic>
      <p:sp>
        <p:nvSpPr>
          <p:cNvPr id="354" name="Google Shape;354;p44"/>
          <p:cNvSpPr txBox="1"/>
          <p:nvPr>
            <p:ph type="title"/>
          </p:nvPr>
        </p:nvSpPr>
        <p:spPr>
          <a:xfrm>
            <a:off x="354149" y="432313"/>
            <a:ext cx="3610200" cy="4854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ED701A"/>
              </a:buClr>
              <a:buSzPct val="100000"/>
              <a:buFont typeface="Montserrat"/>
              <a:buNone/>
            </a:pPr>
            <a:r>
              <a:rPr b="1" lang="en">
                <a:solidFill>
                  <a:srgbClr val="ED701A"/>
                </a:solidFill>
                <a:latin typeface="Montserrat"/>
                <a:ea typeface="Montserrat"/>
                <a:cs typeface="Montserrat"/>
                <a:sym typeface="Montserrat"/>
              </a:rPr>
              <a:t>Better Practices</a:t>
            </a:r>
            <a:endParaRPr/>
          </a:p>
        </p:txBody>
      </p:sp>
      <p:sp>
        <p:nvSpPr>
          <p:cNvPr id="355" name="Google Shape;355;p44"/>
          <p:cNvSpPr txBox="1"/>
          <p:nvPr>
            <p:ph idx="1" type="body"/>
          </p:nvPr>
        </p:nvSpPr>
        <p:spPr>
          <a:xfrm>
            <a:off x="354149" y="1048454"/>
            <a:ext cx="7886700" cy="3263400"/>
          </a:xfrm>
          <a:prstGeom prst="rect">
            <a:avLst/>
          </a:prstGeom>
          <a:noFill/>
          <a:ln>
            <a:noFill/>
          </a:ln>
        </p:spPr>
        <p:txBody>
          <a:bodyPr anchorCtr="0" anchor="t" bIns="34275" lIns="68575" spcFirstLastPara="1" rIns="68575" wrap="square" tIns="34275">
            <a:normAutofit lnSpcReduction="10000"/>
          </a:bodyPr>
          <a:lstStyle/>
          <a:p>
            <a:pPr indent="-177800" lvl="0" marL="177800" rtl="0" algn="l">
              <a:lnSpc>
                <a:spcPct val="90000"/>
              </a:lnSpc>
              <a:spcBef>
                <a:spcPts val="0"/>
              </a:spcBef>
              <a:spcAft>
                <a:spcPts val="0"/>
              </a:spcAft>
              <a:buClr>
                <a:schemeClr val="dk1"/>
              </a:buClr>
              <a:buSzPts val="1800"/>
              <a:buChar char="•"/>
            </a:pPr>
            <a:r>
              <a:rPr lang="en" sz="1800">
                <a:latin typeface="Montserrat"/>
                <a:ea typeface="Montserrat"/>
                <a:cs typeface="Montserrat"/>
                <a:sym typeface="Montserrat"/>
              </a:rPr>
              <a:t>Include a unique identifier per record that is not data store dependent</a:t>
            </a:r>
            <a:endParaRPr sz="1800">
              <a:latin typeface="Montserrat"/>
              <a:ea typeface="Montserrat"/>
              <a:cs typeface="Montserrat"/>
              <a:sym typeface="Montserrat"/>
            </a:endParaRPr>
          </a:p>
          <a:p>
            <a:pPr indent="-203200" lvl="1" marL="520700" rtl="0" algn="l">
              <a:lnSpc>
                <a:spcPct val="90000"/>
              </a:lnSpc>
              <a:spcBef>
                <a:spcPts val="0"/>
              </a:spcBef>
              <a:spcAft>
                <a:spcPts val="0"/>
              </a:spcAft>
              <a:buSzPts val="1800"/>
              <a:buFont typeface="Montserrat"/>
              <a:buChar char="•"/>
            </a:pPr>
            <a:r>
              <a:rPr lang="en">
                <a:latin typeface="Montserrat"/>
                <a:ea typeface="Montserrat"/>
                <a:cs typeface="Montserrat"/>
                <a:sym typeface="Montserrat"/>
              </a:rPr>
              <a:t>Preferably UUID</a:t>
            </a:r>
            <a:endParaRPr sz="1800">
              <a:latin typeface="Montserrat"/>
              <a:ea typeface="Montserrat"/>
              <a:cs typeface="Montserrat"/>
              <a:sym typeface="Montserrat"/>
            </a:endParaRPr>
          </a:p>
          <a:p>
            <a:pPr indent="-177800" lvl="0" marL="177800" rtl="0" algn="l">
              <a:lnSpc>
                <a:spcPct val="90000"/>
              </a:lnSpc>
              <a:spcBef>
                <a:spcPts val="0"/>
              </a:spcBef>
              <a:spcAft>
                <a:spcPts val="0"/>
              </a:spcAft>
              <a:buClr>
                <a:schemeClr val="dk1"/>
              </a:buClr>
              <a:buSzPts val="1800"/>
              <a:buChar char="•"/>
            </a:pPr>
            <a:r>
              <a:rPr lang="en" sz="1800">
                <a:latin typeface="Montserrat"/>
                <a:ea typeface="Montserrat"/>
                <a:cs typeface="Montserrat"/>
                <a:sym typeface="Montserrat"/>
              </a:rPr>
              <a:t>Implement Quality checks within data pipelines</a:t>
            </a:r>
            <a:endParaRPr sz="1800">
              <a:latin typeface="Montserrat"/>
              <a:ea typeface="Montserrat"/>
              <a:cs typeface="Montserrat"/>
              <a:sym typeface="Montserrat"/>
            </a:endParaRPr>
          </a:p>
          <a:p>
            <a:pPr indent="-203200" lvl="1" marL="520700" rtl="0" algn="l">
              <a:lnSpc>
                <a:spcPct val="90000"/>
              </a:lnSpc>
              <a:spcBef>
                <a:spcPts val="0"/>
              </a:spcBef>
              <a:spcAft>
                <a:spcPts val="0"/>
              </a:spcAft>
              <a:buSzPts val="1800"/>
              <a:buFont typeface="Montserrat"/>
              <a:buChar char="•"/>
            </a:pPr>
            <a:r>
              <a:rPr lang="en">
                <a:latin typeface="Montserrat"/>
                <a:ea typeface="Montserrat"/>
                <a:cs typeface="Montserrat"/>
                <a:sym typeface="Montserrat"/>
              </a:rPr>
              <a:t>Check that the data you got was the data sent</a:t>
            </a:r>
            <a:endParaRPr>
              <a:latin typeface="Montserrat"/>
              <a:ea typeface="Montserrat"/>
              <a:cs typeface="Montserrat"/>
              <a:sym typeface="Montserrat"/>
            </a:endParaRPr>
          </a:p>
          <a:p>
            <a:pPr indent="-177800" lvl="1" marL="5207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Manifests </a:t>
            </a:r>
            <a:endParaRPr>
              <a:latin typeface="Montserrat"/>
              <a:ea typeface="Montserrat"/>
              <a:cs typeface="Montserrat"/>
              <a:sym typeface="Montserrat"/>
            </a:endParaRPr>
          </a:p>
          <a:p>
            <a:pPr indent="-177800" lvl="0" marL="1778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Profile you data</a:t>
            </a:r>
            <a:endParaRPr>
              <a:latin typeface="Montserrat"/>
              <a:ea typeface="Montserrat"/>
              <a:cs typeface="Montserrat"/>
              <a:sym typeface="Montserrat"/>
            </a:endParaRPr>
          </a:p>
          <a:p>
            <a:pPr indent="-177800" lvl="1" marL="5207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Create a baseline of measures</a:t>
            </a:r>
            <a:endParaRPr>
              <a:latin typeface="Montserrat"/>
              <a:ea typeface="Montserrat"/>
              <a:cs typeface="Montserrat"/>
              <a:sym typeface="Montserrat"/>
            </a:endParaRPr>
          </a:p>
          <a:p>
            <a:pPr indent="-177800" lvl="2" marL="8636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Pick some measures from above</a:t>
            </a:r>
            <a:endParaRPr>
              <a:latin typeface="Montserrat"/>
              <a:ea typeface="Montserrat"/>
              <a:cs typeface="Montserrat"/>
              <a:sym typeface="Montserrat"/>
            </a:endParaRPr>
          </a:p>
          <a:p>
            <a:pPr indent="-177800" lvl="2" marL="8636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Where you paying attention?</a:t>
            </a:r>
            <a:endParaRPr>
              <a:latin typeface="Montserrat"/>
              <a:ea typeface="Montserrat"/>
              <a:cs typeface="Montserrat"/>
              <a:sym typeface="Montserrat"/>
            </a:endParaRPr>
          </a:p>
          <a:p>
            <a:pPr indent="-177800" lvl="1" marL="5207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See how they change over time</a:t>
            </a:r>
            <a:endParaRPr>
              <a:latin typeface="Montserrat"/>
              <a:ea typeface="Montserrat"/>
              <a:cs typeface="Montserrat"/>
              <a:sym typeface="Montserrat"/>
            </a:endParaRPr>
          </a:p>
          <a:p>
            <a:pPr indent="-177800" lvl="0" marL="1778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Proudly display your data on data quality</a:t>
            </a:r>
            <a:endParaRPr>
              <a:latin typeface="Montserrat"/>
              <a:ea typeface="Montserrat"/>
              <a:cs typeface="Montserrat"/>
              <a:sym typeface="Montserrat"/>
            </a:endParaRPr>
          </a:p>
          <a:p>
            <a:pPr indent="-177800" lvl="1" marL="5207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Execs love a pretty dashboard and graphs</a:t>
            </a:r>
            <a:endParaRPr>
              <a:latin typeface="Montserrat"/>
              <a:ea typeface="Montserrat"/>
              <a:cs typeface="Montserrat"/>
              <a:sym typeface="Montserrat"/>
            </a:endParaRPr>
          </a:p>
        </p:txBody>
      </p:sp>
      <p:cxnSp>
        <p:nvCxnSpPr>
          <p:cNvPr id="356" name="Google Shape;356;p44"/>
          <p:cNvCxnSpPr/>
          <p:nvPr/>
        </p:nvCxnSpPr>
        <p:spPr>
          <a:xfrm>
            <a:off x="322729" y="4336676"/>
            <a:ext cx="7800300" cy="0"/>
          </a:xfrm>
          <a:prstGeom prst="straightConnector1">
            <a:avLst/>
          </a:prstGeom>
          <a:noFill/>
          <a:ln cap="flat" cmpd="sng" w="9525">
            <a:solidFill>
              <a:srgbClr val="ED701A"/>
            </a:solidFill>
            <a:prstDash val="solid"/>
            <a:miter lim="800000"/>
            <a:headEnd len="sm" w="sm" type="none"/>
            <a:tailEnd len="sm" w="sm" type="none"/>
          </a:ln>
        </p:spPr>
      </p:cxnSp>
      <p:pic>
        <p:nvPicPr>
          <p:cNvPr descr="A picture containing light&#10;&#10;Description automatically generated" id="357" name="Google Shape;357;p44"/>
          <p:cNvPicPr preferRelativeResize="0"/>
          <p:nvPr/>
        </p:nvPicPr>
        <p:blipFill rotWithShape="1">
          <a:blip r:embed="rId4">
            <a:alphaModFix/>
          </a:blip>
          <a:srcRect b="0" l="0" r="0" t="0"/>
          <a:stretch/>
        </p:blipFill>
        <p:spPr>
          <a:xfrm rot="909347">
            <a:off x="7655037" y="-1078704"/>
            <a:ext cx="2074775" cy="7517816"/>
          </a:xfrm>
          <a:prstGeom prst="rect">
            <a:avLst/>
          </a:prstGeom>
          <a:noFill/>
          <a:ln>
            <a:noFill/>
          </a:ln>
        </p:spPr>
      </p:pic>
      <p:sp>
        <p:nvSpPr>
          <p:cNvPr id="358" name="Google Shape;358;p44"/>
          <p:cNvSpPr txBox="1"/>
          <p:nvPr/>
        </p:nvSpPr>
        <p:spPr>
          <a:xfrm>
            <a:off x="322729" y="4467418"/>
            <a:ext cx="3298500" cy="300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500">
                <a:solidFill>
                  <a:srgbClr val="ED701A"/>
                </a:solidFill>
                <a:latin typeface="Montserrat"/>
                <a:ea typeface="Montserrat"/>
                <a:cs typeface="Montserrat"/>
                <a:sym typeface="Montserrat"/>
              </a:rPr>
              <a:t>Nick Bonnichsen</a:t>
            </a:r>
            <a:endParaRPr sz="1100"/>
          </a:p>
        </p:txBody>
      </p:sp>
      <p:sp>
        <p:nvSpPr>
          <p:cNvPr id="359" name="Google Shape;359;p44"/>
          <p:cNvSpPr txBox="1"/>
          <p:nvPr/>
        </p:nvSpPr>
        <p:spPr>
          <a:xfrm>
            <a:off x="354150" y="4742025"/>
            <a:ext cx="4863300" cy="3000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n" sz="1500">
                <a:solidFill>
                  <a:schemeClr val="dk1"/>
                </a:solidFill>
                <a:latin typeface="Montserrat"/>
                <a:ea typeface="Montserrat"/>
                <a:cs typeface="Montserrat"/>
                <a:sym typeface="Montserrat"/>
              </a:rPr>
              <a:t>Measuring Data Quality and Data Stewardship</a:t>
            </a:r>
            <a:endParaRPr sz="1800">
              <a:solidFill>
                <a:schemeClr val="dk1"/>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descr="A picture containing shape&#10;&#10;Description automatically generated" id="364" name="Google Shape;364;p45"/>
          <p:cNvPicPr preferRelativeResize="0"/>
          <p:nvPr/>
        </p:nvPicPr>
        <p:blipFill rotWithShape="1">
          <a:blip r:embed="rId3">
            <a:alphaModFix/>
          </a:blip>
          <a:srcRect b="0" l="0" r="0" t="0"/>
          <a:stretch/>
        </p:blipFill>
        <p:spPr>
          <a:xfrm>
            <a:off x="0" y="0"/>
            <a:ext cx="9143999" cy="5143499"/>
          </a:xfrm>
          <a:prstGeom prst="rect">
            <a:avLst/>
          </a:prstGeom>
          <a:noFill/>
          <a:ln>
            <a:noFill/>
          </a:ln>
        </p:spPr>
      </p:pic>
      <p:sp>
        <p:nvSpPr>
          <p:cNvPr id="365" name="Google Shape;365;p45"/>
          <p:cNvSpPr txBox="1"/>
          <p:nvPr>
            <p:ph type="title"/>
          </p:nvPr>
        </p:nvSpPr>
        <p:spPr>
          <a:xfrm>
            <a:off x="354149" y="432313"/>
            <a:ext cx="3610200" cy="4854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ED701A"/>
              </a:buClr>
              <a:buSzPct val="100000"/>
              <a:buFont typeface="Montserrat"/>
              <a:buNone/>
            </a:pPr>
            <a:r>
              <a:rPr b="1" lang="en">
                <a:solidFill>
                  <a:srgbClr val="ED701A"/>
                </a:solidFill>
                <a:latin typeface="Montserrat"/>
                <a:ea typeface="Montserrat"/>
                <a:cs typeface="Montserrat"/>
                <a:sym typeface="Montserrat"/>
              </a:rPr>
              <a:t>Things not to do</a:t>
            </a:r>
            <a:endParaRPr/>
          </a:p>
        </p:txBody>
      </p:sp>
      <p:sp>
        <p:nvSpPr>
          <p:cNvPr id="366" name="Google Shape;366;p45"/>
          <p:cNvSpPr txBox="1"/>
          <p:nvPr>
            <p:ph idx="1" type="body"/>
          </p:nvPr>
        </p:nvSpPr>
        <p:spPr>
          <a:xfrm>
            <a:off x="354149" y="1048454"/>
            <a:ext cx="7886700" cy="3263400"/>
          </a:xfrm>
          <a:prstGeom prst="rect">
            <a:avLst/>
          </a:prstGeom>
          <a:noFill/>
          <a:ln>
            <a:noFill/>
          </a:ln>
        </p:spPr>
        <p:txBody>
          <a:bodyPr anchorCtr="0" anchor="t" bIns="34275" lIns="68575" spcFirstLastPara="1" rIns="68575" wrap="square" tIns="34275">
            <a:normAutofit/>
          </a:bodyPr>
          <a:lstStyle/>
          <a:p>
            <a:pPr indent="-196850" lvl="0" marL="177800" rtl="0" algn="l">
              <a:lnSpc>
                <a:spcPct val="90000"/>
              </a:lnSpc>
              <a:spcBef>
                <a:spcPts val="0"/>
              </a:spcBef>
              <a:spcAft>
                <a:spcPts val="0"/>
              </a:spcAft>
              <a:buClr>
                <a:schemeClr val="dk1"/>
              </a:buClr>
              <a:buSzPts val="2100"/>
              <a:buFont typeface="Montserrat"/>
              <a:buChar char="•"/>
            </a:pPr>
            <a:r>
              <a:rPr lang="en">
                <a:latin typeface="Montserrat"/>
                <a:ea typeface="Montserrat"/>
                <a:cs typeface="Montserrat"/>
                <a:sym typeface="Montserrat"/>
              </a:rPr>
              <a:t>Don’t implement multiple tools to move same data</a:t>
            </a:r>
            <a:endParaRPr>
              <a:latin typeface="Montserrat"/>
              <a:ea typeface="Montserrat"/>
              <a:cs typeface="Montserrat"/>
              <a:sym typeface="Montserrat"/>
            </a:endParaRPr>
          </a:p>
          <a:p>
            <a:pPr indent="-203200" lvl="1" marL="520700" rtl="0" algn="l">
              <a:lnSpc>
                <a:spcPct val="90000"/>
              </a:lnSpc>
              <a:spcBef>
                <a:spcPts val="0"/>
              </a:spcBef>
              <a:spcAft>
                <a:spcPts val="0"/>
              </a:spcAft>
              <a:buSzPts val="1800"/>
              <a:buFont typeface="Montserrat"/>
              <a:buChar char="•"/>
            </a:pPr>
            <a:r>
              <a:rPr lang="en">
                <a:latin typeface="Montserrat"/>
                <a:ea typeface="Montserrat"/>
                <a:cs typeface="Montserrat"/>
                <a:sym typeface="Montserrat"/>
              </a:rPr>
              <a:t>Like a separate daily ETL tool and a “one time” initial loader</a:t>
            </a:r>
            <a:endParaRPr>
              <a:latin typeface="Montserrat"/>
              <a:ea typeface="Montserrat"/>
              <a:cs typeface="Montserrat"/>
              <a:sym typeface="Montserrat"/>
            </a:endParaRPr>
          </a:p>
          <a:p>
            <a:pPr indent="-177800" lvl="0" marL="1778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Don’t copy partial data sets between data stores</a:t>
            </a:r>
            <a:endParaRPr>
              <a:latin typeface="Montserrat"/>
              <a:ea typeface="Montserrat"/>
              <a:cs typeface="Montserrat"/>
              <a:sym typeface="Montserrat"/>
            </a:endParaRPr>
          </a:p>
          <a:p>
            <a:pPr indent="-177800" lvl="1" marL="5207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Seems to always bite back</a:t>
            </a:r>
            <a:endParaRPr>
              <a:latin typeface="Montserrat"/>
              <a:ea typeface="Montserrat"/>
              <a:cs typeface="Montserrat"/>
              <a:sym typeface="Montserrat"/>
            </a:endParaRPr>
          </a:p>
          <a:p>
            <a:pPr indent="-177800" lvl="1" marL="5207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Easier to filter data out than go fetch it</a:t>
            </a:r>
            <a:endParaRPr>
              <a:latin typeface="Montserrat"/>
              <a:ea typeface="Montserrat"/>
              <a:cs typeface="Montserrat"/>
              <a:sym typeface="Montserrat"/>
            </a:endParaRPr>
          </a:p>
          <a:p>
            <a:pPr indent="-177800" lvl="1" marL="5207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ELT over ETL</a:t>
            </a:r>
            <a:endParaRPr>
              <a:latin typeface="Montserrat"/>
              <a:ea typeface="Montserrat"/>
              <a:cs typeface="Montserrat"/>
              <a:sym typeface="Montserrat"/>
            </a:endParaRPr>
          </a:p>
          <a:p>
            <a:pPr indent="-177800" lvl="0" marL="1778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Don’t continue to use outdated field names</a:t>
            </a:r>
            <a:endParaRPr>
              <a:latin typeface="Montserrat"/>
              <a:ea typeface="Montserrat"/>
              <a:cs typeface="Montserrat"/>
              <a:sym typeface="Montserrat"/>
            </a:endParaRPr>
          </a:p>
          <a:p>
            <a:pPr indent="-177800" lvl="1" marL="5207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As business terminology evolves change the names in the data</a:t>
            </a:r>
            <a:endParaRPr>
              <a:latin typeface="Montserrat"/>
              <a:ea typeface="Montserrat"/>
              <a:cs typeface="Montserrat"/>
              <a:sym typeface="Montserrat"/>
            </a:endParaRPr>
          </a:p>
          <a:p>
            <a:pPr indent="-177800" lvl="1" marL="5207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Don’t just keep using the same thing</a:t>
            </a:r>
            <a:endParaRPr>
              <a:latin typeface="Montserrat"/>
              <a:ea typeface="Montserrat"/>
              <a:cs typeface="Montserrat"/>
              <a:sym typeface="Montserrat"/>
            </a:endParaRPr>
          </a:p>
          <a:p>
            <a:pPr indent="-177800" lvl="1" marL="5207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It just makes everyone nuts</a:t>
            </a:r>
            <a:endParaRPr>
              <a:latin typeface="Montserrat"/>
              <a:ea typeface="Montserrat"/>
              <a:cs typeface="Montserrat"/>
              <a:sym typeface="Montserrat"/>
            </a:endParaRPr>
          </a:p>
          <a:p>
            <a:pPr indent="0" lvl="0" marL="520700" rtl="0" algn="l">
              <a:lnSpc>
                <a:spcPct val="90000"/>
              </a:lnSpc>
              <a:spcBef>
                <a:spcPts val="0"/>
              </a:spcBef>
              <a:spcAft>
                <a:spcPts val="0"/>
              </a:spcAft>
              <a:buNone/>
            </a:pPr>
            <a:r>
              <a:t/>
            </a:r>
            <a:endParaRPr>
              <a:latin typeface="Montserrat"/>
              <a:ea typeface="Montserrat"/>
              <a:cs typeface="Montserrat"/>
              <a:sym typeface="Montserrat"/>
            </a:endParaRPr>
          </a:p>
        </p:txBody>
      </p:sp>
      <p:cxnSp>
        <p:nvCxnSpPr>
          <p:cNvPr id="367" name="Google Shape;367;p45"/>
          <p:cNvCxnSpPr/>
          <p:nvPr/>
        </p:nvCxnSpPr>
        <p:spPr>
          <a:xfrm>
            <a:off x="322729" y="4336676"/>
            <a:ext cx="7800300" cy="0"/>
          </a:xfrm>
          <a:prstGeom prst="straightConnector1">
            <a:avLst/>
          </a:prstGeom>
          <a:noFill/>
          <a:ln cap="flat" cmpd="sng" w="9525">
            <a:solidFill>
              <a:srgbClr val="ED701A"/>
            </a:solidFill>
            <a:prstDash val="solid"/>
            <a:miter lim="800000"/>
            <a:headEnd len="sm" w="sm" type="none"/>
            <a:tailEnd len="sm" w="sm" type="none"/>
          </a:ln>
        </p:spPr>
      </p:cxnSp>
      <p:pic>
        <p:nvPicPr>
          <p:cNvPr descr="A picture containing light&#10;&#10;Description automatically generated" id="368" name="Google Shape;368;p45"/>
          <p:cNvPicPr preferRelativeResize="0"/>
          <p:nvPr/>
        </p:nvPicPr>
        <p:blipFill rotWithShape="1">
          <a:blip r:embed="rId4">
            <a:alphaModFix/>
          </a:blip>
          <a:srcRect b="0" l="0" r="0" t="0"/>
          <a:stretch/>
        </p:blipFill>
        <p:spPr>
          <a:xfrm rot="909347">
            <a:off x="7655037" y="-1078704"/>
            <a:ext cx="2074775" cy="7517816"/>
          </a:xfrm>
          <a:prstGeom prst="rect">
            <a:avLst/>
          </a:prstGeom>
          <a:noFill/>
          <a:ln>
            <a:noFill/>
          </a:ln>
        </p:spPr>
      </p:pic>
      <p:sp>
        <p:nvSpPr>
          <p:cNvPr id="369" name="Google Shape;369;p45"/>
          <p:cNvSpPr txBox="1"/>
          <p:nvPr/>
        </p:nvSpPr>
        <p:spPr>
          <a:xfrm>
            <a:off x="322729" y="4467418"/>
            <a:ext cx="3298500" cy="300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500">
                <a:solidFill>
                  <a:srgbClr val="ED701A"/>
                </a:solidFill>
                <a:latin typeface="Montserrat"/>
                <a:ea typeface="Montserrat"/>
                <a:cs typeface="Montserrat"/>
                <a:sym typeface="Montserrat"/>
              </a:rPr>
              <a:t>Nick Bonnichsen</a:t>
            </a:r>
            <a:endParaRPr sz="1100"/>
          </a:p>
        </p:txBody>
      </p:sp>
      <p:sp>
        <p:nvSpPr>
          <p:cNvPr id="370" name="Google Shape;370;p45"/>
          <p:cNvSpPr txBox="1"/>
          <p:nvPr/>
        </p:nvSpPr>
        <p:spPr>
          <a:xfrm>
            <a:off x="354150" y="4742025"/>
            <a:ext cx="4863300" cy="3000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n" sz="1500">
                <a:solidFill>
                  <a:schemeClr val="dk1"/>
                </a:solidFill>
                <a:latin typeface="Montserrat"/>
                <a:ea typeface="Montserrat"/>
                <a:cs typeface="Montserrat"/>
                <a:sym typeface="Montserrat"/>
              </a:rPr>
              <a:t>Measuring Data Quality and Data Stewardship</a:t>
            </a:r>
            <a:endParaRPr sz="1800">
              <a:solidFill>
                <a:schemeClr val="dk1"/>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pic>
        <p:nvPicPr>
          <p:cNvPr descr="A picture containing shape&#10;&#10;Description automatically generated" id="375" name="Google Shape;375;p46"/>
          <p:cNvPicPr preferRelativeResize="0"/>
          <p:nvPr/>
        </p:nvPicPr>
        <p:blipFill rotWithShape="1">
          <a:blip r:embed="rId3">
            <a:alphaModFix/>
          </a:blip>
          <a:srcRect b="0" l="0" r="0" t="0"/>
          <a:stretch/>
        </p:blipFill>
        <p:spPr>
          <a:xfrm>
            <a:off x="0" y="0"/>
            <a:ext cx="9143999" cy="5143499"/>
          </a:xfrm>
          <a:prstGeom prst="rect">
            <a:avLst/>
          </a:prstGeom>
          <a:noFill/>
          <a:ln>
            <a:noFill/>
          </a:ln>
        </p:spPr>
      </p:pic>
      <p:sp>
        <p:nvSpPr>
          <p:cNvPr id="376" name="Google Shape;376;p46"/>
          <p:cNvSpPr txBox="1"/>
          <p:nvPr>
            <p:ph type="title"/>
          </p:nvPr>
        </p:nvSpPr>
        <p:spPr>
          <a:xfrm>
            <a:off x="354151" y="432325"/>
            <a:ext cx="6768300" cy="4854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ED701A"/>
              </a:buClr>
              <a:buSzPct val="100000"/>
              <a:buFont typeface="Montserrat"/>
              <a:buNone/>
            </a:pPr>
            <a:r>
              <a:rPr b="1" lang="en">
                <a:solidFill>
                  <a:srgbClr val="ED701A"/>
                </a:solidFill>
                <a:latin typeface="Montserrat"/>
                <a:ea typeface="Montserrat"/>
                <a:cs typeface="Montserrat"/>
                <a:sym typeface="Montserrat"/>
              </a:rPr>
              <a:t>Data Stewardship</a:t>
            </a:r>
            <a:endParaRPr/>
          </a:p>
        </p:txBody>
      </p:sp>
      <p:sp>
        <p:nvSpPr>
          <p:cNvPr id="377" name="Google Shape;377;p46"/>
          <p:cNvSpPr txBox="1"/>
          <p:nvPr>
            <p:ph idx="1" type="body"/>
          </p:nvPr>
        </p:nvSpPr>
        <p:spPr>
          <a:xfrm>
            <a:off x="354149" y="1048454"/>
            <a:ext cx="7886700" cy="3263400"/>
          </a:xfrm>
          <a:prstGeom prst="rect">
            <a:avLst/>
          </a:prstGeom>
          <a:noFill/>
          <a:ln>
            <a:noFill/>
          </a:ln>
        </p:spPr>
        <p:txBody>
          <a:bodyPr anchorCtr="0" anchor="t" bIns="34275" lIns="68575" spcFirstLastPara="1" rIns="68575" wrap="square" tIns="34275">
            <a:normAutofit/>
          </a:bodyPr>
          <a:lstStyle/>
          <a:p>
            <a:pPr indent="-177800" lvl="0" marL="1778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Know how you get data and how it’s used</a:t>
            </a:r>
            <a:endParaRPr>
              <a:latin typeface="Montserrat"/>
              <a:ea typeface="Montserrat"/>
              <a:cs typeface="Montserrat"/>
              <a:sym typeface="Montserrat"/>
            </a:endParaRPr>
          </a:p>
          <a:p>
            <a:pPr indent="0" lvl="0" marL="177800" rtl="0" algn="l">
              <a:lnSpc>
                <a:spcPct val="90000"/>
              </a:lnSpc>
              <a:spcBef>
                <a:spcPts val="0"/>
              </a:spcBef>
              <a:spcAft>
                <a:spcPts val="0"/>
              </a:spcAft>
              <a:buNone/>
            </a:pPr>
            <a:r>
              <a:t/>
            </a:r>
            <a:endParaRPr>
              <a:latin typeface="Montserrat"/>
              <a:ea typeface="Montserrat"/>
              <a:cs typeface="Montserrat"/>
              <a:sym typeface="Montserrat"/>
            </a:endParaRPr>
          </a:p>
          <a:p>
            <a:pPr indent="-177800" lvl="0" marL="1778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Understand your data’s meaning and purpose</a:t>
            </a:r>
            <a:endParaRPr>
              <a:latin typeface="Montserrat"/>
              <a:ea typeface="Montserrat"/>
              <a:cs typeface="Montserrat"/>
              <a:sym typeface="Montserrat"/>
            </a:endParaRPr>
          </a:p>
          <a:p>
            <a:pPr indent="0" lvl="0" marL="177800" rtl="0" algn="l">
              <a:lnSpc>
                <a:spcPct val="90000"/>
              </a:lnSpc>
              <a:spcBef>
                <a:spcPts val="0"/>
              </a:spcBef>
              <a:spcAft>
                <a:spcPts val="0"/>
              </a:spcAft>
              <a:buNone/>
            </a:pPr>
            <a:r>
              <a:t/>
            </a:r>
            <a:endParaRPr>
              <a:latin typeface="Montserrat"/>
              <a:ea typeface="Montserrat"/>
              <a:cs typeface="Montserrat"/>
              <a:sym typeface="Montserrat"/>
            </a:endParaRPr>
          </a:p>
          <a:p>
            <a:pPr indent="-177800" lvl="0" marL="1778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Measure your relevant data quality dimensions</a:t>
            </a:r>
            <a:endParaRPr>
              <a:latin typeface="Montserrat"/>
              <a:ea typeface="Montserrat"/>
              <a:cs typeface="Montserrat"/>
              <a:sym typeface="Montserrat"/>
            </a:endParaRPr>
          </a:p>
          <a:p>
            <a:pPr indent="0" lvl="0" marL="177800" rtl="0" algn="l">
              <a:lnSpc>
                <a:spcPct val="90000"/>
              </a:lnSpc>
              <a:spcBef>
                <a:spcPts val="0"/>
              </a:spcBef>
              <a:spcAft>
                <a:spcPts val="0"/>
              </a:spcAft>
              <a:buNone/>
            </a:pPr>
            <a:r>
              <a:t/>
            </a:r>
            <a:endParaRPr>
              <a:latin typeface="Montserrat"/>
              <a:ea typeface="Montserrat"/>
              <a:cs typeface="Montserrat"/>
              <a:sym typeface="Montserrat"/>
            </a:endParaRPr>
          </a:p>
          <a:p>
            <a:pPr indent="-177800" lvl="0" marL="1778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Keep your data dictionary up to data</a:t>
            </a:r>
            <a:endParaRPr>
              <a:latin typeface="Montserrat"/>
              <a:ea typeface="Montserrat"/>
              <a:cs typeface="Montserrat"/>
              <a:sym typeface="Montserrat"/>
            </a:endParaRPr>
          </a:p>
          <a:p>
            <a:pPr indent="0" lvl="0" marL="177800" rtl="0" algn="l">
              <a:lnSpc>
                <a:spcPct val="90000"/>
              </a:lnSpc>
              <a:spcBef>
                <a:spcPts val="0"/>
              </a:spcBef>
              <a:spcAft>
                <a:spcPts val="0"/>
              </a:spcAft>
              <a:buNone/>
            </a:pPr>
            <a:r>
              <a:t/>
            </a:r>
            <a:endParaRPr>
              <a:latin typeface="Montserrat"/>
              <a:ea typeface="Montserrat"/>
              <a:cs typeface="Montserrat"/>
              <a:sym typeface="Montserrat"/>
            </a:endParaRPr>
          </a:p>
          <a:p>
            <a:pPr indent="-177800" lvl="0" marL="1778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Keep teams focused on data quality</a:t>
            </a:r>
            <a:endParaRPr>
              <a:latin typeface="Montserrat"/>
              <a:ea typeface="Montserrat"/>
              <a:cs typeface="Montserrat"/>
              <a:sym typeface="Montserrat"/>
            </a:endParaRPr>
          </a:p>
          <a:p>
            <a:pPr indent="0" lvl="0" marL="177800" rtl="0" algn="l">
              <a:lnSpc>
                <a:spcPct val="90000"/>
              </a:lnSpc>
              <a:spcBef>
                <a:spcPts val="0"/>
              </a:spcBef>
              <a:spcAft>
                <a:spcPts val="0"/>
              </a:spcAft>
              <a:buNone/>
            </a:pPr>
            <a:r>
              <a:t/>
            </a:r>
            <a:endParaRPr sz="1200">
              <a:latin typeface="Montserrat"/>
              <a:ea typeface="Montserrat"/>
              <a:cs typeface="Montserrat"/>
              <a:sym typeface="Montserrat"/>
            </a:endParaRPr>
          </a:p>
        </p:txBody>
      </p:sp>
      <p:cxnSp>
        <p:nvCxnSpPr>
          <p:cNvPr id="378" name="Google Shape;378;p46"/>
          <p:cNvCxnSpPr/>
          <p:nvPr/>
        </p:nvCxnSpPr>
        <p:spPr>
          <a:xfrm>
            <a:off x="322729" y="4336676"/>
            <a:ext cx="7800300" cy="0"/>
          </a:xfrm>
          <a:prstGeom prst="straightConnector1">
            <a:avLst/>
          </a:prstGeom>
          <a:noFill/>
          <a:ln cap="flat" cmpd="sng" w="9525">
            <a:solidFill>
              <a:srgbClr val="ED701A"/>
            </a:solidFill>
            <a:prstDash val="solid"/>
            <a:miter lim="800000"/>
            <a:headEnd len="sm" w="sm" type="none"/>
            <a:tailEnd len="sm" w="sm" type="none"/>
          </a:ln>
        </p:spPr>
      </p:cxnSp>
      <p:pic>
        <p:nvPicPr>
          <p:cNvPr descr="A picture containing light&#10;&#10;Description automatically generated" id="379" name="Google Shape;379;p46"/>
          <p:cNvPicPr preferRelativeResize="0"/>
          <p:nvPr/>
        </p:nvPicPr>
        <p:blipFill rotWithShape="1">
          <a:blip r:embed="rId4">
            <a:alphaModFix/>
          </a:blip>
          <a:srcRect b="0" l="0" r="0" t="0"/>
          <a:stretch/>
        </p:blipFill>
        <p:spPr>
          <a:xfrm rot="909347">
            <a:off x="7655037" y="-1078704"/>
            <a:ext cx="2074775" cy="7517816"/>
          </a:xfrm>
          <a:prstGeom prst="rect">
            <a:avLst/>
          </a:prstGeom>
          <a:noFill/>
          <a:ln>
            <a:noFill/>
          </a:ln>
        </p:spPr>
      </p:pic>
      <p:sp>
        <p:nvSpPr>
          <p:cNvPr id="380" name="Google Shape;380;p46"/>
          <p:cNvSpPr txBox="1"/>
          <p:nvPr/>
        </p:nvSpPr>
        <p:spPr>
          <a:xfrm>
            <a:off x="322729" y="4467418"/>
            <a:ext cx="3298500" cy="300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500">
                <a:solidFill>
                  <a:srgbClr val="ED701A"/>
                </a:solidFill>
                <a:latin typeface="Montserrat"/>
                <a:ea typeface="Montserrat"/>
                <a:cs typeface="Montserrat"/>
                <a:sym typeface="Montserrat"/>
              </a:rPr>
              <a:t>Nick Bonnichsen</a:t>
            </a:r>
            <a:endParaRPr sz="1100"/>
          </a:p>
        </p:txBody>
      </p:sp>
      <p:sp>
        <p:nvSpPr>
          <p:cNvPr id="381" name="Google Shape;381;p46"/>
          <p:cNvSpPr txBox="1"/>
          <p:nvPr/>
        </p:nvSpPr>
        <p:spPr>
          <a:xfrm>
            <a:off x="354150" y="4742025"/>
            <a:ext cx="4863300" cy="3000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n" sz="1500">
                <a:solidFill>
                  <a:schemeClr val="dk1"/>
                </a:solidFill>
                <a:latin typeface="Montserrat"/>
                <a:ea typeface="Montserrat"/>
                <a:cs typeface="Montserrat"/>
                <a:sym typeface="Montserrat"/>
              </a:rPr>
              <a:t>Measuring Data Quality and Data Stewardship</a:t>
            </a:r>
            <a:endParaRPr sz="1800">
              <a:solidFill>
                <a:schemeClr val="dk1"/>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descr="A picture containing shape&#10;&#10;Description automatically generated" id="386" name="Google Shape;386;p47"/>
          <p:cNvPicPr preferRelativeResize="0"/>
          <p:nvPr/>
        </p:nvPicPr>
        <p:blipFill rotWithShape="1">
          <a:blip r:embed="rId3">
            <a:alphaModFix/>
          </a:blip>
          <a:srcRect b="0" l="0" r="0" t="0"/>
          <a:stretch/>
        </p:blipFill>
        <p:spPr>
          <a:xfrm>
            <a:off x="0" y="0"/>
            <a:ext cx="9177380" cy="5162273"/>
          </a:xfrm>
          <a:prstGeom prst="rect">
            <a:avLst/>
          </a:prstGeom>
          <a:noFill/>
          <a:ln>
            <a:noFill/>
          </a:ln>
        </p:spPr>
      </p:pic>
      <p:sp>
        <p:nvSpPr>
          <p:cNvPr id="387" name="Google Shape;387;p47"/>
          <p:cNvSpPr txBox="1"/>
          <p:nvPr>
            <p:ph type="title"/>
          </p:nvPr>
        </p:nvSpPr>
        <p:spPr>
          <a:xfrm>
            <a:off x="533400" y="676043"/>
            <a:ext cx="7150200" cy="7740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rgbClr val="ED701A"/>
              </a:buClr>
              <a:buSzPts val="6600"/>
              <a:buFont typeface="Montserrat"/>
              <a:buNone/>
            </a:pPr>
            <a:r>
              <a:rPr b="1" lang="en" sz="4800">
                <a:solidFill>
                  <a:srgbClr val="ED701A"/>
                </a:solidFill>
                <a:latin typeface="Montserrat"/>
                <a:ea typeface="Montserrat"/>
                <a:cs typeface="Montserrat"/>
                <a:sym typeface="Montserrat"/>
              </a:rPr>
              <a:t>Data Quality</a:t>
            </a:r>
            <a:endParaRPr b="1" sz="4800">
              <a:solidFill>
                <a:srgbClr val="ED701A"/>
              </a:solidFill>
              <a:latin typeface="Montserrat"/>
              <a:ea typeface="Montserrat"/>
              <a:cs typeface="Montserrat"/>
              <a:sym typeface="Montserrat"/>
            </a:endParaRPr>
          </a:p>
        </p:txBody>
      </p:sp>
      <p:sp>
        <p:nvSpPr>
          <p:cNvPr id="388" name="Google Shape;388;p47"/>
          <p:cNvSpPr txBox="1"/>
          <p:nvPr/>
        </p:nvSpPr>
        <p:spPr>
          <a:xfrm>
            <a:off x="5447831" y="4467418"/>
            <a:ext cx="3298500" cy="3000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lang="en" sz="1500">
                <a:solidFill>
                  <a:srgbClr val="ED701A"/>
                </a:solidFill>
                <a:latin typeface="Montserrat"/>
                <a:ea typeface="Montserrat"/>
                <a:cs typeface="Montserrat"/>
                <a:sym typeface="Montserrat"/>
              </a:rPr>
              <a:t>Nick Bonnichsen</a:t>
            </a:r>
            <a:endParaRPr sz="1100"/>
          </a:p>
        </p:txBody>
      </p:sp>
      <p:sp>
        <p:nvSpPr>
          <p:cNvPr id="389" name="Google Shape;389;p47"/>
          <p:cNvSpPr txBox="1"/>
          <p:nvPr/>
        </p:nvSpPr>
        <p:spPr>
          <a:xfrm>
            <a:off x="3915825" y="4742025"/>
            <a:ext cx="4861800" cy="3000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lang="en" sz="1500">
                <a:solidFill>
                  <a:schemeClr val="dk1"/>
                </a:solidFill>
                <a:latin typeface="Montserrat"/>
                <a:ea typeface="Montserrat"/>
                <a:cs typeface="Montserrat"/>
                <a:sym typeface="Montserrat"/>
              </a:rPr>
              <a:t>Measuring Data Quality and Data Stewardship</a:t>
            </a:r>
            <a:endParaRPr b="1" sz="1500">
              <a:solidFill>
                <a:schemeClr val="dk1"/>
              </a:solidFill>
              <a:latin typeface="Montserrat"/>
              <a:ea typeface="Montserrat"/>
              <a:cs typeface="Montserrat"/>
              <a:sym typeface="Montserrat"/>
            </a:endParaRPr>
          </a:p>
        </p:txBody>
      </p:sp>
      <p:cxnSp>
        <p:nvCxnSpPr>
          <p:cNvPr id="390" name="Google Shape;390;p47"/>
          <p:cNvCxnSpPr/>
          <p:nvPr/>
        </p:nvCxnSpPr>
        <p:spPr>
          <a:xfrm>
            <a:off x="322729" y="4336676"/>
            <a:ext cx="8423400" cy="0"/>
          </a:xfrm>
          <a:prstGeom prst="straightConnector1">
            <a:avLst/>
          </a:prstGeom>
          <a:noFill/>
          <a:ln cap="flat" cmpd="sng" w="9525">
            <a:solidFill>
              <a:srgbClr val="ED701A"/>
            </a:solidFill>
            <a:prstDash val="solid"/>
            <a:miter lim="800000"/>
            <a:headEnd len="sm" w="sm" type="none"/>
            <a:tailEnd len="sm" w="sm" type="none"/>
          </a:ln>
        </p:spPr>
      </p:cxnSp>
      <p:pic>
        <p:nvPicPr>
          <p:cNvPr descr="Text&#10;&#10;Description automatically generated" id="391" name="Google Shape;391;p47"/>
          <p:cNvPicPr preferRelativeResize="0"/>
          <p:nvPr/>
        </p:nvPicPr>
        <p:blipFill rotWithShape="1">
          <a:blip r:embed="rId4">
            <a:alphaModFix/>
          </a:blip>
          <a:srcRect b="0" l="0" r="0" t="0"/>
          <a:stretch/>
        </p:blipFill>
        <p:spPr>
          <a:xfrm>
            <a:off x="341268" y="4406352"/>
            <a:ext cx="568639" cy="568639"/>
          </a:xfrm>
          <a:prstGeom prst="rect">
            <a:avLst/>
          </a:prstGeom>
          <a:noFill/>
          <a:ln>
            <a:noFill/>
          </a:ln>
        </p:spPr>
      </p:pic>
      <p:pic>
        <p:nvPicPr>
          <p:cNvPr descr="Logo&#10;&#10;Description automatically generated" id="392" name="Google Shape;392;p47"/>
          <p:cNvPicPr preferRelativeResize="0"/>
          <p:nvPr/>
        </p:nvPicPr>
        <p:blipFill rotWithShape="1">
          <a:blip r:embed="rId5">
            <a:alphaModFix/>
          </a:blip>
          <a:srcRect b="0" l="0" r="0" t="0"/>
          <a:stretch/>
        </p:blipFill>
        <p:spPr>
          <a:xfrm rot="-8334488">
            <a:off x="7456835" y="872126"/>
            <a:ext cx="1759190" cy="2117076"/>
          </a:xfrm>
          <a:prstGeom prst="rect">
            <a:avLst/>
          </a:prstGeom>
          <a:noFill/>
          <a:ln>
            <a:noFill/>
          </a:ln>
        </p:spPr>
      </p:pic>
      <p:pic>
        <p:nvPicPr>
          <p:cNvPr descr="A picture containing music, guitar&#10;&#10;Description automatically generated" id="393" name="Google Shape;393;p47"/>
          <p:cNvPicPr preferRelativeResize="0"/>
          <p:nvPr/>
        </p:nvPicPr>
        <p:blipFill rotWithShape="1">
          <a:blip r:embed="rId6">
            <a:alphaModFix/>
          </a:blip>
          <a:srcRect b="0" l="0" r="0" t="0"/>
          <a:stretch/>
        </p:blipFill>
        <p:spPr>
          <a:xfrm rot="932917">
            <a:off x="7616613" y="269263"/>
            <a:ext cx="2553886" cy="3991031"/>
          </a:xfrm>
          <a:prstGeom prst="rect">
            <a:avLst/>
          </a:prstGeom>
          <a:noFill/>
          <a:ln>
            <a:noFill/>
          </a:ln>
        </p:spPr>
      </p:pic>
      <p:sp>
        <p:nvSpPr>
          <p:cNvPr id="394" name="Google Shape;394;p47"/>
          <p:cNvSpPr txBox="1"/>
          <p:nvPr>
            <p:ph type="title"/>
          </p:nvPr>
        </p:nvSpPr>
        <p:spPr>
          <a:xfrm>
            <a:off x="1095000" y="1450050"/>
            <a:ext cx="6228600" cy="12063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ED701A"/>
              </a:buClr>
              <a:buSzPct val="100000"/>
              <a:buFont typeface="Montserrat"/>
              <a:buNone/>
            </a:pPr>
            <a:r>
              <a:rPr b="1" lang="en">
                <a:solidFill>
                  <a:srgbClr val="ED701A"/>
                </a:solidFill>
                <a:latin typeface="Montserrat"/>
                <a:ea typeface="Montserrat"/>
                <a:cs typeface="Montserrat"/>
                <a:sym typeface="Montserrat"/>
              </a:rPr>
              <a:t>You know it when you see it,</a:t>
            </a:r>
            <a:endParaRPr b="1">
              <a:solidFill>
                <a:srgbClr val="ED701A"/>
              </a:solidFill>
              <a:latin typeface="Montserrat"/>
              <a:ea typeface="Montserrat"/>
              <a:cs typeface="Montserrat"/>
              <a:sym typeface="Montserrat"/>
            </a:endParaRPr>
          </a:p>
          <a:p>
            <a:pPr indent="0" lvl="0" marL="0" rtl="0" algn="l">
              <a:lnSpc>
                <a:spcPct val="90000"/>
              </a:lnSpc>
              <a:spcBef>
                <a:spcPts val="0"/>
              </a:spcBef>
              <a:spcAft>
                <a:spcPts val="0"/>
              </a:spcAft>
              <a:buClr>
                <a:srgbClr val="ED701A"/>
              </a:buClr>
              <a:buSzPct val="100000"/>
              <a:buFont typeface="Montserrat"/>
              <a:buNone/>
            </a:pPr>
            <a:r>
              <a:rPr b="1" lang="en">
                <a:solidFill>
                  <a:srgbClr val="ED701A"/>
                </a:solidFill>
                <a:latin typeface="Montserrat"/>
                <a:ea typeface="Montserrat"/>
                <a:cs typeface="Montserrat"/>
                <a:sym typeface="Montserrat"/>
              </a:rPr>
              <a:t>But you can’t see it till you measure.</a:t>
            </a:r>
            <a:endParaRPr b="1">
              <a:solidFill>
                <a:srgbClr val="ED701A"/>
              </a:solidFill>
              <a:latin typeface="Montserrat"/>
              <a:ea typeface="Montserrat"/>
              <a:cs typeface="Montserrat"/>
              <a:sym typeface="Montserrat"/>
            </a:endParaRPr>
          </a:p>
        </p:txBody>
      </p:sp>
      <p:sp>
        <p:nvSpPr>
          <p:cNvPr id="395" name="Google Shape;395;p47"/>
          <p:cNvSpPr txBox="1"/>
          <p:nvPr>
            <p:ph type="title"/>
          </p:nvPr>
        </p:nvSpPr>
        <p:spPr>
          <a:xfrm>
            <a:off x="1983325" y="3739900"/>
            <a:ext cx="6081300" cy="5688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ED701A"/>
              </a:buClr>
              <a:buSzPts val="2970"/>
              <a:buFont typeface="Montserrat"/>
              <a:buNone/>
            </a:pPr>
            <a:r>
              <a:rPr b="1" lang="en" sz="2470">
                <a:solidFill>
                  <a:srgbClr val="ED701A"/>
                </a:solidFill>
                <a:latin typeface="Montserrat"/>
                <a:ea typeface="Montserrat"/>
                <a:cs typeface="Montserrat"/>
                <a:sym typeface="Montserrat"/>
              </a:rPr>
              <a:t>Quality is not an act, it is a practice.</a:t>
            </a:r>
            <a:r>
              <a:rPr b="1" lang="en" sz="2070">
                <a:solidFill>
                  <a:srgbClr val="ED701A"/>
                </a:solidFill>
                <a:latin typeface="Montserrat"/>
                <a:ea typeface="Montserrat"/>
                <a:cs typeface="Montserrat"/>
                <a:sym typeface="Montserrat"/>
              </a:rPr>
              <a:t>  </a:t>
            </a:r>
            <a:endParaRPr b="1" sz="2070">
              <a:solidFill>
                <a:srgbClr val="ED701A"/>
              </a:solidFill>
              <a:latin typeface="Montserrat"/>
              <a:ea typeface="Montserrat"/>
              <a:cs typeface="Montserrat"/>
              <a:sym typeface="Montserrat"/>
            </a:endParaRPr>
          </a:p>
          <a:p>
            <a:pPr indent="457200" lvl="0" marL="914400" rtl="0" algn="l">
              <a:lnSpc>
                <a:spcPct val="90000"/>
              </a:lnSpc>
              <a:spcBef>
                <a:spcPts val="0"/>
              </a:spcBef>
              <a:spcAft>
                <a:spcPts val="0"/>
              </a:spcAft>
              <a:buClr>
                <a:srgbClr val="ED701A"/>
              </a:buClr>
              <a:buSzPts val="2970"/>
              <a:buFont typeface="Montserrat"/>
              <a:buNone/>
            </a:pPr>
            <a:r>
              <a:rPr b="1" lang="en" sz="2070">
                <a:solidFill>
                  <a:srgbClr val="ED701A"/>
                </a:solidFill>
                <a:latin typeface="Montserrat"/>
                <a:ea typeface="Montserrat"/>
                <a:cs typeface="Montserrat"/>
                <a:sym typeface="Montserrat"/>
              </a:rPr>
              <a:t>– Aristotle</a:t>
            </a:r>
            <a:endParaRPr sz="207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pic>
        <p:nvPicPr>
          <p:cNvPr descr="Diagram&#10;&#10;Description automatically generated" id="400" name="Google Shape;400;p48"/>
          <p:cNvPicPr preferRelativeResize="0"/>
          <p:nvPr/>
        </p:nvPicPr>
        <p:blipFill rotWithShape="1">
          <a:blip r:embed="rId3">
            <a:alphaModFix/>
          </a:blip>
          <a:srcRect b="0" l="0" r="0" t="0"/>
          <a:stretch/>
        </p:blipFill>
        <p:spPr>
          <a:xfrm>
            <a:off x="0" y="0"/>
            <a:ext cx="9143999" cy="5143499"/>
          </a:xfrm>
          <a:prstGeom prst="rect">
            <a:avLst/>
          </a:prstGeom>
          <a:noFill/>
          <a:ln>
            <a:noFill/>
          </a:ln>
        </p:spPr>
      </p:pic>
      <p:sp>
        <p:nvSpPr>
          <p:cNvPr id="401" name="Google Shape;401;p48"/>
          <p:cNvSpPr txBox="1"/>
          <p:nvPr/>
        </p:nvSpPr>
        <p:spPr>
          <a:xfrm>
            <a:off x="3783101" y="2968939"/>
            <a:ext cx="4332600" cy="762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4500">
                <a:solidFill>
                  <a:schemeClr val="dk1"/>
                </a:solidFill>
                <a:latin typeface="Montserrat"/>
                <a:ea typeface="Montserrat"/>
                <a:cs typeface="Montserrat"/>
                <a:sym typeface="Montserrat"/>
              </a:rPr>
              <a:t>THANK </a:t>
            </a:r>
            <a:r>
              <a:rPr lang="en" sz="4500">
                <a:solidFill>
                  <a:schemeClr val="dk1"/>
                </a:solidFill>
                <a:latin typeface="Montserrat"/>
                <a:ea typeface="Montserrat"/>
                <a:cs typeface="Montserrat"/>
                <a:sym typeface="Montserrat"/>
              </a:rPr>
              <a:t>YOU</a:t>
            </a:r>
            <a:endParaRPr sz="1100"/>
          </a:p>
        </p:txBody>
      </p:sp>
      <p:sp>
        <p:nvSpPr>
          <p:cNvPr id="402" name="Google Shape;402;p48"/>
          <p:cNvSpPr txBox="1"/>
          <p:nvPr/>
        </p:nvSpPr>
        <p:spPr>
          <a:xfrm>
            <a:off x="3783101" y="3686636"/>
            <a:ext cx="3298500" cy="484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2700">
                <a:solidFill>
                  <a:schemeClr val="dk1"/>
                </a:solidFill>
                <a:latin typeface="Montserrat"/>
                <a:ea typeface="Montserrat"/>
                <a:cs typeface="Montserrat"/>
                <a:sym typeface="Montserrat"/>
              </a:rPr>
              <a:t>Nick Bonnichsen</a:t>
            </a:r>
            <a:endParaRPr sz="1100"/>
          </a:p>
        </p:txBody>
      </p:sp>
      <p:sp>
        <p:nvSpPr>
          <p:cNvPr id="403" name="Google Shape;403;p48"/>
          <p:cNvSpPr txBox="1"/>
          <p:nvPr/>
        </p:nvSpPr>
        <p:spPr>
          <a:xfrm>
            <a:off x="3783100" y="4171425"/>
            <a:ext cx="5265600" cy="900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2700">
                <a:solidFill>
                  <a:srgbClr val="ED701A"/>
                </a:solidFill>
                <a:latin typeface="Montserrat"/>
                <a:ea typeface="Montserrat"/>
                <a:cs typeface="Montserrat"/>
                <a:sym typeface="Montserrat"/>
              </a:rPr>
              <a:t>Measuring Data Quality and Data Stewardship</a:t>
            </a:r>
            <a:endParaRPr b="1" sz="2700">
              <a:solidFill>
                <a:srgbClr val="ED701A"/>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descr="A picture containing shape&#10;&#10;Description automatically generated" id="408" name="Google Shape;408;p49"/>
          <p:cNvPicPr preferRelativeResize="0"/>
          <p:nvPr/>
        </p:nvPicPr>
        <p:blipFill rotWithShape="1">
          <a:blip r:embed="rId3">
            <a:alphaModFix/>
          </a:blip>
          <a:srcRect b="0" l="0" r="0" t="0"/>
          <a:stretch/>
        </p:blipFill>
        <p:spPr>
          <a:xfrm>
            <a:off x="0" y="0"/>
            <a:ext cx="9143999" cy="5143499"/>
          </a:xfrm>
          <a:prstGeom prst="rect">
            <a:avLst/>
          </a:prstGeom>
          <a:noFill/>
          <a:ln>
            <a:noFill/>
          </a:ln>
        </p:spPr>
      </p:pic>
      <p:sp>
        <p:nvSpPr>
          <p:cNvPr id="409" name="Google Shape;409;p49"/>
          <p:cNvSpPr txBox="1"/>
          <p:nvPr>
            <p:ph type="title"/>
          </p:nvPr>
        </p:nvSpPr>
        <p:spPr>
          <a:xfrm>
            <a:off x="354151" y="432325"/>
            <a:ext cx="6768300" cy="4854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ED701A"/>
              </a:buClr>
              <a:buSzPct val="100000"/>
              <a:buFont typeface="Montserrat"/>
              <a:buNone/>
            </a:pPr>
            <a:r>
              <a:rPr b="1" lang="en">
                <a:solidFill>
                  <a:srgbClr val="ED701A"/>
                </a:solidFill>
                <a:latin typeface="Montserrat"/>
                <a:ea typeface="Montserrat"/>
                <a:cs typeface="Montserrat"/>
                <a:sym typeface="Montserrat"/>
              </a:rPr>
              <a:t>To the chorus of “The Gambler”</a:t>
            </a:r>
            <a:endParaRPr/>
          </a:p>
        </p:txBody>
      </p:sp>
      <p:sp>
        <p:nvSpPr>
          <p:cNvPr id="410" name="Google Shape;410;p49"/>
          <p:cNvSpPr txBox="1"/>
          <p:nvPr>
            <p:ph idx="1" type="body"/>
          </p:nvPr>
        </p:nvSpPr>
        <p:spPr>
          <a:xfrm>
            <a:off x="354149" y="1048454"/>
            <a:ext cx="7886700" cy="3263400"/>
          </a:xfrm>
          <a:prstGeom prst="rect">
            <a:avLst/>
          </a:prstGeom>
          <a:noFill/>
          <a:ln>
            <a:noFill/>
          </a:ln>
        </p:spPr>
        <p:txBody>
          <a:bodyPr anchorCtr="0" anchor="t" bIns="34275" lIns="68575" spcFirstLastPara="1" rIns="68575" wrap="square" tIns="34275">
            <a:normAutofit/>
          </a:bodyPr>
          <a:lstStyle/>
          <a:p>
            <a:pPr indent="-177800" lvl="0" marL="1778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You gotta know where it comes for, know where it’s going to,</a:t>
            </a:r>
            <a:endParaRPr>
              <a:latin typeface="Montserrat"/>
              <a:ea typeface="Montserrat"/>
              <a:cs typeface="Montserrat"/>
              <a:sym typeface="Montserrat"/>
            </a:endParaRPr>
          </a:p>
          <a:p>
            <a:pPr indent="-177800" lvl="0" marL="1778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Know how it changes ‘round, and know what it means</a:t>
            </a:r>
            <a:endParaRPr>
              <a:latin typeface="Montserrat"/>
              <a:ea typeface="Montserrat"/>
              <a:cs typeface="Montserrat"/>
              <a:sym typeface="Montserrat"/>
            </a:endParaRPr>
          </a:p>
          <a:p>
            <a:pPr indent="-177800" lvl="0" marL="1778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You have to measure Dimension and update your dictionaries,</a:t>
            </a:r>
            <a:endParaRPr>
              <a:latin typeface="Montserrat"/>
              <a:ea typeface="Montserrat"/>
              <a:cs typeface="Montserrat"/>
              <a:sym typeface="Montserrat"/>
            </a:endParaRPr>
          </a:p>
          <a:p>
            <a:pPr indent="-177800" lvl="0" marL="1778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The job of data stewardship belongs on every team</a:t>
            </a:r>
            <a:endParaRPr>
              <a:latin typeface="Montserrat"/>
              <a:ea typeface="Montserrat"/>
              <a:cs typeface="Montserrat"/>
              <a:sym typeface="Montserrat"/>
            </a:endParaRPr>
          </a:p>
        </p:txBody>
      </p:sp>
      <p:cxnSp>
        <p:nvCxnSpPr>
          <p:cNvPr id="411" name="Google Shape;411;p49"/>
          <p:cNvCxnSpPr/>
          <p:nvPr/>
        </p:nvCxnSpPr>
        <p:spPr>
          <a:xfrm>
            <a:off x="322729" y="4336676"/>
            <a:ext cx="7800300" cy="0"/>
          </a:xfrm>
          <a:prstGeom prst="straightConnector1">
            <a:avLst/>
          </a:prstGeom>
          <a:noFill/>
          <a:ln cap="flat" cmpd="sng" w="9525">
            <a:solidFill>
              <a:srgbClr val="ED701A"/>
            </a:solidFill>
            <a:prstDash val="solid"/>
            <a:miter lim="800000"/>
            <a:headEnd len="sm" w="sm" type="none"/>
            <a:tailEnd len="sm" w="sm" type="none"/>
          </a:ln>
        </p:spPr>
      </p:cxnSp>
      <p:pic>
        <p:nvPicPr>
          <p:cNvPr descr="A picture containing light&#10;&#10;Description automatically generated" id="412" name="Google Shape;412;p49"/>
          <p:cNvPicPr preferRelativeResize="0"/>
          <p:nvPr/>
        </p:nvPicPr>
        <p:blipFill rotWithShape="1">
          <a:blip r:embed="rId4">
            <a:alphaModFix/>
          </a:blip>
          <a:srcRect b="0" l="0" r="0" t="0"/>
          <a:stretch/>
        </p:blipFill>
        <p:spPr>
          <a:xfrm rot="909347">
            <a:off x="7655037" y="-1078704"/>
            <a:ext cx="2074775" cy="7517816"/>
          </a:xfrm>
          <a:prstGeom prst="rect">
            <a:avLst/>
          </a:prstGeom>
          <a:noFill/>
          <a:ln>
            <a:noFill/>
          </a:ln>
        </p:spPr>
      </p:pic>
      <p:sp>
        <p:nvSpPr>
          <p:cNvPr id="413" name="Google Shape;413;p49"/>
          <p:cNvSpPr txBox="1"/>
          <p:nvPr/>
        </p:nvSpPr>
        <p:spPr>
          <a:xfrm>
            <a:off x="322729" y="4467418"/>
            <a:ext cx="3298500" cy="300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500">
                <a:solidFill>
                  <a:srgbClr val="ED701A"/>
                </a:solidFill>
                <a:latin typeface="Montserrat"/>
                <a:ea typeface="Montserrat"/>
                <a:cs typeface="Montserrat"/>
                <a:sym typeface="Montserrat"/>
              </a:rPr>
              <a:t>Nick Bonnichsen</a:t>
            </a:r>
            <a:endParaRPr sz="1100"/>
          </a:p>
        </p:txBody>
      </p:sp>
      <p:sp>
        <p:nvSpPr>
          <p:cNvPr id="414" name="Google Shape;414;p49"/>
          <p:cNvSpPr txBox="1"/>
          <p:nvPr/>
        </p:nvSpPr>
        <p:spPr>
          <a:xfrm>
            <a:off x="354150" y="4742025"/>
            <a:ext cx="4863300" cy="3000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n" sz="1500">
                <a:solidFill>
                  <a:schemeClr val="dk1"/>
                </a:solidFill>
                <a:latin typeface="Montserrat"/>
                <a:ea typeface="Montserrat"/>
                <a:cs typeface="Montserrat"/>
                <a:sym typeface="Montserrat"/>
              </a:rPr>
              <a:t>Measuring Data Quality and Data Stewardship</a:t>
            </a:r>
            <a:endParaRPr sz="1800">
              <a:solidFill>
                <a:schemeClr val="dk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descr="A picture containing shape&#10;&#10;Description automatically generated" id="152" name="Google Shape;152;p27"/>
          <p:cNvPicPr preferRelativeResize="0"/>
          <p:nvPr/>
        </p:nvPicPr>
        <p:blipFill rotWithShape="1">
          <a:blip r:embed="rId3">
            <a:alphaModFix/>
          </a:blip>
          <a:srcRect b="0" l="0" r="0" t="0"/>
          <a:stretch/>
        </p:blipFill>
        <p:spPr>
          <a:xfrm>
            <a:off x="0" y="0"/>
            <a:ext cx="9143999" cy="5143499"/>
          </a:xfrm>
          <a:prstGeom prst="rect">
            <a:avLst/>
          </a:prstGeom>
          <a:noFill/>
          <a:ln>
            <a:noFill/>
          </a:ln>
        </p:spPr>
      </p:pic>
      <p:sp>
        <p:nvSpPr>
          <p:cNvPr id="153" name="Google Shape;153;p27"/>
          <p:cNvSpPr txBox="1"/>
          <p:nvPr>
            <p:ph type="title"/>
          </p:nvPr>
        </p:nvSpPr>
        <p:spPr>
          <a:xfrm>
            <a:off x="354151" y="432325"/>
            <a:ext cx="6302700" cy="4854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ED701A"/>
              </a:buClr>
              <a:buSzPct val="100000"/>
              <a:buFont typeface="Montserrat"/>
              <a:buNone/>
            </a:pPr>
            <a:r>
              <a:rPr b="1" lang="en">
                <a:solidFill>
                  <a:srgbClr val="ED701A"/>
                </a:solidFill>
                <a:latin typeface="Montserrat"/>
                <a:ea typeface="Montserrat"/>
                <a:cs typeface="Montserrat"/>
                <a:sym typeface="Montserrat"/>
              </a:rPr>
              <a:t>Portland, we have a problem</a:t>
            </a:r>
            <a:endParaRPr/>
          </a:p>
        </p:txBody>
      </p:sp>
      <p:sp>
        <p:nvSpPr>
          <p:cNvPr id="154" name="Google Shape;154;p27"/>
          <p:cNvSpPr txBox="1"/>
          <p:nvPr>
            <p:ph idx="1" type="body"/>
          </p:nvPr>
        </p:nvSpPr>
        <p:spPr>
          <a:xfrm>
            <a:off x="354149" y="1048454"/>
            <a:ext cx="7886700" cy="3263400"/>
          </a:xfrm>
          <a:prstGeom prst="rect">
            <a:avLst/>
          </a:prstGeom>
          <a:noFill/>
          <a:ln>
            <a:noFill/>
          </a:ln>
        </p:spPr>
        <p:txBody>
          <a:bodyPr anchorCtr="0" anchor="t" bIns="34275" lIns="68575" spcFirstLastPara="1" rIns="68575" wrap="square" tIns="34275">
            <a:normAutofit/>
          </a:bodyPr>
          <a:lstStyle/>
          <a:p>
            <a:pPr indent="-177800" lvl="0" marL="177800" rtl="0" algn="l">
              <a:lnSpc>
                <a:spcPct val="90000"/>
              </a:lnSpc>
              <a:spcBef>
                <a:spcPts val="0"/>
              </a:spcBef>
              <a:spcAft>
                <a:spcPts val="0"/>
              </a:spcAft>
              <a:buSzPts val="1800"/>
              <a:buFont typeface="Montserrat"/>
              <a:buChar char="•"/>
            </a:pPr>
            <a:r>
              <a:rPr lang="en">
                <a:latin typeface="Montserrat"/>
                <a:ea typeface="Montserrat"/>
                <a:cs typeface="Montserrat"/>
                <a:sym typeface="Montserrat"/>
              </a:rPr>
              <a:t>Missing data in customer serving APIs</a:t>
            </a:r>
            <a:endParaRPr>
              <a:latin typeface="Montserrat"/>
              <a:ea typeface="Montserrat"/>
              <a:cs typeface="Montserrat"/>
              <a:sym typeface="Montserrat"/>
            </a:endParaRPr>
          </a:p>
          <a:p>
            <a:pPr indent="0" lvl="0" marL="0" rtl="0" algn="l">
              <a:lnSpc>
                <a:spcPct val="90000"/>
              </a:lnSpc>
              <a:spcBef>
                <a:spcPts val="0"/>
              </a:spcBef>
              <a:spcAft>
                <a:spcPts val="0"/>
              </a:spcAft>
              <a:buNone/>
            </a:pPr>
            <a:r>
              <a:t/>
            </a:r>
            <a:endParaRPr>
              <a:latin typeface="Montserrat"/>
              <a:ea typeface="Montserrat"/>
              <a:cs typeface="Montserrat"/>
              <a:sym typeface="Montserrat"/>
            </a:endParaRPr>
          </a:p>
          <a:p>
            <a:pPr indent="-177800" lvl="0" marL="177800" rtl="0" algn="l">
              <a:lnSpc>
                <a:spcPct val="90000"/>
              </a:lnSpc>
              <a:spcBef>
                <a:spcPts val="0"/>
              </a:spcBef>
              <a:spcAft>
                <a:spcPts val="0"/>
              </a:spcAft>
              <a:buSzPts val="1800"/>
              <a:buFont typeface="Montserrat"/>
              <a:buChar char="•"/>
            </a:pPr>
            <a:r>
              <a:rPr lang="en">
                <a:latin typeface="Montserrat"/>
                <a:ea typeface="Montserrat"/>
                <a:cs typeface="Montserrat"/>
                <a:sym typeface="Montserrat"/>
              </a:rPr>
              <a:t>Data in customer reports not matching other reports</a:t>
            </a:r>
            <a:endParaRPr>
              <a:latin typeface="Montserrat"/>
              <a:ea typeface="Montserrat"/>
              <a:cs typeface="Montserrat"/>
              <a:sym typeface="Montserrat"/>
            </a:endParaRPr>
          </a:p>
          <a:p>
            <a:pPr indent="0" lvl="0" marL="177800" rtl="0" algn="l">
              <a:lnSpc>
                <a:spcPct val="90000"/>
              </a:lnSpc>
              <a:spcBef>
                <a:spcPts val="0"/>
              </a:spcBef>
              <a:spcAft>
                <a:spcPts val="0"/>
              </a:spcAft>
              <a:buNone/>
            </a:pPr>
            <a:r>
              <a:t/>
            </a:r>
            <a:endParaRPr>
              <a:latin typeface="Montserrat"/>
              <a:ea typeface="Montserrat"/>
              <a:cs typeface="Montserrat"/>
              <a:sym typeface="Montserrat"/>
            </a:endParaRPr>
          </a:p>
          <a:p>
            <a:pPr indent="-177800" lvl="0" marL="177800" rtl="0" algn="l">
              <a:lnSpc>
                <a:spcPct val="90000"/>
              </a:lnSpc>
              <a:spcBef>
                <a:spcPts val="0"/>
              </a:spcBef>
              <a:spcAft>
                <a:spcPts val="0"/>
              </a:spcAft>
              <a:buSzPts val="1800"/>
              <a:buFont typeface="Montserrat"/>
              <a:buChar char="•"/>
            </a:pPr>
            <a:r>
              <a:rPr lang="en">
                <a:latin typeface="Montserrat"/>
                <a:ea typeface="Montserrat"/>
                <a:cs typeface="Montserrat"/>
                <a:sym typeface="Montserrat"/>
              </a:rPr>
              <a:t>Contractual penalties for data issues</a:t>
            </a:r>
            <a:endParaRPr>
              <a:latin typeface="Montserrat"/>
              <a:ea typeface="Montserrat"/>
              <a:cs typeface="Montserrat"/>
              <a:sym typeface="Montserrat"/>
            </a:endParaRPr>
          </a:p>
          <a:p>
            <a:pPr indent="0" lvl="0" marL="177800" rtl="0" algn="l">
              <a:lnSpc>
                <a:spcPct val="90000"/>
              </a:lnSpc>
              <a:spcBef>
                <a:spcPts val="0"/>
              </a:spcBef>
              <a:spcAft>
                <a:spcPts val="0"/>
              </a:spcAft>
              <a:buNone/>
            </a:pPr>
            <a:r>
              <a:t/>
            </a:r>
            <a:endParaRPr>
              <a:latin typeface="Montserrat"/>
              <a:ea typeface="Montserrat"/>
              <a:cs typeface="Montserrat"/>
              <a:sym typeface="Montserrat"/>
            </a:endParaRPr>
          </a:p>
          <a:p>
            <a:pPr indent="-177800" lvl="0" marL="177800" rtl="0" algn="l">
              <a:lnSpc>
                <a:spcPct val="90000"/>
              </a:lnSpc>
              <a:spcBef>
                <a:spcPts val="0"/>
              </a:spcBef>
              <a:spcAft>
                <a:spcPts val="0"/>
              </a:spcAft>
              <a:buSzPts val="1800"/>
              <a:buFont typeface="Montserrat"/>
              <a:buChar char="•"/>
            </a:pPr>
            <a:r>
              <a:rPr lang="en">
                <a:latin typeface="Montserrat"/>
                <a:ea typeface="Montserrat"/>
                <a:cs typeface="Montserrat"/>
                <a:sym typeface="Montserrat"/>
              </a:rPr>
              <a:t>How do you “improve data quality”?</a:t>
            </a:r>
            <a:endParaRPr>
              <a:latin typeface="Montserrat"/>
              <a:ea typeface="Montserrat"/>
              <a:cs typeface="Montserrat"/>
              <a:sym typeface="Montserrat"/>
            </a:endParaRPr>
          </a:p>
        </p:txBody>
      </p:sp>
      <p:sp>
        <p:nvSpPr>
          <p:cNvPr id="155" name="Google Shape;155;p27"/>
          <p:cNvSpPr txBox="1"/>
          <p:nvPr/>
        </p:nvSpPr>
        <p:spPr>
          <a:xfrm>
            <a:off x="322729" y="4467418"/>
            <a:ext cx="3298500" cy="300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500">
                <a:solidFill>
                  <a:srgbClr val="ED701A"/>
                </a:solidFill>
                <a:latin typeface="Montserrat"/>
                <a:ea typeface="Montserrat"/>
                <a:cs typeface="Montserrat"/>
                <a:sym typeface="Montserrat"/>
              </a:rPr>
              <a:t>Nick Bonnichsen</a:t>
            </a:r>
            <a:endParaRPr sz="1100"/>
          </a:p>
        </p:txBody>
      </p:sp>
      <p:sp>
        <p:nvSpPr>
          <p:cNvPr id="156" name="Google Shape;156;p27"/>
          <p:cNvSpPr txBox="1"/>
          <p:nvPr/>
        </p:nvSpPr>
        <p:spPr>
          <a:xfrm>
            <a:off x="354150" y="4742025"/>
            <a:ext cx="4863300" cy="3000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n" sz="1500">
                <a:solidFill>
                  <a:schemeClr val="dk1"/>
                </a:solidFill>
                <a:latin typeface="Montserrat"/>
                <a:ea typeface="Montserrat"/>
                <a:cs typeface="Montserrat"/>
                <a:sym typeface="Montserrat"/>
              </a:rPr>
              <a:t>Measuring Data Quality and Data Stewardship</a:t>
            </a:r>
            <a:endParaRPr sz="1800">
              <a:solidFill>
                <a:schemeClr val="dk1"/>
              </a:solidFill>
              <a:latin typeface="Montserrat"/>
              <a:ea typeface="Montserrat"/>
              <a:cs typeface="Montserrat"/>
              <a:sym typeface="Montserrat"/>
            </a:endParaRPr>
          </a:p>
        </p:txBody>
      </p:sp>
      <p:cxnSp>
        <p:nvCxnSpPr>
          <p:cNvPr id="157" name="Google Shape;157;p27"/>
          <p:cNvCxnSpPr/>
          <p:nvPr/>
        </p:nvCxnSpPr>
        <p:spPr>
          <a:xfrm>
            <a:off x="322729" y="4336676"/>
            <a:ext cx="7800300" cy="0"/>
          </a:xfrm>
          <a:prstGeom prst="straightConnector1">
            <a:avLst/>
          </a:prstGeom>
          <a:noFill/>
          <a:ln cap="flat" cmpd="sng" w="9525">
            <a:solidFill>
              <a:srgbClr val="ED701A"/>
            </a:solidFill>
            <a:prstDash val="solid"/>
            <a:miter lim="800000"/>
            <a:headEnd len="sm" w="sm" type="none"/>
            <a:tailEnd len="sm" w="sm" type="none"/>
          </a:ln>
        </p:spPr>
      </p:cxnSp>
      <p:pic>
        <p:nvPicPr>
          <p:cNvPr descr="A picture containing light&#10;&#10;Description automatically generated" id="158" name="Google Shape;158;p27"/>
          <p:cNvPicPr preferRelativeResize="0"/>
          <p:nvPr/>
        </p:nvPicPr>
        <p:blipFill rotWithShape="1">
          <a:blip r:embed="rId4">
            <a:alphaModFix/>
          </a:blip>
          <a:srcRect b="0" l="0" r="0" t="0"/>
          <a:stretch/>
        </p:blipFill>
        <p:spPr>
          <a:xfrm rot="909347">
            <a:off x="7655037" y="-1078704"/>
            <a:ext cx="2074775" cy="751781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descr="A picture containing shape&#10;&#10;Description automatically generated" id="163" name="Google Shape;163;p28"/>
          <p:cNvPicPr preferRelativeResize="0"/>
          <p:nvPr/>
        </p:nvPicPr>
        <p:blipFill rotWithShape="1">
          <a:blip r:embed="rId3">
            <a:alphaModFix/>
          </a:blip>
          <a:srcRect b="0" l="0" r="0" t="0"/>
          <a:stretch/>
        </p:blipFill>
        <p:spPr>
          <a:xfrm>
            <a:off x="0" y="0"/>
            <a:ext cx="9143999" cy="5143499"/>
          </a:xfrm>
          <a:prstGeom prst="rect">
            <a:avLst/>
          </a:prstGeom>
          <a:noFill/>
          <a:ln>
            <a:noFill/>
          </a:ln>
        </p:spPr>
      </p:pic>
      <p:sp>
        <p:nvSpPr>
          <p:cNvPr id="164" name="Google Shape;164;p28"/>
          <p:cNvSpPr txBox="1"/>
          <p:nvPr>
            <p:ph type="title"/>
          </p:nvPr>
        </p:nvSpPr>
        <p:spPr>
          <a:xfrm>
            <a:off x="354151" y="432325"/>
            <a:ext cx="5371500" cy="4854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ED701A"/>
              </a:buClr>
              <a:buSzPct val="100000"/>
              <a:buFont typeface="Montserrat"/>
              <a:buNone/>
            </a:pPr>
            <a:r>
              <a:rPr b="1" lang="en">
                <a:solidFill>
                  <a:srgbClr val="ED701A"/>
                </a:solidFill>
                <a:latin typeface="Montserrat"/>
                <a:ea typeface="Montserrat"/>
                <a:cs typeface="Montserrat"/>
                <a:sym typeface="Montserrat"/>
              </a:rPr>
              <a:t>All purpose Plan A</a:t>
            </a:r>
            <a:endParaRPr/>
          </a:p>
        </p:txBody>
      </p:sp>
      <p:sp>
        <p:nvSpPr>
          <p:cNvPr id="165" name="Google Shape;165;p28"/>
          <p:cNvSpPr txBox="1"/>
          <p:nvPr>
            <p:ph idx="1" type="body"/>
          </p:nvPr>
        </p:nvSpPr>
        <p:spPr>
          <a:xfrm>
            <a:off x="354149" y="1048454"/>
            <a:ext cx="7886700" cy="3263400"/>
          </a:xfrm>
          <a:prstGeom prst="rect">
            <a:avLst/>
          </a:prstGeom>
          <a:noFill/>
          <a:ln>
            <a:noFill/>
          </a:ln>
        </p:spPr>
        <p:txBody>
          <a:bodyPr anchorCtr="0" anchor="t" bIns="34275" lIns="68575" spcFirstLastPara="1" rIns="68575" wrap="square" tIns="34275">
            <a:normAutofit/>
          </a:bodyPr>
          <a:lstStyle/>
          <a:p>
            <a:pPr indent="-177800" lvl="0" marL="177800" rtl="0" algn="l">
              <a:lnSpc>
                <a:spcPct val="90000"/>
              </a:lnSpc>
              <a:spcBef>
                <a:spcPts val="0"/>
              </a:spcBef>
              <a:spcAft>
                <a:spcPts val="0"/>
              </a:spcAft>
              <a:buClr>
                <a:schemeClr val="dk1"/>
              </a:buClr>
              <a:buSzPts val="1800"/>
              <a:buFont typeface="Montserrat"/>
              <a:buChar char="•"/>
            </a:pPr>
            <a:r>
              <a:rPr lang="en">
                <a:latin typeface="Montserrat"/>
                <a:ea typeface="Montserrat"/>
                <a:cs typeface="Montserrat"/>
                <a:sym typeface="Montserrat"/>
              </a:rPr>
              <a:t>Find something to measure connected to quality</a:t>
            </a:r>
            <a:endParaRPr>
              <a:latin typeface="Montserrat"/>
              <a:ea typeface="Montserrat"/>
              <a:cs typeface="Montserrat"/>
              <a:sym typeface="Montserrat"/>
            </a:endParaRPr>
          </a:p>
          <a:p>
            <a:pPr indent="-177800" lvl="1" marL="5207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No “Qualitons”, please</a:t>
            </a:r>
            <a:endParaRPr>
              <a:latin typeface="Montserrat"/>
              <a:ea typeface="Montserrat"/>
              <a:cs typeface="Montserrat"/>
              <a:sym typeface="Montserrat"/>
            </a:endParaRPr>
          </a:p>
          <a:p>
            <a:pPr indent="0" lvl="0" marL="520700" rtl="0" algn="l">
              <a:lnSpc>
                <a:spcPct val="90000"/>
              </a:lnSpc>
              <a:spcBef>
                <a:spcPts val="0"/>
              </a:spcBef>
              <a:spcAft>
                <a:spcPts val="0"/>
              </a:spcAft>
              <a:buNone/>
            </a:pPr>
            <a:r>
              <a:t/>
            </a:r>
            <a:endParaRPr>
              <a:latin typeface="Montserrat"/>
              <a:ea typeface="Montserrat"/>
              <a:cs typeface="Montserrat"/>
              <a:sym typeface="Montserrat"/>
            </a:endParaRPr>
          </a:p>
          <a:p>
            <a:pPr indent="-152400" lvl="0" marL="1778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Measure a baseline</a:t>
            </a:r>
            <a:endParaRPr>
              <a:latin typeface="Montserrat"/>
              <a:ea typeface="Montserrat"/>
              <a:cs typeface="Montserrat"/>
              <a:sym typeface="Montserrat"/>
            </a:endParaRPr>
          </a:p>
          <a:p>
            <a:pPr indent="0" lvl="0" marL="0" rtl="0" algn="l">
              <a:lnSpc>
                <a:spcPct val="90000"/>
              </a:lnSpc>
              <a:spcBef>
                <a:spcPts val="0"/>
              </a:spcBef>
              <a:spcAft>
                <a:spcPts val="0"/>
              </a:spcAft>
              <a:buNone/>
            </a:pPr>
            <a:r>
              <a:t/>
            </a:r>
            <a:endParaRPr>
              <a:latin typeface="Montserrat"/>
              <a:ea typeface="Montserrat"/>
              <a:cs typeface="Montserrat"/>
              <a:sym typeface="Montserrat"/>
            </a:endParaRPr>
          </a:p>
          <a:p>
            <a:pPr indent="-152400" lvl="0" marL="1778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Make some changes</a:t>
            </a:r>
            <a:endParaRPr>
              <a:latin typeface="Montserrat"/>
              <a:ea typeface="Montserrat"/>
              <a:cs typeface="Montserrat"/>
              <a:sym typeface="Montserrat"/>
            </a:endParaRPr>
          </a:p>
          <a:p>
            <a:pPr indent="0" lvl="0" marL="0" rtl="0" algn="l">
              <a:lnSpc>
                <a:spcPct val="90000"/>
              </a:lnSpc>
              <a:spcBef>
                <a:spcPts val="0"/>
              </a:spcBef>
              <a:spcAft>
                <a:spcPts val="0"/>
              </a:spcAft>
              <a:buNone/>
            </a:pPr>
            <a:r>
              <a:t/>
            </a:r>
            <a:endParaRPr>
              <a:latin typeface="Montserrat"/>
              <a:ea typeface="Montserrat"/>
              <a:cs typeface="Montserrat"/>
              <a:sym typeface="Montserrat"/>
            </a:endParaRPr>
          </a:p>
          <a:p>
            <a:pPr indent="-152400" lvl="0" marL="1778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Measure more and compare to baseline</a:t>
            </a:r>
            <a:endParaRPr>
              <a:latin typeface="Montserrat"/>
              <a:ea typeface="Montserrat"/>
              <a:cs typeface="Montserrat"/>
              <a:sym typeface="Montserrat"/>
            </a:endParaRPr>
          </a:p>
        </p:txBody>
      </p:sp>
      <p:sp>
        <p:nvSpPr>
          <p:cNvPr id="166" name="Google Shape;166;p28"/>
          <p:cNvSpPr txBox="1"/>
          <p:nvPr/>
        </p:nvSpPr>
        <p:spPr>
          <a:xfrm>
            <a:off x="322729" y="4467418"/>
            <a:ext cx="3298500" cy="300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500">
                <a:solidFill>
                  <a:srgbClr val="ED701A"/>
                </a:solidFill>
                <a:latin typeface="Montserrat"/>
                <a:ea typeface="Montserrat"/>
                <a:cs typeface="Montserrat"/>
                <a:sym typeface="Montserrat"/>
              </a:rPr>
              <a:t>Nick Bonnichsen</a:t>
            </a:r>
            <a:endParaRPr sz="1100"/>
          </a:p>
        </p:txBody>
      </p:sp>
      <p:sp>
        <p:nvSpPr>
          <p:cNvPr id="167" name="Google Shape;167;p28"/>
          <p:cNvSpPr txBox="1"/>
          <p:nvPr/>
        </p:nvSpPr>
        <p:spPr>
          <a:xfrm>
            <a:off x="354150" y="4742025"/>
            <a:ext cx="4863300" cy="3000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n" sz="1500">
                <a:solidFill>
                  <a:schemeClr val="dk1"/>
                </a:solidFill>
                <a:latin typeface="Montserrat"/>
                <a:ea typeface="Montserrat"/>
                <a:cs typeface="Montserrat"/>
                <a:sym typeface="Montserrat"/>
              </a:rPr>
              <a:t>Measuring Data Quality and Data Stewardship</a:t>
            </a:r>
            <a:endParaRPr sz="1800">
              <a:solidFill>
                <a:schemeClr val="dk1"/>
              </a:solidFill>
              <a:latin typeface="Montserrat"/>
              <a:ea typeface="Montserrat"/>
              <a:cs typeface="Montserrat"/>
              <a:sym typeface="Montserrat"/>
            </a:endParaRPr>
          </a:p>
        </p:txBody>
      </p:sp>
      <p:cxnSp>
        <p:nvCxnSpPr>
          <p:cNvPr id="168" name="Google Shape;168;p28"/>
          <p:cNvCxnSpPr/>
          <p:nvPr/>
        </p:nvCxnSpPr>
        <p:spPr>
          <a:xfrm>
            <a:off x="322729" y="4336676"/>
            <a:ext cx="7800300" cy="0"/>
          </a:xfrm>
          <a:prstGeom prst="straightConnector1">
            <a:avLst/>
          </a:prstGeom>
          <a:noFill/>
          <a:ln cap="flat" cmpd="sng" w="9525">
            <a:solidFill>
              <a:srgbClr val="ED701A"/>
            </a:solidFill>
            <a:prstDash val="solid"/>
            <a:miter lim="800000"/>
            <a:headEnd len="sm" w="sm" type="none"/>
            <a:tailEnd len="sm" w="sm" type="none"/>
          </a:ln>
        </p:spPr>
      </p:cxnSp>
      <p:pic>
        <p:nvPicPr>
          <p:cNvPr descr="A picture containing light&#10;&#10;Description automatically generated" id="169" name="Google Shape;169;p28"/>
          <p:cNvPicPr preferRelativeResize="0"/>
          <p:nvPr/>
        </p:nvPicPr>
        <p:blipFill rotWithShape="1">
          <a:blip r:embed="rId4">
            <a:alphaModFix/>
          </a:blip>
          <a:srcRect b="0" l="0" r="0" t="0"/>
          <a:stretch/>
        </p:blipFill>
        <p:spPr>
          <a:xfrm rot="909347">
            <a:off x="7655037" y="-1078704"/>
            <a:ext cx="2074775" cy="75178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descr="A picture containing shape&#10;&#10;Description automatically generated" id="174" name="Google Shape;174;p29"/>
          <p:cNvPicPr preferRelativeResize="0"/>
          <p:nvPr/>
        </p:nvPicPr>
        <p:blipFill rotWithShape="1">
          <a:blip r:embed="rId3">
            <a:alphaModFix/>
          </a:blip>
          <a:srcRect b="0" l="0" r="0" t="0"/>
          <a:stretch/>
        </p:blipFill>
        <p:spPr>
          <a:xfrm>
            <a:off x="0" y="0"/>
            <a:ext cx="9177380" cy="5162273"/>
          </a:xfrm>
          <a:prstGeom prst="rect">
            <a:avLst/>
          </a:prstGeom>
          <a:noFill/>
          <a:ln>
            <a:noFill/>
          </a:ln>
        </p:spPr>
      </p:pic>
      <p:sp>
        <p:nvSpPr>
          <p:cNvPr id="175" name="Google Shape;175;p29"/>
          <p:cNvSpPr txBox="1"/>
          <p:nvPr>
            <p:ph type="title"/>
          </p:nvPr>
        </p:nvSpPr>
        <p:spPr>
          <a:xfrm>
            <a:off x="628650" y="273850"/>
            <a:ext cx="7425300" cy="9942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ED701A"/>
              </a:buClr>
              <a:buSzPct val="100000"/>
              <a:buFont typeface="Montserrat"/>
              <a:buNone/>
            </a:pPr>
            <a:r>
              <a:rPr b="1" lang="en" sz="6600">
                <a:solidFill>
                  <a:srgbClr val="ED701A"/>
                </a:solidFill>
                <a:latin typeface="Montserrat"/>
                <a:ea typeface="Montserrat"/>
                <a:cs typeface="Montserrat"/>
                <a:sym typeface="Montserrat"/>
              </a:rPr>
              <a:t>Defining Data Quality</a:t>
            </a:r>
            <a:endParaRPr/>
          </a:p>
        </p:txBody>
      </p:sp>
      <p:sp>
        <p:nvSpPr>
          <p:cNvPr id="176" name="Google Shape;176;p29"/>
          <p:cNvSpPr txBox="1"/>
          <p:nvPr>
            <p:ph idx="1" type="body"/>
          </p:nvPr>
        </p:nvSpPr>
        <p:spPr>
          <a:xfrm>
            <a:off x="628650" y="1809750"/>
            <a:ext cx="7886700" cy="2657700"/>
          </a:xfrm>
          <a:prstGeom prst="rect">
            <a:avLst/>
          </a:prstGeom>
          <a:noFill/>
          <a:ln>
            <a:noFill/>
          </a:ln>
        </p:spPr>
        <p:txBody>
          <a:bodyPr anchorCtr="0" anchor="t" bIns="34275" lIns="68575" spcFirstLastPara="1" rIns="68575" wrap="square" tIns="34275">
            <a:normAutofit/>
          </a:bodyPr>
          <a:lstStyle/>
          <a:p>
            <a:pPr indent="-152400" lvl="0" marL="1778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“No one complaining about your data”</a:t>
            </a:r>
            <a:endParaRPr>
              <a:latin typeface="Montserrat"/>
              <a:ea typeface="Montserrat"/>
              <a:cs typeface="Montserrat"/>
              <a:sym typeface="Montserrat"/>
            </a:endParaRPr>
          </a:p>
          <a:p>
            <a:pPr indent="0" lvl="0" marL="0" rtl="0" algn="l">
              <a:lnSpc>
                <a:spcPct val="90000"/>
              </a:lnSpc>
              <a:spcBef>
                <a:spcPts val="0"/>
              </a:spcBef>
              <a:spcAft>
                <a:spcPts val="0"/>
              </a:spcAft>
              <a:buNone/>
            </a:pPr>
            <a:r>
              <a:t/>
            </a:r>
            <a:endParaRPr>
              <a:latin typeface="Montserrat"/>
              <a:ea typeface="Montserrat"/>
              <a:cs typeface="Montserrat"/>
              <a:sym typeface="Montserrat"/>
            </a:endParaRPr>
          </a:p>
          <a:p>
            <a:pPr indent="-152400" lvl="0" marL="1778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“Meets or exceeds customer expectations”</a:t>
            </a:r>
            <a:endParaRPr>
              <a:latin typeface="Montserrat"/>
              <a:ea typeface="Montserrat"/>
              <a:cs typeface="Montserrat"/>
              <a:sym typeface="Montserrat"/>
            </a:endParaRPr>
          </a:p>
          <a:p>
            <a:pPr indent="0" lvl="0" marL="0" rtl="0" algn="l">
              <a:lnSpc>
                <a:spcPct val="90000"/>
              </a:lnSpc>
              <a:spcBef>
                <a:spcPts val="0"/>
              </a:spcBef>
              <a:spcAft>
                <a:spcPts val="0"/>
              </a:spcAft>
              <a:buNone/>
            </a:pPr>
            <a:r>
              <a:t/>
            </a:r>
            <a:endParaRPr>
              <a:latin typeface="Montserrat"/>
              <a:ea typeface="Montserrat"/>
              <a:cs typeface="Montserrat"/>
              <a:sym typeface="Montserrat"/>
            </a:endParaRPr>
          </a:p>
          <a:p>
            <a:pPr indent="-152400" lvl="0" marL="1778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“Fit for intended uses in operations, decision making, and planning”</a:t>
            </a:r>
            <a:endParaRPr>
              <a:latin typeface="Montserrat"/>
              <a:ea typeface="Montserrat"/>
              <a:cs typeface="Montserrat"/>
              <a:sym typeface="Montserrat"/>
            </a:endParaRPr>
          </a:p>
          <a:p>
            <a:pPr indent="0" lvl="0" marL="0" rtl="0" algn="l">
              <a:lnSpc>
                <a:spcPct val="90000"/>
              </a:lnSpc>
              <a:spcBef>
                <a:spcPts val="0"/>
              </a:spcBef>
              <a:spcAft>
                <a:spcPts val="0"/>
              </a:spcAft>
              <a:buNone/>
            </a:pPr>
            <a:r>
              <a:t/>
            </a:r>
            <a:endParaRPr>
              <a:latin typeface="Montserrat"/>
              <a:ea typeface="Montserrat"/>
              <a:cs typeface="Montserrat"/>
              <a:sym typeface="Montserrat"/>
            </a:endParaRPr>
          </a:p>
          <a:p>
            <a:pPr indent="-152400" lvl="0" marL="177800" rtl="0" algn="l">
              <a:lnSpc>
                <a:spcPct val="90000"/>
              </a:lnSpc>
              <a:spcBef>
                <a:spcPts val="0"/>
              </a:spcBef>
              <a:spcAft>
                <a:spcPts val="0"/>
              </a:spcAft>
              <a:buSzPts val="1400"/>
              <a:buFont typeface="Montserrat"/>
              <a:buChar char="•"/>
            </a:pPr>
            <a:r>
              <a:rPr lang="en">
                <a:latin typeface="Montserrat"/>
                <a:ea typeface="Montserrat"/>
                <a:cs typeface="Montserrat"/>
                <a:sym typeface="Montserrat"/>
              </a:rPr>
              <a:t>“You know it when you see it”</a:t>
            </a:r>
            <a:endParaRPr>
              <a:latin typeface="Montserrat"/>
              <a:ea typeface="Montserrat"/>
              <a:cs typeface="Montserrat"/>
              <a:sym typeface="Montserrat"/>
            </a:endParaRPr>
          </a:p>
        </p:txBody>
      </p:sp>
      <p:sp>
        <p:nvSpPr>
          <p:cNvPr id="177" name="Google Shape;177;p29"/>
          <p:cNvSpPr txBox="1"/>
          <p:nvPr/>
        </p:nvSpPr>
        <p:spPr>
          <a:xfrm>
            <a:off x="5447831" y="4467418"/>
            <a:ext cx="3298500" cy="3000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lang="en" sz="1500">
                <a:solidFill>
                  <a:srgbClr val="ED701A"/>
                </a:solidFill>
                <a:latin typeface="Montserrat"/>
                <a:ea typeface="Montserrat"/>
                <a:cs typeface="Montserrat"/>
                <a:sym typeface="Montserrat"/>
              </a:rPr>
              <a:t>Nick Bonnichsen</a:t>
            </a:r>
            <a:endParaRPr sz="1100"/>
          </a:p>
        </p:txBody>
      </p:sp>
      <p:sp>
        <p:nvSpPr>
          <p:cNvPr id="178" name="Google Shape;178;p29"/>
          <p:cNvSpPr txBox="1"/>
          <p:nvPr/>
        </p:nvSpPr>
        <p:spPr>
          <a:xfrm>
            <a:off x="3915825" y="4742025"/>
            <a:ext cx="4861800" cy="3000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lang="en" sz="1500">
                <a:solidFill>
                  <a:schemeClr val="dk1"/>
                </a:solidFill>
                <a:latin typeface="Montserrat"/>
                <a:ea typeface="Montserrat"/>
                <a:cs typeface="Montserrat"/>
                <a:sym typeface="Montserrat"/>
              </a:rPr>
              <a:t>Measuring Data Quality and Data Stewardship</a:t>
            </a:r>
            <a:endParaRPr b="1" sz="1500">
              <a:solidFill>
                <a:schemeClr val="dk1"/>
              </a:solidFill>
              <a:latin typeface="Montserrat"/>
              <a:ea typeface="Montserrat"/>
              <a:cs typeface="Montserrat"/>
              <a:sym typeface="Montserrat"/>
            </a:endParaRPr>
          </a:p>
        </p:txBody>
      </p:sp>
      <p:cxnSp>
        <p:nvCxnSpPr>
          <p:cNvPr id="179" name="Google Shape;179;p29"/>
          <p:cNvCxnSpPr/>
          <p:nvPr/>
        </p:nvCxnSpPr>
        <p:spPr>
          <a:xfrm>
            <a:off x="322729" y="4336676"/>
            <a:ext cx="8423400" cy="0"/>
          </a:xfrm>
          <a:prstGeom prst="straightConnector1">
            <a:avLst/>
          </a:prstGeom>
          <a:noFill/>
          <a:ln cap="flat" cmpd="sng" w="9525">
            <a:solidFill>
              <a:srgbClr val="ED701A"/>
            </a:solidFill>
            <a:prstDash val="solid"/>
            <a:miter lim="800000"/>
            <a:headEnd len="sm" w="sm" type="none"/>
            <a:tailEnd len="sm" w="sm" type="none"/>
          </a:ln>
        </p:spPr>
      </p:cxnSp>
      <p:pic>
        <p:nvPicPr>
          <p:cNvPr descr="Text&#10;&#10;Description automatically generated" id="180" name="Google Shape;180;p29"/>
          <p:cNvPicPr preferRelativeResize="0"/>
          <p:nvPr/>
        </p:nvPicPr>
        <p:blipFill rotWithShape="1">
          <a:blip r:embed="rId4">
            <a:alphaModFix/>
          </a:blip>
          <a:srcRect b="0" l="0" r="0" t="0"/>
          <a:stretch/>
        </p:blipFill>
        <p:spPr>
          <a:xfrm>
            <a:off x="341268" y="4406352"/>
            <a:ext cx="568639" cy="568639"/>
          </a:xfrm>
          <a:prstGeom prst="rect">
            <a:avLst/>
          </a:prstGeom>
          <a:noFill/>
          <a:ln>
            <a:noFill/>
          </a:ln>
        </p:spPr>
      </p:pic>
      <p:pic>
        <p:nvPicPr>
          <p:cNvPr descr="Logo&#10;&#10;Description automatically generated" id="181" name="Google Shape;181;p29"/>
          <p:cNvPicPr preferRelativeResize="0"/>
          <p:nvPr/>
        </p:nvPicPr>
        <p:blipFill rotWithShape="1">
          <a:blip r:embed="rId5">
            <a:alphaModFix/>
          </a:blip>
          <a:srcRect b="0" l="0" r="0" t="0"/>
          <a:stretch/>
        </p:blipFill>
        <p:spPr>
          <a:xfrm rot="-8334488">
            <a:off x="7456835" y="872126"/>
            <a:ext cx="1759190" cy="2117076"/>
          </a:xfrm>
          <a:prstGeom prst="rect">
            <a:avLst/>
          </a:prstGeom>
          <a:noFill/>
          <a:ln>
            <a:noFill/>
          </a:ln>
        </p:spPr>
      </p:pic>
      <p:pic>
        <p:nvPicPr>
          <p:cNvPr descr="A picture containing music, guitar&#10;&#10;Description automatically generated" id="182" name="Google Shape;182;p29"/>
          <p:cNvPicPr preferRelativeResize="0"/>
          <p:nvPr/>
        </p:nvPicPr>
        <p:blipFill rotWithShape="1">
          <a:blip r:embed="rId6">
            <a:alphaModFix/>
          </a:blip>
          <a:srcRect b="0" l="0" r="0" t="0"/>
          <a:stretch/>
        </p:blipFill>
        <p:spPr>
          <a:xfrm rot="932917">
            <a:off x="7616613" y="269263"/>
            <a:ext cx="2553886" cy="399103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descr="A picture containing shape&#10;&#10;Description automatically generated" id="187" name="Google Shape;187;p30"/>
          <p:cNvPicPr preferRelativeResize="0"/>
          <p:nvPr/>
        </p:nvPicPr>
        <p:blipFill rotWithShape="1">
          <a:blip r:embed="rId3">
            <a:alphaModFix/>
          </a:blip>
          <a:srcRect b="0" l="0" r="0" t="0"/>
          <a:stretch/>
        </p:blipFill>
        <p:spPr>
          <a:xfrm>
            <a:off x="0" y="0"/>
            <a:ext cx="9143999" cy="5143499"/>
          </a:xfrm>
          <a:prstGeom prst="rect">
            <a:avLst/>
          </a:prstGeom>
          <a:noFill/>
          <a:ln>
            <a:noFill/>
          </a:ln>
        </p:spPr>
      </p:pic>
      <p:sp>
        <p:nvSpPr>
          <p:cNvPr id="188" name="Google Shape;188;p30"/>
          <p:cNvSpPr txBox="1"/>
          <p:nvPr>
            <p:ph type="title"/>
          </p:nvPr>
        </p:nvSpPr>
        <p:spPr>
          <a:xfrm>
            <a:off x="2766830" y="432313"/>
            <a:ext cx="3610200" cy="4854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ED701A"/>
              </a:buClr>
              <a:buSzPct val="100000"/>
              <a:buFont typeface="Montserrat"/>
              <a:buNone/>
            </a:pPr>
            <a:r>
              <a:rPr b="1" lang="en">
                <a:solidFill>
                  <a:srgbClr val="ED701A"/>
                </a:solidFill>
                <a:latin typeface="Montserrat"/>
                <a:ea typeface="Montserrat"/>
                <a:cs typeface="Montserrat"/>
                <a:sym typeface="Montserrat"/>
              </a:rPr>
              <a:t>LMGTFY</a:t>
            </a:r>
            <a:endParaRPr/>
          </a:p>
        </p:txBody>
      </p:sp>
      <p:cxnSp>
        <p:nvCxnSpPr>
          <p:cNvPr id="189" name="Google Shape;189;p30"/>
          <p:cNvCxnSpPr/>
          <p:nvPr/>
        </p:nvCxnSpPr>
        <p:spPr>
          <a:xfrm>
            <a:off x="322729" y="4336676"/>
            <a:ext cx="8704500" cy="0"/>
          </a:xfrm>
          <a:prstGeom prst="straightConnector1">
            <a:avLst/>
          </a:prstGeom>
          <a:noFill/>
          <a:ln cap="flat" cmpd="sng" w="9525">
            <a:solidFill>
              <a:srgbClr val="ED701A"/>
            </a:solidFill>
            <a:prstDash val="solid"/>
            <a:miter lim="800000"/>
            <a:headEnd len="sm" w="sm" type="none"/>
            <a:tailEnd len="sm" w="sm" type="none"/>
          </a:ln>
        </p:spPr>
      </p:cxnSp>
      <p:sp>
        <p:nvSpPr>
          <p:cNvPr id="190" name="Google Shape;190;p30"/>
          <p:cNvSpPr txBox="1"/>
          <p:nvPr/>
        </p:nvSpPr>
        <p:spPr>
          <a:xfrm>
            <a:off x="635000" y="917725"/>
            <a:ext cx="3936900" cy="3263400"/>
          </a:xfrm>
          <a:prstGeom prst="rect">
            <a:avLst/>
          </a:prstGeom>
          <a:noFill/>
          <a:ln>
            <a:noFill/>
          </a:ln>
        </p:spPr>
        <p:txBody>
          <a:bodyPr anchorCtr="0" anchor="t" bIns="34275" lIns="68575" spcFirstLastPara="1" rIns="68575" wrap="square" tIns="34275">
            <a:normAutofit lnSpcReduction="10000"/>
          </a:bodyPr>
          <a:lstStyle/>
          <a:p>
            <a:pPr indent="-177800" lvl="0" marL="177800" marR="0" rtl="0" algn="l">
              <a:lnSpc>
                <a:spcPct val="90000"/>
              </a:lnSpc>
              <a:spcBef>
                <a:spcPts val="0"/>
              </a:spcBef>
              <a:spcAft>
                <a:spcPts val="0"/>
              </a:spcAft>
              <a:buClr>
                <a:schemeClr val="dk1"/>
              </a:buClr>
              <a:buSzPts val="1800"/>
              <a:buChar char="•"/>
            </a:pPr>
            <a:r>
              <a:rPr lang="en" sz="1800">
                <a:solidFill>
                  <a:schemeClr val="dk1"/>
                </a:solidFill>
                <a:latin typeface="Montserrat"/>
                <a:ea typeface="Montserrat"/>
                <a:cs typeface="Montserrat"/>
                <a:sym typeface="Montserrat"/>
              </a:rPr>
              <a:t>Many many tools</a:t>
            </a:r>
            <a:endParaRPr sz="1800">
              <a:solidFill>
                <a:schemeClr val="dk1"/>
              </a:solidFill>
              <a:latin typeface="Montserrat"/>
              <a:ea typeface="Montserrat"/>
              <a:cs typeface="Montserrat"/>
              <a:sym typeface="Montserrat"/>
            </a:endParaRPr>
          </a:p>
          <a:p>
            <a:pPr indent="-342900" lvl="1" marL="914400" marR="0" rtl="0" algn="l">
              <a:lnSpc>
                <a:spcPct val="90000"/>
              </a:lnSpc>
              <a:spcBef>
                <a:spcPts val="0"/>
              </a:spcBef>
              <a:spcAft>
                <a:spcPts val="0"/>
              </a:spcAft>
              <a:buClr>
                <a:schemeClr val="dk1"/>
              </a:buClr>
              <a:buSzPts val="1800"/>
              <a:buChar char="○"/>
            </a:pPr>
            <a:r>
              <a:rPr lang="en" sz="1800">
                <a:solidFill>
                  <a:schemeClr val="dk1"/>
                </a:solidFill>
                <a:latin typeface="Montserrat"/>
                <a:ea typeface="Montserrat"/>
                <a:cs typeface="Montserrat"/>
                <a:sym typeface="Montserrat"/>
              </a:rPr>
              <a:t>Informatica, Talend, Tableau, etc</a:t>
            </a:r>
            <a:endParaRPr sz="1800">
              <a:solidFill>
                <a:schemeClr val="dk1"/>
              </a:solidFill>
              <a:latin typeface="Montserrat"/>
              <a:ea typeface="Montserrat"/>
              <a:cs typeface="Montserrat"/>
              <a:sym typeface="Montserrat"/>
            </a:endParaRPr>
          </a:p>
          <a:p>
            <a:pPr indent="-177800" lvl="0" marL="177800" marR="0" rtl="0" algn="l">
              <a:lnSpc>
                <a:spcPct val="90000"/>
              </a:lnSpc>
              <a:spcBef>
                <a:spcPts val="0"/>
              </a:spcBef>
              <a:spcAft>
                <a:spcPts val="0"/>
              </a:spcAft>
              <a:buClr>
                <a:schemeClr val="dk1"/>
              </a:buClr>
              <a:buSzPts val="1800"/>
              <a:buChar char="•"/>
            </a:pPr>
            <a:r>
              <a:rPr lang="en" sz="1800">
                <a:solidFill>
                  <a:schemeClr val="dk1"/>
                </a:solidFill>
                <a:latin typeface="Montserrat"/>
                <a:ea typeface="Montserrat"/>
                <a:cs typeface="Montserrat"/>
                <a:sym typeface="Montserrat"/>
              </a:rPr>
              <a:t>Academic Data Quality frameworks</a:t>
            </a:r>
            <a:endParaRPr sz="1800">
              <a:solidFill>
                <a:schemeClr val="dk1"/>
              </a:solidFill>
              <a:latin typeface="Montserrat"/>
              <a:ea typeface="Montserrat"/>
              <a:cs typeface="Montserrat"/>
              <a:sym typeface="Montserrat"/>
            </a:endParaRPr>
          </a:p>
          <a:p>
            <a:pPr indent="-342900" lvl="1" marL="914400" marR="0" rtl="0" algn="l">
              <a:lnSpc>
                <a:spcPct val="90000"/>
              </a:lnSpc>
              <a:spcBef>
                <a:spcPts val="0"/>
              </a:spcBef>
              <a:spcAft>
                <a:spcPts val="0"/>
              </a:spcAft>
              <a:buClr>
                <a:schemeClr val="dk1"/>
              </a:buClr>
              <a:buSzPts val="1800"/>
              <a:buChar char="○"/>
            </a:pPr>
            <a:r>
              <a:rPr lang="en" sz="1800">
                <a:solidFill>
                  <a:schemeClr val="dk1"/>
                </a:solidFill>
                <a:latin typeface="Montserrat"/>
                <a:ea typeface="Montserrat"/>
                <a:cs typeface="Montserrat"/>
                <a:sym typeface="Montserrat"/>
              </a:rPr>
              <a:t>Stanford Data Governance Model</a:t>
            </a:r>
            <a:endParaRPr sz="1800">
              <a:solidFill>
                <a:schemeClr val="dk1"/>
              </a:solidFill>
              <a:latin typeface="Montserrat"/>
              <a:ea typeface="Montserrat"/>
              <a:cs typeface="Montserrat"/>
              <a:sym typeface="Montserrat"/>
            </a:endParaRPr>
          </a:p>
          <a:p>
            <a:pPr indent="-177800" lvl="0" marL="177800" marR="0" rtl="0" algn="l">
              <a:lnSpc>
                <a:spcPct val="90000"/>
              </a:lnSpc>
              <a:spcBef>
                <a:spcPts val="0"/>
              </a:spcBef>
              <a:spcAft>
                <a:spcPts val="0"/>
              </a:spcAft>
              <a:buClr>
                <a:schemeClr val="dk1"/>
              </a:buClr>
              <a:buSzPts val="1800"/>
              <a:buChar char="•"/>
            </a:pPr>
            <a:r>
              <a:rPr lang="en" sz="1800">
                <a:solidFill>
                  <a:schemeClr val="dk1"/>
                </a:solidFill>
                <a:latin typeface="Montserrat"/>
                <a:ea typeface="Montserrat"/>
                <a:cs typeface="Montserrat"/>
                <a:sym typeface="Montserrat"/>
              </a:rPr>
              <a:t>Multiple Dimensions</a:t>
            </a:r>
            <a:endParaRPr sz="1800">
              <a:solidFill>
                <a:schemeClr val="dk1"/>
              </a:solidFill>
              <a:latin typeface="Montserrat"/>
              <a:ea typeface="Montserrat"/>
              <a:cs typeface="Montserrat"/>
              <a:sym typeface="Montserrat"/>
            </a:endParaRPr>
          </a:p>
          <a:p>
            <a:pPr indent="-342900" lvl="1" marL="914400" marR="0" rtl="0" algn="l">
              <a:lnSpc>
                <a:spcPct val="90000"/>
              </a:lnSpc>
              <a:spcBef>
                <a:spcPts val="0"/>
              </a:spcBef>
              <a:spcAft>
                <a:spcPts val="0"/>
              </a:spcAft>
              <a:buClr>
                <a:schemeClr val="dk1"/>
              </a:buClr>
              <a:buSzPts val="1800"/>
              <a:buChar char="○"/>
            </a:pPr>
            <a:r>
              <a:rPr lang="en" sz="1800">
                <a:solidFill>
                  <a:schemeClr val="dk1"/>
                </a:solidFill>
                <a:latin typeface="Montserrat"/>
                <a:ea typeface="Montserrat"/>
                <a:cs typeface="Montserrat"/>
                <a:sym typeface="Montserrat"/>
              </a:rPr>
              <a:t>Not the fun multiverse kind</a:t>
            </a:r>
            <a:endParaRPr sz="1800">
              <a:solidFill>
                <a:schemeClr val="dk1"/>
              </a:solidFill>
              <a:latin typeface="Montserrat"/>
              <a:ea typeface="Montserrat"/>
              <a:cs typeface="Montserrat"/>
              <a:sym typeface="Montserrat"/>
            </a:endParaRPr>
          </a:p>
          <a:p>
            <a:pPr indent="-177800" lvl="0" marL="177800" marR="0" rtl="0" algn="l">
              <a:lnSpc>
                <a:spcPct val="90000"/>
              </a:lnSpc>
              <a:spcBef>
                <a:spcPts val="0"/>
              </a:spcBef>
              <a:spcAft>
                <a:spcPts val="0"/>
              </a:spcAft>
              <a:buClr>
                <a:schemeClr val="dk1"/>
              </a:buClr>
              <a:buSzPts val="1800"/>
              <a:buChar char="•"/>
            </a:pPr>
            <a:r>
              <a:rPr lang="en" sz="1800">
                <a:solidFill>
                  <a:schemeClr val="dk1"/>
                </a:solidFill>
                <a:latin typeface="Montserrat"/>
                <a:ea typeface="Montserrat"/>
                <a:cs typeface="Montserrat"/>
                <a:sym typeface="Montserrat"/>
              </a:rPr>
              <a:t>Slim on concrete ways to measure the kind of data we had </a:t>
            </a:r>
            <a:endParaRPr sz="1100"/>
          </a:p>
        </p:txBody>
      </p:sp>
      <p:pic>
        <p:nvPicPr>
          <p:cNvPr descr="A picture containing light&#10;&#10;Description automatically generated" id="191" name="Google Shape;191;p30"/>
          <p:cNvPicPr preferRelativeResize="0"/>
          <p:nvPr/>
        </p:nvPicPr>
        <p:blipFill rotWithShape="1">
          <a:blip r:embed="rId4">
            <a:alphaModFix/>
          </a:blip>
          <a:srcRect b="0" l="0" r="0" t="0"/>
          <a:stretch/>
        </p:blipFill>
        <p:spPr>
          <a:xfrm rot="909346">
            <a:off x="-569592" y="-1347929"/>
            <a:ext cx="1728011" cy="6261341"/>
          </a:xfrm>
          <a:prstGeom prst="rect">
            <a:avLst/>
          </a:prstGeom>
          <a:noFill/>
          <a:ln>
            <a:noFill/>
          </a:ln>
        </p:spPr>
      </p:pic>
      <p:sp>
        <p:nvSpPr>
          <p:cNvPr id="192" name="Google Shape;192;p30"/>
          <p:cNvSpPr txBox="1"/>
          <p:nvPr/>
        </p:nvSpPr>
        <p:spPr>
          <a:xfrm>
            <a:off x="322729" y="4467418"/>
            <a:ext cx="3298500" cy="300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500">
                <a:solidFill>
                  <a:srgbClr val="ED701A"/>
                </a:solidFill>
                <a:latin typeface="Montserrat"/>
                <a:ea typeface="Montserrat"/>
                <a:cs typeface="Montserrat"/>
                <a:sym typeface="Montserrat"/>
              </a:rPr>
              <a:t>Nick Bonnichsen</a:t>
            </a:r>
            <a:endParaRPr sz="1100"/>
          </a:p>
        </p:txBody>
      </p:sp>
      <p:sp>
        <p:nvSpPr>
          <p:cNvPr id="193" name="Google Shape;193;p30"/>
          <p:cNvSpPr txBox="1"/>
          <p:nvPr/>
        </p:nvSpPr>
        <p:spPr>
          <a:xfrm>
            <a:off x="354150" y="4742025"/>
            <a:ext cx="4863300" cy="3000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n" sz="1500">
                <a:solidFill>
                  <a:schemeClr val="dk1"/>
                </a:solidFill>
                <a:latin typeface="Montserrat"/>
                <a:ea typeface="Montserrat"/>
                <a:cs typeface="Montserrat"/>
                <a:sym typeface="Montserrat"/>
              </a:rPr>
              <a:t>Measuring Data Quality and Data Stewardship</a:t>
            </a:r>
            <a:endParaRPr sz="1800">
              <a:solidFill>
                <a:schemeClr val="dk1"/>
              </a:solidFill>
              <a:latin typeface="Montserrat"/>
              <a:ea typeface="Montserrat"/>
              <a:cs typeface="Montserrat"/>
              <a:sym typeface="Montserrat"/>
            </a:endParaRPr>
          </a:p>
        </p:txBody>
      </p:sp>
      <p:pic>
        <p:nvPicPr>
          <p:cNvPr id="194" name="Google Shape;194;p30"/>
          <p:cNvPicPr preferRelativeResize="0"/>
          <p:nvPr/>
        </p:nvPicPr>
        <p:blipFill rotWithShape="1">
          <a:blip r:embed="rId5">
            <a:alphaModFix/>
          </a:blip>
          <a:srcRect b="17884" l="0" r="0" t="0"/>
          <a:stretch/>
        </p:blipFill>
        <p:spPr>
          <a:xfrm>
            <a:off x="4513078" y="917725"/>
            <a:ext cx="4514147" cy="2871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descr="A picture containing shape&#10;&#10;Description automatically generated" id="199" name="Google Shape;199;p31"/>
          <p:cNvPicPr preferRelativeResize="0"/>
          <p:nvPr/>
        </p:nvPicPr>
        <p:blipFill rotWithShape="1">
          <a:blip r:embed="rId3">
            <a:alphaModFix/>
          </a:blip>
          <a:srcRect b="0" l="0" r="0" t="0"/>
          <a:stretch/>
        </p:blipFill>
        <p:spPr>
          <a:xfrm>
            <a:off x="0" y="0"/>
            <a:ext cx="9143999" cy="5143499"/>
          </a:xfrm>
          <a:prstGeom prst="rect">
            <a:avLst/>
          </a:prstGeom>
          <a:noFill/>
          <a:ln>
            <a:noFill/>
          </a:ln>
        </p:spPr>
      </p:pic>
      <p:sp>
        <p:nvSpPr>
          <p:cNvPr id="200" name="Google Shape;200;p31"/>
          <p:cNvSpPr txBox="1"/>
          <p:nvPr>
            <p:ph type="title"/>
          </p:nvPr>
        </p:nvSpPr>
        <p:spPr>
          <a:xfrm>
            <a:off x="1047751" y="432325"/>
            <a:ext cx="7302300" cy="4854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ED701A"/>
              </a:buClr>
              <a:buSzPct val="100000"/>
              <a:buFont typeface="Montserrat"/>
              <a:buNone/>
            </a:pPr>
            <a:r>
              <a:rPr b="1" lang="en">
                <a:solidFill>
                  <a:srgbClr val="ED701A"/>
                </a:solidFill>
                <a:latin typeface="Montserrat"/>
                <a:ea typeface="Montserrat"/>
                <a:cs typeface="Montserrat"/>
                <a:sym typeface="Montserrat"/>
              </a:rPr>
              <a:t>When all else fails: Wikipedia</a:t>
            </a:r>
            <a:endParaRPr/>
          </a:p>
        </p:txBody>
      </p:sp>
      <p:cxnSp>
        <p:nvCxnSpPr>
          <p:cNvPr id="201" name="Google Shape;201;p31"/>
          <p:cNvCxnSpPr/>
          <p:nvPr/>
        </p:nvCxnSpPr>
        <p:spPr>
          <a:xfrm>
            <a:off x="322729" y="4336676"/>
            <a:ext cx="8704500" cy="0"/>
          </a:xfrm>
          <a:prstGeom prst="straightConnector1">
            <a:avLst/>
          </a:prstGeom>
          <a:noFill/>
          <a:ln cap="flat" cmpd="sng" w="9525">
            <a:solidFill>
              <a:srgbClr val="ED701A"/>
            </a:solidFill>
            <a:prstDash val="solid"/>
            <a:miter lim="800000"/>
            <a:headEnd len="sm" w="sm" type="none"/>
            <a:tailEnd len="sm" w="sm" type="none"/>
          </a:ln>
        </p:spPr>
      </p:cxnSp>
      <p:sp>
        <p:nvSpPr>
          <p:cNvPr id="202" name="Google Shape;202;p31"/>
          <p:cNvSpPr txBox="1"/>
          <p:nvPr/>
        </p:nvSpPr>
        <p:spPr>
          <a:xfrm>
            <a:off x="4180425" y="1380900"/>
            <a:ext cx="4056600" cy="2788800"/>
          </a:xfrm>
          <a:prstGeom prst="rect">
            <a:avLst/>
          </a:prstGeom>
          <a:noFill/>
          <a:ln>
            <a:noFill/>
          </a:ln>
        </p:spPr>
        <p:txBody>
          <a:bodyPr anchorCtr="0" anchor="t" bIns="34275" lIns="68575" spcFirstLastPara="1" rIns="68575" wrap="square" tIns="34275">
            <a:noAutofit/>
          </a:bodyPr>
          <a:lstStyle/>
          <a:p>
            <a:pPr indent="0" lvl="0" marL="457200" rtl="0" algn="l">
              <a:lnSpc>
                <a:spcPct val="115000"/>
              </a:lnSpc>
              <a:spcBef>
                <a:spcPts val="0"/>
              </a:spcBef>
              <a:spcAft>
                <a:spcPts val="1600"/>
              </a:spcAft>
              <a:buNone/>
            </a:pPr>
            <a:r>
              <a:rPr lang="en">
                <a:solidFill>
                  <a:schemeClr val="dk1"/>
                </a:solidFill>
                <a:latin typeface="Montserrat"/>
                <a:ea typeface="Montserrat"/>
                <a:cs typeface="Montserrat"/>
                <a:sym typeface="Montserrat"/>
              </a:rPr>
              <a:t>“Data quality refers to the state of qualitative or quantitative pieces of information…Data is generally considered high quality if it is ‘fit for [its] intended uses in operations, decision making and planning’. …People's views on data quality can often be in disagreement, even when discussing the same set of data used for the same purpose.”</a:t>
            </a:r>
            <a:endParaRPr sz="1100">
              <a:solidFill>
                <a:schemeClr val="dk1"/>
              </a:solidFill>
              <a:latin typeface="Montserrat"/>
              <a:ea typeface="Montserrat"/>
              <a:cs typeface="Montserrat"/>
              <a:sym typeface="Montserrat"/>
            </a:endParaRPr>
          </a:p>
        </p:txBody>
      </p:sp>
      <p:pic>
        <p:nvPicPr>
          <p:cNvPr descr="A picture containing light&#10;&#10;Description automatically generated" id="203" name="Google Shape;203;p31"/>
          <p:cNvPicPr preferRelativeResize="0"/>
          <p:nvPr/>
        </p:nvPicPr>
        <p:blipFill rotWithShape="1">
          <a:blip r:embed="rId4">
            <a:alphaModFix/>
          </a:blip>
          <a:srcRect b="0" l="0" r="0" t="0"/>
          <a:stretch/>
        </p:blipFill>
        <p:spPr>
          <a:xfrm rot="-9890654">
            <a:off x="7960608" y="-558917"/>
            <a:ext cx="1728011" cy="6261341"/>
          </a:xfrm>
          <a:prstGeom prst="rect">
            <a:avLst/>
          </a:prstGeom>
          <a:noFill/>
          <a:ln>
            <a:noFill/>
          </a:ln>
        </p:spPr>
      </p:pic>
      <p:sp>
        <p:nvSpPr>
          <p:cNvPr id="204" name="Google Shape;204;p31"/>
          <p:cNvSpPr txBox="1"/>
          <p:nvPr/>
        </p:nvSpPr>
        <p:spPr>
          <a:xfrm>
            <a:off x="322729" y="4467418"/>
            <a:ext cx="3298500" cy="300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500">
                <a:solidFill>
                  <a:srgbClr val="ED701A"/>
                </a:solidFill>
                <a:latin typeface="Montserrat"/>
                <a:ea typeface="Montserrat"/>
                <a:cs typeface="Montserrat"/>
                <a:sym typeface="Montserrat"/>
              </a:rPr>
              <a:t>Nick Bonnichsen</a:t>
            </a:r>
            <a:endParaRPr sz="1100"/>
          </a:p>
        </p:txBody>
      </p:sp>
      <p:sp>
        <p:nvSpPr>
          <p:cNvPr id="205" name="Google Shape;205;p31"/>
          <p:cNvSpPr txBox="1"/>
          <p:nvPr/>
        </p:nvSpPr>
        <p:spPr>
          <a:xfrm>
            <a:off x="354150" y="4742025"/>
            <a:ext cx="4863300" cy="3000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n" sz="1500">
                <a:solidFill>
                  <a:schemeClr val="dk1"/>
                </a:solidFill>
                <a:latin typeface="Montserrat"/>
                <a:ea typeface="Montserrat"/>
                <a:cs typeface="Montserrat"/>
                <a:sym typeface="Montserrat"/>
              </a:rPr>
              <a:t>Measuring Data Quality and Data Stewardship</a:t>
            </a:r>
            <a:endParaRPr sz="1800">
              <a:solidFill>
                <a:schemeClr val="dk1"/>
              </a:solidFill>
              <a:latin typeface="Montserrat"/>
              <a:ea typeface="Montserrat"/>
              <a:cs typeface="Montserrat"/>
              <a:sym typeface="Montserrat"/>
            </a:endParaRPr>
          </a:p>
        </p:txBody>
      </p:sp>
      <p:pic>
        <p:nvPicPr>
          <p:cNvPr id="206" name="Google Shape;206;p31"/>
          <p:cNvPicPr preferRelativeResize="0"/>
          <p:nvPr/>
        </p:nvPicPr>
        <p:blipFill>
          <a:blip r:embed="rId5">
            <a:alphaModFix/>
          </a:blip>
          <a:stretch>
            <a:fillRect/>
          </a:stretch>
        </p:blipFill>
        <p:spPr>
          <a:xfrm>
            <a:off x="346724" y="1330401"/>
            <a:ext cx="3586845" cy="3006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descr="A picture containing shape&#10;&#10;Description automatically generated" id="211" name="Google Shape;211;p32"/>
          <p:cNvPicPr preferRelativeResize="0"/>
          <p:nvPr/>
        </p:nvPicPr>
        <p:blipFill rotWithShape="1">
          <a:blip r:embed="rId3">
            <a:alphaModFix/>
          </a:blip>
          <a:srcRect b="0" l="0" r="0" t="0"/>
          <a:stretch/>
        </p:blipFill>
        <p:spPr>
          <a:xfrm>
            <a:off x="0" y="0"/>
            <a:ext cx="9143999" cy="5143499"/>
          </a:xfrm>
          <a:prstGeom prst="rect">
            <a:avLst/>
          </a:prstGeom>
          <a:noFill/>
          <a:ln>
            <a:noFill/>
          </a:ln>
        </p:spPr>
      </p:pic>
      <p:sp>
        <p:nvSpPr>
          <p:cNvPr id="212" name="Google Shape;212;p32"/>
          <p:cNvSpPr txBox="1"/>
          <p:nvPr>
            <p:ph type="title"/>
          </p:nvPr>
        </p:nvSpPr>
        <p:spPr>
          <a:xfrm>
            <a:off x="354152" y="432325"/>
            <a:ext cx="8080800" cy="4854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ED701A"/>
              </a:buClr>
              <a:buSzPct val="100000"/>
              <a:buFont typeface="Montserrat"/>
              <a:buNone/>
            </a:pPr>
            <a:r>
              <a:rPr b="1" lang="en">
                <a:solidFill>
                  <a:srgbClr val="ED701A"/>
                </a:solidFill>
                <a:latin typeface="Montserrat"/>
                <a:ea typeface="Montserrat"/>
                <a:cs typeface="Montserrat"/>
                <a:sym typeface="Montserrat"/>
              </a:rPr>
              <a:t>But what can we actually measure?</a:t>
            </a:r>
            <a:endParaRPr/>
          </a:p>
        </p:txBody>
      </p:sp>
      <p:sp>
        <p:nvSpPr>
          <p:cNvPr id="213" name="Google Shape;213;p32"/>
          <p:cNvSpPr txBox="1"/>
          <p:nvPr>
            <p:ph idx="1" type="body"/>
          </p:nvPr>
        </p:nvSpPr>
        <p:spPr>
          <a:xfrm>
            <a:off x="354149" y="1048454"/>
            <a:ext cx="7886700" cy="3263400"/>
          </a:xfrm>
          <a:prstGeom prst="rect">
            <a:avLst/>
          </a:prstGeom>
          <a:noFill/>
          <a:ln>
            <a:noFill/>
          </a:ln>
        </p:spPr>
        <p:txBody>
          <a:bodyPr anchorCtr="0" anchor="t" bIns="34275" lIns="68575" spcFirstLastPara="1" rIns="68575" wrap="square" tIns="34275">
            <a:normAutofit/>
          </a:bodyPr>
          <a:lstStyle/>
          <a:p>
            <a:pPr indent="-177800" lvl="0" marL="177800" rtl="0" algn="l">
              <a:lnSpc>
                <a:spcPct val="90000"/>
              </a:lnSpc>
              <a:spcBef>
                <a:spcPts val="0"/>
              </a:spcBef>
              <a:spcAft>
                <a:spcPts val="0"/>
              </a:spcAft>
              <a:buSzPts val="1800"/>
              <a:buFont typeface="Montserrat"/>
              <a:buChar char="•"/>
            </a:pPr>
            <a:r>
              <a:rPr lang="en">
                <a:latin typeface="Montserrat"/>
                <a:ea typeface="Montserrat"/>
                <a:cs typeface="Montserrat"/>
                <a:sym typeface="Montserrat"/>
              </a:rPr>
              <a:t>Data Quality is some measurement or distillation of how fit for purpose a particular data set is.</a:t>
            </a:r>
            <a:endParaRPr>
              <a:latin typeface="Montserrat"/>
              <a:ea typeface="Montserrat"/>
              <a:cs typeface="Montserrat"/>
              <a:sym typeface="Montserrat"/>
            </a:endParaRPr>
          </a:p>
          <a:p>
            <a:pPr indent="-177800" lvl="0" marL="177800" rtl="0" algn="l">
              <a:lnSpc>
                <a:spcPct val="90000"/>
              </a:lnSpc>
              <a:spcBef>
                <a:spcPts val="0"/>
              </a:spcBef>
              <a:spcAft>
                <a:spcPts val="0"/>
              </a:spcAft>
              <a:buSzPts val="1800"/>
              <a:buFont typeface="Montserrat"/>
              <a:buChar char="•"/>
            </a:pPr>
            <a:r>
              <a:rPr lang="en">
                <a:latin typeface="Montserrat"/>
                <a:ea typeface="Montserrat"/>
                <a:cs typeface="Montserrat"/>
                <a:sym typeface="Montserrat"/>
              </a:rPr>
              <a:t>Data Quality is no one complaining that the data on a report doesn't match the data they think should be on it.</a:t>
            </a:r>
            <a:endParaRPr>
              <a:latin typeface="Montserrat"/>
              <a:ea typeface="Montserrat"/>
              <a:cs typeface="Montserrat"/>
              <a:sym typeface="Montserrat"/>
            </a:endParaRPr>
          </a:p>
          <a:p>
            <a:pPr indent="-177800" lvl="0" marL="177800" rtl="0" algn="l">
              <a:lnSpc>
                <a:spcPct val="90000"/>
              </a:lnSpc>
              <a:spcBef>
                <a:spcPts val="0"/>
              </a:spcBef>
              <a:spcAft>
                <a:spcPts val="0"/>
              </a:spcAft>
              <a:buSzPts val="1800"/>
              <a:buFont typeface="Montserrat"/>
              <a:buChar char="•"/>
            </a:pPr>
            <a:r>
              <a:rPr lang="en">
                <a:latin typeface="Montserrat"/>
                <a:ea typeface="Montserrat"/>
                <a:cs typeface="Montserrat"/>
                <a:sym typeface="Montserrat"/>
              </a:rPr>
              <a:t>Data is generally considered high quality if it is "fit for [its] intended uses in operations, decision making and planning".</a:t>
            </a:r>
            <a:endParaRPr>
              <a:latin typeface="Montserrat"/>
              <a:ea typeface="Montserrat"/>
              <a:cs typeface="Montserrat"/>
              <a:sym typeface="Montserrat"/>
            </a:endParaRPr>
          </a:p>
          <a:p>
            <a:pPr indent="-177800" lvl="0" marL="177800" rtl="0" algn="l">
              <a:lnSpc>
                <a:spcPct val="90000"/>
              </a:lnSpc>
              <a:spcBef>
                <a:spcPts val="0"/>
              </a:spcBef>
              <a:spcAft>
                <a:spcPts val="0"/>
              </a:spcAft>
              <a:buSzPts val="1800"/>
              <a:buFont typeface="Montserrat"/>
              <a:buChar char="•"/>
            </a:pPr>
            <a:r>
              <a:rPr lang="en">
                <a:latin typeface="Montserrat"/>
                <a:ea typeface="Montserrat"/>
                <a:cs typeface="Montserrat"/>
                <a:sym typeface="Montserrat"/>
              </a:rPr>
              <a:t>High Quality data is that which meets or exceeds customer expectations.</a:t>
            </a:r>
            <a:endParaRPr>
              <a:latin typeface="Montserrat"/>
              <a:ea typeface="Montserrat"/>
              <a:cs typeface="Montserrat"/>
              <a:sym typeface="Montserrat"/>
            </a:endParaRPr>
          </a:p>
          <a:p>
            <a:pPr indent="-177800" lvl="0" marL="177800" rtl="0" algn="l">
              <a:lnSpc>
                <a:spcPct val="90000"/>
              </a:lnSpc>
              <a:spcBef>
                <a:spcPts val="0"/>
              </a:spcBef>
              <a:spcAft>
                <a:spcPts val="0"/>
              </a:spcAft>
              <a:buSzPts val="1800"/>
              <a:buFont typeface="Montserrat"/>
              <a:buChar char="•"/>
            </a:pPr>
            <a:r>
              <a:rPr b="1" lang="en">
                <a:latin typeface="Montserrat"/>
                <a:ea typeface="Montserrat"/>
                <a:cs typeface="Montserrat"/>
                <a:sym typeface="Montserrat"/>
              </a:rPr>
              <a:t>Quality requires comparison</a:t>
            </a:r>
            <a:endParaRPr b="1">
              <a:latin typeface="Montserrat"/>
              <a:ea typeface="Montserrat"/>
              <a:cs typeface="Montserrat"/>
              <a:sym typeface="Montserrat"/>
            </a:endParaRPr>
          </a:p>
        </p:txBody>
      </p:sp>
      <p:sp>
        <p:nvSpPr>
          <p:cNvPr id="214" name="Google Shape;214;p32"/>
          <p:cNvSpPr txBox="1"/>
          <p:nvPr/>
        </p:nvSpPr>
        <p:spPr>
          <a:xfrm>
            <a:off x="322729" y="4467418"/>
            <a:ext cx="3298500" cy="300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500">
                <a:solidFill>
                  <a:srgbClr val="ED701A"/>
                </a:solidFill>
                <a:latin typeface="Montserrat"/>
                <a:ea typeface="Montserrat"/>
                <a:cs typeface="Montserrat"/>
                <a:sym typeface="Montserrat"/>
              </a:rPr>
              <a:t>Nick Bonnichsen</a:t>
            </a:r>
            <a:endParaRPr sz="1100"/>
          </a:p>
        </p:txBody>
      </p:sp>
      <p:sp>
        <p:nvSpPr>
          <p:cNvPr id="215" name="Google Shape;215;p32"/>
          <p:cNvSpPr txBox="1"/>
          <p:nvPr/>
        </p:nvSpPr>
        <p:spPr>
          <a:xfrm>
            <a:off x="354150" y="4742025"/>
            <a:ext cx="4863300" cy="3000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n" sz="1500">
                <a:solidFill>
                  <a:schemeClr val="dk1"/>
                </a:solidFill>
                <a:latin typeface="Montserrat"/>
                <a:ea typeface="Montserrat"/>
                <a:cs typeface="Montserrat"/>
                <a:sym typeface="Montserrat"/>
              </a:rPr>
              <a:t>Measuring Data Quality and Data Stewardship</a:t>
            </a:r>
            <a:endParaRPr sz="1800">
              <a:solidFill>
                <a:schemeClr val="dk1"/>
              </a:solidFill>
              <a:latin typeface="Montserrat"/>
              <a:ea typeface="Montserrat"/>
              <a:cs typeface="Montserrat"/>
              <a:sym typeface="Montserrat"/>
            </a:endParaRPr>
          </a:p>
        </p:txBody>
      </p:sp>
      <p:cxnSp>
        <p:nvCxnSpPr>
          <p:cNvPr id="216" name="Google Shape;216;p32"/>
          <p:cNvCxnSpPr/>
          <p:nvPr/>
        </p:nvCxnSpPr>
        <p:spPr>
          <a:xfrm>
            <a:off x="322729" y="4336676"/>
            <a:ext cx="7800300" cy="0"/>
          </a:xfrm>
          <a:prstGeom prst="straightConnector1">
            <a:avLst/>
          </a:prstGeom>
          <a:noFill/>
          <a:ln cap="flat" cmpd="sng" w="9525">
            <a:solidFill>
              <a:srgbClr val="ED701A"/>
            </a:solidFill>
            <a:prstDash val="solid"/>
            <a:miter lim="800000"/>
            <a:headEnd len="sm" w="sm" type="none"/>
            <a:tailEnd len="sm" w="sm" type="none"/>
          </a:ln>
        </p:spPr>
      </p:cxnSp>
      <p:pic>
        <p:nvPicPr>
          <p:cNvPr descr="A picture containing light&#10;&#10;Description automatically generated" id="217" name="Google Shape;217;p32"/>
          <p:cNvPicPr preferRelativeResize="0"/>
          <p:nvPr/>
        </p:nvPicPr>
        <p:blipFill rotWithShape="1">
          <a:blip r:embed="rId4">
            <a:alphaModFix/>
          </a:blip>
          <a:srcRect b="0" l="0" r="0" t="0"/>
          <a:stretch/>
        </p:blipFill>
        <p:spPr>
          <a:xfrm rot="909347">
            <a:off x="7655037" y="-1078704"/>
            <a:ext cx="2074775" cy="751781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descr="A picture containing shape&#10;&#10;Description automatically generated" id="222" name="Google Shape;222;p33"/>
          <p:cNvPicPr preferRelativeResize="0"/>
          <p:nvPr/>
        </p:nvPicPr>
        <p:blipFill rotWithShape="1">
          <a:blip r:embed="rId3">
            <a:alphaModFix/>
          </a:blip>
          <a:srcRect b="0" l="0" r="0" t="0"/>
          <a:stretch/>
        </p:blipFill>
        <p:spPr>
          <a:xfrm>
            <a:off x="0" y="0"/>
            <a:ext cx="9177380" cy="5162273"/>
          </a:xfrm>
          <a:prstGeom prst="rect">
            <a:avLst/>
          </a:prstGeom>
          <a:noFill/>
          <a:ln>
            <a:noFill/>
          </a:ln>
        </p:spPr>
      </p:pic>
      <p:sp>
        <p:nvSpPr>
          <p:cNvPr id="223" name="Google Shape;223;p33"/>
          <p:cNvSpPr txBox="1"/>
          <p:nvPr>
            <p:ph type="title"/>
          </p:nvPr>
        </p:nvSpPr>
        <p:spPr>
          <a:xfrm>
            <a:off x="533400" y="676041"/>
            <a:ext cx="7150200" cy="35298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rgbClr val="ED701A"/>
              </a:buClr>
              <a:buSzPts val="6600"/>
              <a:buFont typeface="Montserrat"/>
              <a:buNone/>
            </a:pPr>
            <a:r>
              <a:rPr b="1" lang="en" sz="4800">
                <a:solidFill>
                  <a:srgbClr val="ED701A"/>
                </a:solidFill>
                <a:latin typeface="Montserrat"/>
                <a:ea typeface="Montserrat"/>
                <a:cs typeface="Montserrat"/>
                <a:sym typeface="Montserrat"/>
              </a:rPr>
              <a:t>Data Quality is a comparison of the actual state of a data set to a desired state</a:t>
            </a:r>
            <a:endParaRPr sz="4800"/>
          </a:p>
        </p:txBody>
      </p:sp>
      <p:sp>
        <p:nvSpPr>
          <p:cNvPr id="224" name="Google Shape;224;p33"/>
          <p:cNvSpPr txBox="1"/>
          <p:nvPr/>
        </p:nvSpPr>
        <p:spPr>
          <a:xfrm>
            <a:off x="5447831" y="4467418"/>
            <a:ext cx="3298500" cy="3000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lang="en" sz="1500">
                <a:solidFill>
                  <a:srgbClr val="ED701A"/>
                </a:solidFill>
                <a:latin typeface="Montserrat"/>
                <a:ea typeface="Montserrat"/>
                <a:cs typeface="Montserrat"/>
                <a:sym typeface="Montserrat"/>
              </a:rPr>
              <a:t>Nick Bonnichsen</a:t>
            </a:r>
            <a:endParaRPr sz="1100"/>
          </a:p>
        </p:txBody>
      </p:sp>
      <p:sp>
        <p:nvSpPr>
          <p:cNvPr id="225" name="Google Shape;225;p33"/>
          <p:cNvSpPr txBox="1"/>
          <p:nvPr/>
        </p:nvSpPr>
        <p:spPr>
          <a:xfrm>
            <a:off x="3915825" y="4742025"/>
            <a:ext cx="4861800" cy="3000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lang="en" sz="1500">
                <a:solidFill>
                  <a:schemeClr val="dk1"/>
                </a:solidFill>
                <a:latin typeface="Montserrat"/>
                <a:ea typeface="Montserrat"/>
                <a:cs typeface="Montserrat"/>
                <a:sym typeface="Montserrat"/>
              </a:rPr>
              <a:t>Measuring Data Quality and Data Stewardship</a:t>
            </a:r>
            <a:endParaRPr b="1" sz="1500">
              <a:solidFill>
                <a:schemeClr val="dk1"/>
              </a:solidFill>
              <a:latin typeface="Montserrat"/>
              <a:ea typeface="Montserrat"/>
              <a:cs typeface="Montserrat"/>
              <a:sym typeface="Montserrat"/>
            </a:endParaRPr>
          </a:p>
        </p:txBody>
      </p:sp>
      <p:cxnSp>
        <p:nvCxnSpPr>
          <p:cNvPr id="226" name="Google Shape;226;p33"/>
          <p:cNvCxnSpPr/>
          <p:nvPr/>
        </p:nvCxnSpPr>
        <p:spPr>
          <a:xfrm>
            <a:off x="322729" y="4336676"/>
            <a:ext cx="8423400" cy="0"/>
          </a:xfrm>
          <a:prstGeom prst="straightConnector1">
            <a:avLst/>
          </a:prstGeom>
          <a:noFill/>
          <a:ln cap="flat" cmpd="sng" w="9525">
            <a:solidFill>
              <a:srgbClr val="ED701A"/>
            </a:solidFill>
            <a:prstDash val="solid"/>
            <a:miter lim="800000"/>
            <a:headEnd len="sm" w="sm" type="none"/>
            <a:tailEnd len="sm" w="sm" type="none"/>
          </a:ln>
        </p:spPr>
      </p:cxnSp>
      <p:pic>
        <p:nvPicPr>
          <p:cNvPr descr="Text&#10;&#10;Description automatically generated" id="227" name="Google Shape;227;p33"/>
          <p:cNvPicPr preferRelativeResize="0"/>
          <p:nvPr/>
        </p:nvPicPr>
        <p:blipFill rotWithShape="1">
          <a:blip r:embed="rId4">
            <a:alphaModFix/>
          </a:blip>
          <a:srcRect b="0" l="0" r="0" t="0"/>
          <a:stretch/>
        </p:blipFill>
        <p:spPr>
          <a:xfrm>
            <a:off x="341268" y="4406352"/>
            <a:ext cx="568639" cy="568639"/>
          </a:xfrm>
          <a:prstGeom prst="rect">
            <a:avLst/>
          </a:prstGeom>
          <a:noFill/>
          <a:ln>
            <a:noFill/>
          </a:ln>
        </p:spPr>
      </p:pic>
      <p:pic>
        <p:nvPicPr>
          <p:cNvPr descr="Logo&#10;&#10;Description automatically generated" id="228" name="Google Shape;228;p33"/>
          <p:cNvPicPr preferRelativeResize="0"/>
          <p:nvPr/>
        </p:nvPicPr>
        <p:blipFill rotWithShape="1">
          <a:blip r:embed="rId5">
            <a:alphaModFix/>
          </a:blip>
          <a:srcRect b="0" l="0" r="0" t="0"/>
          <a:stretch/>
        </p:blipFill>
        <p:spPr>
          <a:xfrm rot="-8334488">
            <a:off x="7456835" y="872126"/>
            <a:ext cx="1759190" cy="2117076"/>
          </a:xfrm>
          <a:prstGeom prst="rect">
            <a:avLst/>
          </a:prstGeom>
          <a:noFill/>
          <a:ln>
            <a:noFill/>
          </a:ln>
        </p:spPr>
      </p:pic>
      <p:pic>
        <p:nvPicPr>
          <p:cNvPr descr="A picture containing music, guitar&#10;&#10;Description automatically generated" id="229" name="Google Shape;229;p33"/>
          <p:cNvPicPr preferRelativeResize="0"/>
          <p:nvPr/>
        </p:nvPicPr>
        <p:blipFill rotWithShape="1">
          <a:blip r:embed="rId6">
            <a:alphaModFix/>
          </a:blip>
          <a:srcRect b="0" l="0" r="0" t="0"/>
          <a:stretch/>
        </p:blipFill>
        <p:spPr>
          <a:xfrm rot="932917">
            <a:off x="7616613" y="269263"/>
            <a:ext cx="2553886" cy="399103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