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0"/>
  </p:notesMasterIdLst>
  <p:sldIdLst>
    <p:sldId id="256" r:id="rId4"/>
    <p:sldId id="257" r:id="rId5"/>
    <p:sldId id="273" r:id="rId6"/>
    <p:sldId id="258" r:id="rId7"/>
    <p:sldId id="261" r:id="rId8"/>
    <p:sldId id="262" r:id="rId9"/>
    <p:sldId id="263" r:id="rId10"/>
    <p:sldId id="264" r:id="rId11"/>
    <p:sldId id="272" r:id="rId12"/>
    <p:sldId id="265" r:id="rId13"/>
    <p:sldId id="266" r:id="rId14"/>
    <p:sldId id="267" r:id="rId15"/>
    <p:sldId id="269" r:id="rId16"/>
    <p:sldId id="270" r:id="rId17"/>
    <p:sldId id="271"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01A"/>
    <a:srgbClr val="0E7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0B0DB-0904-4A31-AE2F-6D0C801A43FC}" v="125" dt="2023-10-10T21:29:33.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79805" autoAdjust="0"/>
  </p:normalViewPr>
  <p:slideViewPr>
    <p:cSldViewPr snapToGrid="0" snapToObjects="1">
      <p:cViewPr varScale="1">
        <p:scale>
          <a:sx n="59" d="100"/>
          <a:sy n="59"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Masters" userId="77a38eee-eff6-4dcc-ae2c-e30b14084cf3" providerId="ADAL" clId="{2B50B0DB-0904-4A31-AE2F-6D0C801A43FC}"/>
    <pc:docChg chg="undo custSel addSld delSld modSld">
      <pc:chgData name="Evan Masters" userId="77a38eee-eff6-4dcc-ae2c-e30b14084cf3" providerId="ADAL" clId="{2B50B0DB-0904-4A31-AE2F-6D0C801A43FC}" dt="2023-10-10T21:29:33.300" v="2558"/>
      <pc:docMkLst>
        <pc:docMk/>
      </pc:docMkLst>
      <pc:sldChg chg="addSp delSp modSp mod">
        <pc:chgData name="Evan Masters" userId="77a38eee-eff6-4dcc-ae2c-e30b14084cf3" providerId="ADAL" clId="{2B50B0DB-0904-4A31-AE2F-6D0C801A43FC}" dt="2023-10-06T00:43:54.979" v="20" actId="14100"/>
        <pc:sldMkLst>
          <pc:docMk/>
          <pc:sldMk cId="1934789693" sldId="256"/>
        </pc:sldMkLst>
        <pc:picChg chg="add del mod">
          <ac:chgData name="Evan Masters" userId="77a38eee-eff6-4dcc-ae2c-e30b14084cf3" providerId="ADAL" clId="{2B50B0DB-0904-4A31-AE2F-6D0C801A43FC}" dt="2023-10-06T00:42:44.496" v="3" actId="478"/>
          <ac:picMkLst>
            <pc:docMk/>
            <pc:sldMk cId="1934789693" sldId="256"/>
            <ac:picMk id="4" creationId="{20BB08F7-7B28-7CF2-194D-AD7452F583A8}"/>
          </ac:picMkLst>
        </pc:picChg>
        <pc:picChg chg="add mod">
          <ac:chgData name="Evan Masters" userId="77a38eee-eff6-4dcc-ae2c-e30b14084cf3" providerId="ADAL" clId="{2B50B0DB-0904-4A31-AE2F-6D0C801A43FC}" dt="2023-10-06T00:43:54.979" v="20" actId="14100"/>
          <ac:picMkLst>
            <pc:docMk/>
            <pc:sldMk cId="1934789693" sldId="256"/>
            <ac:picMk id="7" creationId="{4563ACB9-2FF5-7352-F0C3-BFA926C61276}"/>
          </ac:picMkLst>
        </pc:picChg>
        <pc:picChg chg="del">
          <ac:chgData name="Evan Masters" userId="77a38eee-eff6-4dcc-ae2c-e30b14084cf3" providerId="ADAL" clId="{2B50B0DB-0904-4A31-AE2F-6D0C801A43FC}" dt="2023-10-06T00:42:07.096" v="0" actId="478"/>
          <ac:picMkLst>
            <pc:docMk/>
            <pc:sldMk cId="1934789693" sldId="256"/>
            <ac:picMk id="9" creationId="{70BDE0E7-CB8A-40AE-3F71-88D7317AD1E4}"/>
          </ac:picMkLst>
        </pc:picChg>
      </pc:sldChg>
      <pc:sldChg chg="modSp mod modAnim">
        <pc:chgData name="Evan Masters" userId="77a38eee-eff6-4dcc-ae2c-e30b14084cf3" providerId="ADAL" clId="{2B50B0DB-0904-4A31-AE2F-6D0C801A43FC}" dt="2023-10-10T21:29:33.300" v="2558"/>
        <pc:sldMkLst>
          <pc:docMk/>
          <pc:sldMk cId="3596853687" sldId="257"/>
        </pc:sldMkLst>
        <pc:spChg chg="mod">
          <ac:chgData name="Evan Masters" userId="77a38eee-eff6-4dcc-ae2c-e30b14084cf3" providerId="ADAL" clId="{2B50B0DB-0904-4A31-AE2F-6D0C801A43FC}" dt="2023-10-09T16:56:07.735" v="1885" actId="20577"/>
          <ac:spMkLst>
            <pc:docMk/>
            <pc:sldMk cId="3596853687" sldId="257"/>
            <ac:spMk id="3" creationId="{534DD638-55FC-8A47-8941-AA2711FCA5D0}"/>
          </ac:spMkLst>
        </pc:spChg>
      </pc:sldChg>
      <pc:sldChg chg="addSp delSp modSp mod modAnim modNotesTx">
        <pc:chgData name="Evan Masters" userId="77a38eee-eff6-4dcc-ae2c-e30b14084cf3" providerId="ADAL" clId="{2B50B0DB-0904-4A31-AE2F-6D0C801A43FC}" dt="2023-10-10T21:28:58.831" v="2557"/>
        <pc:sldMkLst>
          <pc:docMk/>
          <pc:sldMk cId="2578373296" sldId="258"/>
        </pc:sldMkLst>
        <pc:spChg chg="mod">
          <ac:chgData name="Evan Masters" userId="77a38eee-eff6-4dcc-ae2c-e30b14084cf3" providerId="ADAL" clId="{2B50B0DB-0904-4A31-AE2F-6D0C801A43FC}" dt="2023-10-09T22:03:21.339" v="2030" actId="20577"/>
          <ac:spMkLst>
            <pc:docMk/>
            <pc:sldMk cId="2578373296" sldId="258"/>
            <ac:spMk id="11" creationId="{156379D7-09B9-A04E-AB5A-9CA623F71D20}"/>
          </ac:spMkLst>
        </pc:spChg>
        <pc:picChg chg="add del">
          <ac:chgData name="Evan Masters" userId="77a38eee-eff6-4dcc-ae2c-e30b14084cf3" providerId="ADAL" clId="{2B50B0DB-0904-4A31-AE2F-6D0C801A43FC}" dt="2023-10-09T22:03:11.209" v="2024" actId="22"/>
          <ac:picMkLst>
            <pc:docMk/>
            <pc:sldMk cId="2578373296" sldId="258"/>
            <ac:picMk id="3" creationId="{0C9ADFBF-B76C-893A-CDDA-F3D7DEE12D37}"/>
          </ac:picMkLst>
        </pc:picChg>
        <pc:picChg chg="add del mod">
          <ac:chgData name="Evan Masters" userId="77a38eee-eff6-4dcc-ae2c-e30b14084cf3" providerId="ADAL" clId="{2B50B0DB-0904-4A31-AE2F-6D0C801A43FC}" dt="2023-10-09T22:03:10.697" v="2023" actId="22"/>
          <ac:picMkLst>
            <pc:docMk/>
            <pc:sldMk cId="2578373296" sldId="258"/>
            <ac:picMk id="6" creationId="{5E43DA6F-E352-36D8-988E-D3FA8EEFDF85}"/>
          </ac:picMkLst>
        </pc:picChg>
        <pc:picChg chg="add mod">
          <ac:chgData name="Evan Masters" userId="77a38eee-eff6-4dcc-ae2c-e30b14084cf3" providerId="ADAL" clId="{2B50B0DB-0904-4A31-AE2F-6D0C801A43FC}" dt="2023-10-09T22:03:37.738" v="2034" actId="14100"/>
          <ac:picMkLst>
            <pc:docMk/>
            <pc:sldMk cId="2578373296" sldId="258"/>
            <ac:picMk id="10" creationId="{B85B97CE-2C8F-C0B7-21AE-596E218661BB}"/>
          </ac:picMkLst>
        </pc:picChg>
      </pc:sldChg>
      <pc:sldChg chg="del">
        <pc:chgData name="Evan Masters" userId="77a38eee-eff6-4dcc-ae2c-e30b14084cf3" providerId="ADAL" clId="{2B50B0DB-0904-4A31-AE2F-6D0C801A43FC}" dt="2023-10-09T16:38:03.570" v="1880" actId="47"/>
        <pc:sldMkLst>
          <pc:docMk/>
          <pc:sldMk cId="3998452083" sldId="260"/>
        </pc:sldMkLst>
      </pc:sldChg>
      <pc:sldChg chg="modSp mod modAnim modNotesTx">
        <pc:chgData name="Evan Masters" userId="77a38eee-eff6-4dcc-ae2c-e30b14084cf3" providerId="ADAL" clId="{2B50B0DB-0904-4A31-AE2F-6D0C801A43FC}" dt="2023-10-09T16:58:56.155" v="1894"/>
        <pc:sldMkLst>
          <pc:docMk/>
          <pc:sldMk cId="2058747107" sldId="261"/>
        </pc:sldMkLst>
        <pc:spChg chg="mod">
          <ac:chgData name="Evan Masters" userId="77a38eee-eff6-4dcc-ae2c-e30b14084cf3" providerId="ADAL" clId="{2B50B0DB-0904-4A31-AE2F-6D0C801A43FC}" dt="2023-10-09T16:57:50.483" v="1890" actId="20577"/>
          <ac:spMkLst>
            <pc:docMk/>
            <pc:sldMk cId="2058747107" sldId="261"/>
            <ac:spMk id="11" creationId="{156379D7-09B9-A04E-AB5A-9CA623F71D20}"/>
          </ac:spMkLst>
        </pc:spChg>
      </pc:sldChg>
      <pc:sldChg chg="modSp mod modAnim">
        <pc:chgData name="Evan Masters" userId="77a38eee-eff6-4dcc-ae2c-e30b14084cf3" providerId="ADAL" clId="{2B50B0DB-0904-4A31-AE2F-6D0C801A43FC}" dt="2023-10-09T16:59:04.682" v="1895"/>
        <pc:sldMkLst>
          <pc:docMk/>
          <pc:sldMk cId="3199553192" sldId="262"/>
        </pc:sldMkLst>
        <pc:spChg chg="mod">
          <ac:chgData name="Evan Masters" userId="77a38eee-eff6-4dcc-ae2c-e30b14084cf3" providerId="ADAL" clId="{2B50B0DB-0904-4A31-AE2F-6D0C801A43FC}" dt="2023-10-06T01:39:44.681" v="489" actId="20577"/>
          <ac:spMkLst>
            <pc:docMk/>
            <pc:sldMk cId="3199553192" sldId="262"/>
            <ac:spMk id="11" creationId="{156379D7-09B9-A04E-AB5A-9CA623F71D20}"/>
          </ac:spMkLst>
        </pc:spChg>
      </pc:sldChg>
      <pc:sldChg chg="modSp mod modAnim">
        <pc:chgData name="Evan Masters" userId="77a38eee-eff6-4dcc-ae2c-e30b14084cf3" providerId="ADAL" clId="{2B50B0DB-0904-4A31-AE2F-6D0C801A43FC}" dt="2023-10-10T20:47:41.513" v="2484" actId="20577"/>
        <pc:sldMkLst>
          <pc:docMk/>
          <pc:sldMk cId="431445265" sldId="263"/>
        </pc:sldMkLst>
        <pc:spChg chg="mod">
          <ac:chgData name="Evan Masters" userId="77a38eee-eff6-4dcc-ae2c-e30b14084cf3" providerId="ADAL" clId="{2B50B0DB-0904-4A31-AE2F-6D0C801A43FC}" dt="2023-10-06T01:41:16.604" v="491" actId="20577"/>
          <ac:spMkLst>
            <pc:docMk/>
            <pc:sldMk cId="431445265" sldId="263"/>
            <ac:spMk id="8" creationId="{00B9C511-2BA7-B144-8CAF-2CAD966A77E1}"/>
          </ac:spMkLst>
        </pc:spChg>
        <pc:spChg chg="mod">
          <ac:chgData name="Evan Masters" userId="77a38eee-eff6-4dcc-ae2c-e30b14084cf3" providerId="ADAL" clId="{2B50B0DB-0904-4A31-AE2F-6D0C801A43FC}" dt="2023-10-10T20:47:41.513" v="2484" actId="20577"/>
          <ac:spMkLst>
            <pc:docMk/>
            <pc:sldMk cId="431445265" sldId="263"/>
            <ac:spMk id="11" creationId="{156379D7-09B9-A04E-AB5A-9CA623F71D20}"/>
          </ac:spMkLst>
        </pc:spChg>
      </pc:sldChg>
      <pc:sldChg chg="addSp delSp modSp mod modAnim">
        <pc:chgData name="Evan Masters" userId="77a38eee-eff6-4dcc-ae2c-e30b14084cf3" providerId="ADAL" clId="{2B50B0DB-0904-4A31-AE2F-6D0C801A43FC}" dt="2023-10-10T20:59:41.097" v="2492"/>
        <pc:sldMkLst>
          <pc:docMk/>
          <pc:sldMk cId="3512716392" sldId="264"/>
        </pc:sldMkLst>
        <pc:spChg chg="add del mod">
          <ac:chgData name="Evan Masters" userId="77a38eee-eff6-4dcc-ae2c-e30b14084cf3" providerId="ADAL" clId="{2B50B0DB-0904-4A31-AE2F-6D0C801A43FC}" dt="2023-10-09T15:48:54.368" v="997"/>
          <ac:spMkLst>
            <pc:docMk/>
            <pc:sldMk cId="3512716392" sldId="264"/>
            <ac:spMk id="3" creationId="{0CE1DC22-091E-04DC-0D95-11919B29CD6D}"/>
          </ac:spMkLst>
        </pc:spChg>
        <pc:spChg chg="add del mod">
          <ac:chgData name="Evan Masters" userId="77a38eee-eff6-4dcc-ae2c-e30b14084cf3" providerId="ADAL" clId="{2B50B0DB-0904-4A31-AE2F-6D0C801A43FC}" dt="2023-10-09T15:49:46.467" v="1007"/>
          <ac:spMkLst>
            <pc:docMk/>
            <pc:sldMk cId="3512716392" sldId="264"/>
            <ac:spMk id="6" creationId="{4104884D-92D2-103F-5048-360A8D8C013D}"/>
          </ac:spMkLst>
        </pc:spChg>
        <pc:spChg chg="add del mod">
          <ac:chgData name="Evan Masters" userId="77a38eee-eff6-4dcc-ae2c-e30b14084cf3" providerId="ADAL" clId="{2B50B0DB-0904-4A31-AE2F-6D0C801A43FC}" dt="2023-10-09T15:49:46.467" v="1007"/>
          <ac:spMkLst>
            <pc:docMk/>
            <pc:sldMk cId="3512716392" sldId="264"/>
            <ac:spMk id="9" creationId="{89E453BB-A1CF-E2EF-0505-A41F31855F99}"/>
          </ac:spMkLst>
        </pc:spChg>
        <pc:spChg chg="add del mod">
          <ac:chgData name="Evan Masters" userId="77a38eee-eff6-4dcc-ae2c-e30b14084cf3" providerId="ADAL" clId="{2B50B0DB-0904-4A31-AE2F-6D0C801A43FC}" dt="2023-10-09T15:49:46.467" v="1007"/>
          <ac:spMkLst>
            <pc:docMk/>
            <pc:sldMk cId="3512716392" sldId="264"/>
            <ac:spMk id="10" creationId="{353094ED-C855-2D3E-F562-D37B0B8398A6}"/>
          </ac:spMkLst>
        </pc:spChg>
        <pc:spChg chg="mod">
          <ac:chgData name="Evan Masters" userId="77a38eee-eff6-4dcc-ae2c-e30b14084cf3" providerId="ADAL" clId="{2B50B0DB-0904-4A31-AE2F-6D0C801A43FC}" dt="2023-10-06T01:59:39.054" v="993" actId="14"/>
          <ac:spMkLst>
            <pc:docMk/>
            <pc:sldMk cId="3512716392" sldId="264"/>
            <ac:spMk id="11" creationId="{156379D7-09B9-A04E-AB5A-9CA623F71D20}"/>
          </ac:spMkLst>
        </pc:spChg>
        <pc:spChg chg="add del mod">
          <ac:chgData name="Evan Masters" userId="77a38eee-eff6-4dcc-ae2c-e30b14084cf3" providerId="ADAL" clId="{2B50B0DB-0904-4A31-AE2F-6D0C801A43FC}" dt="2023-10-09T15:49:46.467" v="1007"/>
          <ac:spMkLst>
            <pc:docMk/>
            <pc:sldMk cId="3512716392" sldId="264"/>
            <ac:spMk id="12" creationId="{FA00DBE5-1C0F-2B64-BFD1-6A67E25CE5AE}"/>
          </ac:spMkLst>
        </pc:spChg>
        <pc:spChg chg="add mod">
          <ac:chgData name="Evan Masters" userId="77a38eee-eff6-4dcc-ae2c-e30b14084cf3" providerId="ADAL" clId="{2B50B0DB-0904-4A31-AE2F-6D0C801A43FC}" dt="2023-10-09T15:49:50.164" v="1009" actId="1076"/>
          <ac:spMkLst>
            <pc:docMk/>
            <pc:sldMk cId="3512716392" sldId="264"/>
            <ac:spMk id="14" creationId="{8C2B1647-CFE9-7C13-DA93-434906CA0ABF}"/>
          </ac:spMkLst>
        </pc:spChg>
        <pc:spChg chg="add mod">
          <ac:chgData name="Evan Masters" userId="77a38eee-eff6-4dcc-ae2c-e30b14084cf3" providerId="ADAL" clId="{2B50B0DB-0904-4A31-AE2F-6D0C801A43FC}" dt="2023-10-09T15:49:50.164" v="1009" actId="1076"/>
          <ac:spMkLst>
            <pc:docMk/>
            <pc:sldMk cId="3512716392" sldId="264"/>
            <ac:spMk id="15" creationId="{DF0A8CEF-6DAC-6C85-3F17-92F4D991B123}"/>
          </ac:spMkLst>
        </pc:spChg>
        <pc:spChg chg="add mod">
          <ac:chgData name="Evan Masters" userId="77a38eee-eff6-4dcc-ae2c-e30b14084cf3" providerId="ADAL" clId="{2B50B0DB-0904-4A31-AE2F-6D0C801A43FC}" dt="2023-10-09T15:49:50.164" v="1009" actId="1076"/>
          <ac:spMkLst>
            <pc:docMk/>
            <pc:sldMk cId="3512716392" sldId="264"/>
            <ac:spMk id="16" creationId="{8A5F0DD7-6347-CFE9-FF56-472FD64AAB47}"/>
          </ac:spMkLst>
        </pc:spChg>
        <pc:spChg chg="add mod">
          <ac:chgData name="Evan Masters" userId="77a38eee-eff6-4dcc-ae2c-e30b14084cf3" providerId="ADAL" clId="{2B50B0DB-0904-4A31-AE2F-6D0C801A43FC}" dt="2023-10-09T15:49:50.164" v="1009" actId="1076"/>
          <ac:spMkLst>
            <pc:docMk/>
            <pc:sldMk cId="3512716392" sldId="264"/>
            <ac:spMk id="17" creationId="{DD64FB93-3C4F-A517-3B05-F3C8C4982944}"/>
          </ac:spMkLst>
        </pc:spChg>
        <pc:picChg chg="add del mod">
          <ac:chgData name="Evan Masters" userId="77a38eee-eff6-4dcc-ae2c-e30b14084cf3" providerId="ADAL" clId="{2B50B0DB-0904-4A31-AE2F-6D0C801A43FC}" dt="2023-10-09T15:48:54.368" v="997"/>
          <ac:picMkLst>
            <pc:docMk/>
            <pc:sldMk cId="3512716392" sldId="264"/>
            <ac:picMk id="2" creationId="{27182535-A5C5-CC2F-FCCB-E8ACFE129AA9}"/>
          </ac:picMkLst>
        </pc:picChg>
        <pc:picChg chg="add del mod">
          <ac:chgData name="Evan Masters" userId="77a38eee-eff6-4dcc-ae2c-e30b14084cf3" providerId="ADAL" clId="{2B50B0DB-0904-4A31-AE2F-6D0C801A43FC}" dt="2023-10-09T15:49:46.467" v="1007"/>
          <ac:picMkLst>
            <pc:docMk/>
            <pc:sldMk cId="3512716392" sldId="264"/>
            <ac:picMk id="4" creationId="{2877D503-D294-25B4-12C0-E22C8E57EEAA}"/>
          </ac:picMkLst>
        </pc:picChg>
        <pc:picChg chg="mod">
          <ac:chgData name="Evan Masters" userId="77a38eee-eff6-4dcc-ae2c-e30b14084cf3" providerId="ADAL" clId="{2B50B0DB-0904-4A31-AE2F-6D0C801A43FC}" dt="2023-10-09T15:49:43.498" v="1005" actId="1076"/>
          <ac:picMkLst>
            <pc:docMk/>
            <pc:sldMk cId="3512716392" sldId="264"/>
            <ac:picMk id="5" creationId="{CECB838C-EF60-DA4F-82FD-EA0FD73A7904}"/>
          </ac:picMkLst>
        </pc:picChg>
        <pc:picChg chg="add mod">
          <ac:chgData name="Evan Masters" userId="77a38eee-eff6-4dcc-ae2c-e30b14084cf3" providerId="ADAL" clId="{2B50B0DB-0904-4A31-AE2F-6D0C801A43FC}" dt="2023-10-09T15:49:50.164" v="1009" actId="1076"/>
          <ac:picMkLst>
            <pc:docMk/>
            <pc:sldMk cId="3512716392" sldId="264"/>
            <ac:picMk id="13" creationId="{DADF6C5E-93DB-7E5C-FCE4-BF8673890707}"/>
          </ac:picMkLst>
        </pc:picChg>
      </pc:sldChg>
      <pc:sldChg chg="modSp mod modAnim">
        <pc:chgData name="Evan Masters" userId="77a38eee-eff6-4dcc-ae2c-e30b14084cf3" providerId="ADAL" clId="{2B50B0DB-0904-4A31-AE2F-6D0C801A43FC}" dt="2023-10-09T17:13:39.381" v="1933"/>
        <pc:sldMkLst>
          <pc:docMk/>
          <pc:sldMk cId="992960989" sldId="265"/>
        </pc:sldMkLst>
        <pc:spChg chg="mod">
          <ac:chgData name="Evan Masters" userId="77a38eee-eff6-4dcc-ae2c-e30b14084cf3" providerId="ADAL" clId="{2B50B0DB-0904-4A31-AE2F-6D0C801A43FC}" dt="2023-10-09T16:01:47.237" v="1249" actId="20577"/>
          <ac:spMkLst>
            <pc:docMk/>
            <pc:sldMk cId="992960989" sldId="265"/>
            <ac:spMk id="11" creationId="{156379D7-09B9-A04E-AB5A-9CA623F71D20}"/>
          </ac:spMkLst>
        </pc:spChg>
      </pc:sldChg>
      <pc:sldChg chg="addSp modSp mod modAnim">
        <pc:chgData name="Evan Masters" userId="77a38eee-eff6-4dcc-ae2c-e30b14084cf3" providerId="ADAL" clId="{2B50B0DB-0904-4A31-AE2F-6D0C801A43FC}" dt="2023-10-10T21:02:21.689" v="2505"/>
        <pc:sldMkLst>
          <pc:docMk/>
          <pc:sldMk cId="1621405611" sldId="266"/>
        </pc:sldMkLst>
        <pc:spChg chg="add mod">
          <ac:chgData name="Evan Masters" userId="77a38eee-eff6-4dcc-ae2c-e30b14084cf3" providerId="ADAL" clId="{2B50B0DB-0904-4A31-AE2F-6D0C801A43FC}" dt="2023-10-10T21:02:08.083" v="2504" actId="208"/>
          <ac:spMkLst>
            <pc:docMk/>
            <pc:sldMk cId="1621405611" sldId="266"/>
            <ac:spMk id="4" creationId="{C5CD3914-A4C3-91A5-D0B5-A2B5C199D576}"/>
          </ac:spMkLst>
        </pc:spChg>
        <pc:spChg chg="mod">
          <ac:chgData name="Evan Masters" userId="77a38eee-eff6-4dcc-ae2c-e30b14084cf3" providerId="ADAL" clId="{2B50B0DB-0904-4A31-AE2F-6D0C801A43FC}" dt="2023-10-09T16:04:36.752" v="1352" actId="313"/>
          <ac:spMkLst>
            <pc:docMk/>
            <pc:sldMk cId="1621405611" sldId="266"/>
            <ac:spMk id="11" creationId="{156379D7-09B9-A04E-AB5A-9CA623F71D20}"/>
          </ac:spMkLst>
        </pc:spChg>
        <pc:picChg chg="add mod">
          <ac:chgData name="Evan Masters" userId="77a38eee-eff6-4dcc-ae2c-e30b14084cf3" providerId="ADAL" clId="{2B50B0DB-0904-4A31-AE2F-6D0C801A43FC}" dt="2023-10-10T21:01:42.969" v="2501" actId="14100"/>
          <ac:picMkLst>
            <pc:docMk/>
            <pc:sldMk cId="1621405611" sldId="266"/>
            <ac:picMk id="2" creationId="{750DC503-DC7F-18FB-19BA-CD10FF74CD3B}"/>
          </ac:picMkLst>
        </pc:picChg>
        <pc:picChg chg="add mod">
          <ac:chgData name="Evan Masters" userId="77a38eee-eff6-4dcc-ae2c-e30b14084cf3" providerId="ADAL" clId="{2B50B0DB-0904-4A31-AE2F-6D0C801A43FC}" dt="2023-10-10T21:01:15.227" v="2494" actId="1076"/>
          <ac:picMkLst>
            <pc:docMk/>
            <pc:sldMk cId="1621405611" sldId="266"/>
            <ac:picMk id="3" creationId="{C9E8CD56-6ECE-7858-448F-41FA45F893E6}"/>
          </ac:picMkLst>
        </pc:picChg>
      </pc:sldChg>
      <pc:sldChg chg="modSp mod modAnim modNotesTx">
        <pc:chgData name="Evan Masters" userId="77a38eee-eff6-4dcc-ae2c-e30b14084cf3" providerId="ADAL" clId="{2B50B0DB-0904-4A31-AE2F-6D0C801A43FC}" dt="2023-10-09T17:14:23.665" v="1936"/>
        <pc:sldMkLst>
          <pc:docMk/>
          <pc:sldMk cId="1583854774" sldId="267"/>
        </pc:sldMkLst>
        <pc:spChg chg="mod">
          <ac:chgData name="Evan Masters" userId="77a38eee-eff6-4dcc-ae2c-e30b14084cf3" providerId="ADAL" clId="{2B50B0DB-0904-4A31-AE2F-6D0C801A43FC}" dt="2023-10-09T16:09:11.699" v="1387" actId="20577"/>
          <ac:spMkLst>
            <pc:docMk/>
            <pc:sldMk cId="1583854774" sldId="267"/>
            <ac:spMk id="11" creationId="{156379D7-09B9-A04E-AB5A-9CA623F71D20}"/>
          </ac:spMkLst>
        </pc:spChg>
      </pc:sldChg>
      <pc:sldChg chg="del">
        <pc:chgData name="Evan Masters" userId="77a38eee-eff6-4dcc-ae2c-e30b14084cf3" providerId="ADAL" clId="{2B50B0DB-0904-4A31-AE2F-6D0C801A43FC}" dt="2023-10-09T16:12:54.868" v="1389" actId="47"/>
        <pc:sldMkLst>
          <pc:docMk/>
          <pc:sldMk cId="296565496" sldId="268"/>
        </pc:sldMkLst>
      </pc:sldChg>
      <pc:sldChg chg="modSp mod modAnim modNotesTx">
        <pc:chgData name="Evan Masters" userId="77a38eee-eff6-4dcc-ae2c-e30b14084cf3" providerId="ADAL" clId="{2B50B0DB-0904-4A31-AE2F-6D0C801A43FC}" dt="2023-10-10T21:08:14.116" v="2513" actId="6549"/>
        <pc:sldMkLst>
          <pc:docMk/>
          <pc:sldMk cId="533207079" sldId="269"/>
        </pc:sldMkLst>
        <pc:spChg chg="mod">
          <ac:chgData name="Evan Masters" userId="77a38eee-eff6-4dcc-ae2c-e30b14084cf3" providerId="ADAL" clId="{2B50B0DB-0904-4A31-AE2F-6D0C801A43FC}" dt="2023-10-10T21:08:14.116" v="2513" actId="6549"/>
          <ac:spMkLst>
            <pc:docMk/>
            <pc:sldMk cId="533207079" sldId="269"/>
            <ac:spMk id="11" creationId="{156379D7-09B9-A04E-AB5A-9CA623F71D20}"/>
          </ac:spMkLst>
        </pc:spChg>
      </pc:sldChg>
      <pc:sldChg chg="modSp mod modAnim modNotesTx">
        <pc:chgData name="Evan Masters" userId="77a38eee-eff6-4dcc-ae2c-e30b14084cf3" providerId="ADAL" clId="{2B50B0DB-0904-4A31-AE2F-6D0C801A43FC}" dt="2023-10-09T17:15:30.772" v="1939"/>
        <pc:sldMkLst>
          <pc:docMk/>
          <pc:sldMk cId="2222715981" sldId="270"/>
        </pc:sldMkLst>
        <pc:spChg chg="mod">
          <ac:chgData name="Evan Masters" userId="77a38eee-eff6-4dcc-ae2c-e30b14084cf3" providerId="ADAL" clId="{2B50B0DB-0904-4A31-AE2F-6D0C801A43FC}" dt="2023-10-09T16:20:55.246" v="1740" actId="20577"/>
          <ac:spMkLst>
            <pc:docMk/>
            <pc:sldMk cId="2222715981" sldId="270"/>
            <ac:spMk id="11" creationId="{156379D7-09B9-A04E-AB5A-9CA623F71D20}"/>
          </ac:spMkLst>
        </pc:spChg>
      </pc:sldChg>
      <pc:sldChg chg="modSp mod modAnim">
        <pc:chgData name="Evan Masters" userId="77a38eee-eff6-4dcc-ae2c-e30b14084cf3" providerId="ADAL" clId="{2B50B0DB-0904-4A31-AE2F-6D0C801A43FC}" dt="2023-10-09T17:15:59.360" v="1969" actId="20577"/>
        <pc:sldMkLst>
          <pc:docMk/>
          <pc:sldMk cId="1404803204" sldId="271"/>
        </pc:sldMkLst>
        <pc:spChg chg="mod">
          <ac:chgData name="Evan Masters" userId="77a38eee-eff6-4dcc-ae2c-e30b14084cf3" providerId="ADAL" clId="{2B50B0DB-0904-4A31-AE2F-6D0C801A43FC}" dt="2023-10-09T17:15:59.360" v="1969" actId="20577"/>
          <ac:spMkLst>
            <pc:docMk/>
            <pc:sldMk cId="1404803204" sldId="271"/>
            <ac:spMk id="11" creationId="{156379D7-09B9-A04E-AB5A-9CA623F71D20}"/>
          </ac:spMkLst>
        </pc:spChg>
      </pc:sldChg>
      <pc:sldChg chg="addSp delSp modSp add mod delAnim modAnim modNotesTx">
        <pc:chgData name="Evan Masters" userId="77a38eee-eff6-4dcc-ae2c-e30b14084cf3" providerId="ADAL" clId="{2B50B0DB-0904-4A31-AE2F-6D0C801A43FC}" dt="2023-10-10T21:06:33.331" v="2512"/>
        <pc:sldMkLst>
          <pc:docMk/>
          <pc:sldMk cId="1863821300" sldId="272"/>
        </pc:sldMkLst>
        <pc:spChg chg="mod">
          <ac:chgData name="Evan Masters" userId="77a38eee-eff6-4dcc-ae2c-e30b14084cf3" providerId="ADAL" clId="{2B50B0DB-0904-4A31-AE2F-6D0C801A43FC}" dt="2023-10-09T21:50:50.974" v="1990" actId="20577"/>
          <ac:spMkLst>
            <pc:docMk/>
            <pc:sldMk cId="1863821300" sldId="272"/>
            <ac:spMk id="11" creationId="{156379D7-09B9-A04E-AB5A-9CA623F71D20}"/>
          </ac:spMkLst>
        </pc:spChg>
        <pc:spChg chg="del">
          <ac:chgData name="Evan Masters" userId="77a38eee-eff6-4dcc-ae2c-e30b14084cf3" providerId="ADAL" clId="{2B50B0DB-0904-4A31-AE2F-6D0C801A43FC}" dt="2023-10-09T15:51:00.125" v="1016" actId="478"/>
          <ac:spMkLst>
            <pc:docMk/>
            <pc:sldMk cId="1863821300" sldId="272"/>
            <ac:spMk id="14" creationId="{8C2B1647-CFE9-7C13-DA93-434906CA0ABF}"/>
          </ac:spMkLst>
        </pc:spChg>
        <pc:spChg chg="del">
          <ac:chgData name="Evan Masters" userId="77a38eee-eff6-4dcc-ae2c-e30b14084cf3" providerId="ADAL" clId="{2B50B0DB-0904-4A31-AE2F-6D0C801A43FC}" dt="2023-10-09T15:51:05.676" v="1018" actId="478"/>
          <ac:spMkLst>
            <pc:docMk/>
            <pc:sldMk cId="1863821300" sldId="272"/>
            <ac:spMk id="15" creationId="{DF0A8CEF-6DAC-6C85-3F17-92F4D991B123}"/>
          </ac:spMkLst>
        </pc:spChg>
        <pc:spChg chg="del">
          <ac:chgData name="Evan Masters" userId="77a38eee-eff6-4dcc-ae2c-e30b14084cf3" providerId="ADAL" clId="{2B50B0DB-0904-4A31-AE2F-6D0C801A43FC}" dt="2023-10-09T15:51:02.258" v="1017" actId="478"/>
          <ac:spMkLst>
            <pc:docMk/>
            <pc:sldMk cId="1863821300" sldId="272"/>
            <ac:spMk id="16" creationId="{8A5F0DD7-6347-CFE9-FF56-472FD64AAB47}"/>
          </ac:spMkLst>
        </pc:spChg>
        <pc:spChg chg="del">
          <ac:chgData name="Evan Masters" userId="77a38eee-eff6-4dcc-ae2c-e30b14084cf3" providerId="ADAL" clId="{2B50B0DB-0904-4A31-AE2F-6D0C801A43FC}" dt="2023-10-09T15:50:57.622" v="1015" actId="478"/>
          <ac:spMkLst>
            <pc:docMk/>
            <pc:sldMk cId="1863821300" sldId="272"/>
            <ac:spMk id="17" creationId="{DD64FB93-3C4F-A517-3B05-F3C8C4982944}"/>
          </ac:spMkLst>
        </pc:spChg>
        <pc:picChg chg="add del mod">
          <ac:chgData name="Evan Masters" userId="77a38eee-eff6-4dcc-ae2c-e30b14084cf3" providerId="ADAL" clId="{2B50B0DB-0904-4A31-AE2F-6D0C801A43FC}" dt="2023-10-10T21:01:09.791" v="2493" actId="21"/>
          <ac:picMkLst>
            <pc:docMk/>
            <pc:sldMk cId="1863821300" sldId="272"/>
            <ac:picMk id="3" creationId="{36F722D3-B890-9F22-84B5-43C887126992}"/>
          </ac:picMkLst>
        </pc:picChg>
        <pc:picChg chg="mod ord">
          <ac:chgData name="Evan Masters" userId="77a38eee-eff6-4dcc-ae2c-e30b14084cf3" providerId="ADAL" clId="{2B50B0DB-0904-4A31-AE2F-6D0C801A43FC}" dt="2023-10-09T15:50:49.423" v="1014" actId="167"/>
          <ac:picMkLst>
            <pc:docMk/>
            <pc:sldMk cId="1863821300" sldId="272"/>
            <ac:picMk id="5" creationId="{CECB838C-EF60-DA4F-82FD-EA0FD73A7904}"/>
          </ac:picMkLst>
        </pc:picChg>
        <pc:picChg chg="add mod">
          <ac:chgData name="Evan Masters" userId="77a38eee-eff6-4dcc-ae2c-e30b14084cf3" providerId="ADAL" clId="{2B50B0DB-0904-4A31-AE2F-6D0C801A43FC}" dt="2023-10-09T21:56:45.057" v="2005" actId="1076"/>
          <ac:picMkLst>
            <pc:docMk/>
            <pc:sldMk cId="1863821300" sldId="272"/>
            <ac:picMk id="6" creationId="{DB7EA4FA-2E7E-4228-8DFD-F90D29EB4E09}"/>
          </ac:picMkLst>
        </pc:picChg>
        <pc:picChg chg="add mod">
          <ac:chgData name="Evan Masters" userId="77a38eee-eff6-4dcc-ae2c-e30b14084cf3" providerId="ADAL" clId="{2B50B0DB-0904-4A31-AE2F-6D0C801A43FC}" dt="2023-10-09T21:56:57.360" v="2008" actId="1076"/>
          <ac:picMkLst>
            <pc:docMk/>
            <pc:sldMk cId="1863821300" sldId="272"/>
            <ac:picMk id="10" creationId="{2773F6E4-7040-5BC3-12D5-B7E4F51F3439}"/>
          </ac:picMkLst>
        </pc:picChg>
        <pc:picChg chg="add mod">
          <ac:chgData name="Evan Masters" userId="77a38eee-eff6-4dcc-ae2c-e30b14084cf3" providerId="ADAL" clId="{2B50B0DB-0904-4A31-AE2F-6D0C801A43FC}" dt="2023-10-09T21:57:40.169" v="2016" actId="1076"/>
          <ac:picMkLst>
            <pc:docMk/>
            <pc:sldMk cId="1863821300" sldId="272"/>
            <ac:picMk id="13" creationId="{556995E2-A704-2185-29C1-01A9BF92D217}"/>
          </ac:picMkLst>
        </pc:picChg>
        <pc:picChg chg="del">
          <ac:chgData name="Evan Masters" userId="77a38eee-eff6-4dcc-ae2c-e30b14084cf3" providerId="ADAL" clId="{2B50B0DB-0904-4A31-AE2F-6D0C801A43FC}" dt="2023-10-09T15:50:38.278" v="1013" actId="478"/>
          <ac:picMkLst>
            <pc:docMk/>
            <pc:sldMk cId="1863821300" sldId="272"/>
            <ac:picMk id="13" creationId="{DADF6C5E-93DB-7E5C-FCE4-BF8673890707}"/>
          </ac:picMkLst>
        </pc:picChg>
        <pc:picChg chg="add mod">
          <ac:chgData name="Evan Masters" userId="77a38eee-eff6-4dcc-ae2c-e30b14084cf3" providerId="ADAL" clId="{2B50B0DB-0904-4A31-AE2F-6D0C801A43FC}" dt="2023-10-09T21:57:29.998" v="2014" actId="1076"/>
          <ac:picMkLst>
            <pc:docMk/>
            <pc:sldMk cId="1863821300" sldId="272"/>
            <ac:picMk id="15" creationId="{921020F4-146E-3E06-9CAC-F5552275F169}"/>
          </ac:picMkLst>
        </pc:picChg>
      </pc:sldChg>
      <pc:sldChg chg="modSp add mod modAnim">
        <pc:chgData name="Evan Masters" userId="77a38eee-eff6-4dcc-ae2c-e30b14084cf3" providerId="ADAL" clId="{2B50B0DB-0904-4A31-AE2F-6D0C801A43FC}" dt="2023-10-10T21:13:45.142" v="2555" actId="20577"/>
        <pc:sldMkLst>
          <pc:docMk/>
          <pc:sldMk cId="1038061375" sldId="273"/>
        </pc:sldMkLst>
        <pc:spChg chg="mod">
          <ac:chgData name="Evan Masters" userId="77a38eee-eff6-4dcc-ae2c-e30b14084cf3" providerId="ADAL" clId="{2B50B0DB-0904-4A31-AE2F-6D0C801A43FC}" dt="2023-10-10T21:13:12.036" v="2520" actId="20577"/>
          <ac:spMkLst>
            <pc:docMk/>
            <pc:sldMk cId="1038061375" sldId="273"/>
            <ac:spMk id="2" creationId="{096825E3-73AB-B24F-94B8-0215EB4AF7BF}"/>
          </ac:spMkLst>
        </pc:spChg>
        <pc:spChg chg="mod">
          <ac:chgData name="Evan Masters" userId="77a38eee-eff6-4dcc-ae2c-e30b14084cf3" providerId="ADAL" clId="{2B50B0DB-0904-4A31-AE2F-6D0C801A43FC}" dt="2023-10-10T21:13:45.142" v="2555" actId="20577"/>
          <ac:spMkLst>
            <pc:docMk/>
            <pc:sldMk cId="1038061375" sldId="273"/>
            <ac:spMk id="3" creationId="{534DD638-55FC-8A47-8941-AA2711FCA5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EC13-D6EB-4A33-A703-6F15803EC2EE}"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CA85A-F5D1-490C-8475-446E02E4DC6D}" type="slidenum">
              <a:rPr lang="en-US" smtClean="0"/>
              <a:t>‹#›</a:t>
            </a:fld>
            <a:endParaRPr lang="en-US"/>
          </a:p>
        </p:txBody>
      </p:sp>
    </p:spTree>
    <p:extLst>
      <p:ext uri="{BB962C8B-B14F-4D97-AF65-F5344CB8AC3E}">
        <p14:creationId xmlns:p14="http://schemas.microsoft.com/office/powerpoint/2010/main" val="271785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https://apifuse.io/blog/agile-vs-waterfall-methodology/</a:t>
            </a:r>
          </a:p>
          <a:p>
            <a:endParaRPr lang="en-US" dirty="0"/>
          </a:p>
          <a:p>
            <a:r>
              <a:rPr lang="en-US" dirty="0"/>
              <a:t>Regardless of where you fall on this spectrum, the expectation for high quality software is ever present. In Agile environments, this comes with the extra burden of needing to achieve high quality at a velocity that matches the rest of the definition and development cycle.</a:t>
            </a:r>
          </a:p>
          <a:p>
            <a:endParaRPr lang="en-US" dirty="0"/>
          </a:p>
          <a:p>
            <a:r>
              <a:rPr lang="en-US" dirty="0"/>
              <a:t>It’s to your benefit to use every tool at your disposal to reach this goal.</a:t>
            </a:r>
          </a:p>
          <a:p>
            <a:endParaRPr lang="en-US" dirty="0"/>
          </a:p>
        </p:txBody>
      </p:sp>
      <p:sp>
        <p:nvSpPr>
          <p:cNvPr id="4" name="Slide Number Placeholder 3"/>
          <p:cNvSpPr>
            <a:spLocks noGrp="1"/>
          </p:cNvSpPr>
          <p:nvPr>
            <p:ph type="sldNum" sz="quarter" idx="5"/>
          </p:nvPr>
        </p:nvSpPr>
        <p:spPr/>
        <p:txBody>
          <a:bodyPr/>
          <a:lstStyle/>
          <a:p>
            <a:fld id="{1CBCA85A-F5D1-490C-8475-446E02E4DC6D}" type="slidenum">
              <a:rPr lang="en-US" smtClean="0"/>
              <a:t>4</a:t>
            </a:fld>
            <a:endParaRPr lang="en-US"/>
          </a:p>
        </p:txBody>
      </p:sp>
    </p:spTree>
    <p:extLst>
      <p:ext uri="{BB962C8B-B14F-4D97-AF65-F5344CB8AC3E}">
        <p14:creationId xmlns:p14="http://schemas.microsoft.com/office/powerpoint/2010/main" val="292420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Organization structure challenges (i.e., silos):</a:t>
            </a:r>
            <a:r>
              <a:rPr lang="en-US" sz="1800" dirty="0">
                <a:effectLst/>
                <a:latin typeface="Arial" panose="020B0604020202020204" pitchFamily="34" charset="0"/>
                <a:ea typeface="Calibri" panose="020F0502020204030204" pitchFamily="34" charset="0"/>
                <a:cs typeface="Times New Roman" panose="02020603050405020304" pitchFamily="18" charset="0"/>
              </a:rPr>
              <a:t> It is not at all uncommon for business organizations to be functionally segregated. Sometimes there are good business reasons for this. One downside to such an organizational structure is that it prevents the people on these segregated (i.e., siloed) teams from seeing the bigger picture. Therefore, when one of them attempts to describe a business need, they can’t see the full impact of how the solution will affect the organization as a whole.</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Lack of a full understanding of the need:</a:t>
            </a:r>
            <a:r>
              <a:rPr lang="en-US" sz="1800" dirty="0">
                <a:effectLst/>
                <a:latin typeface="Arial" panose="020B0604020202020204" pitchFamily="34" charset="0"/>
                <a:ea typeface="Calibri" panose="020F0502020204030204" pitchFamily="34" charset="0"/>
                <a:cs typeface="Times New Roman" panose="02020603050405020304" pitchFamily="18" charset="0"/>
              </a:rPr>
              <a:t> Another common shortcoming that business stakeholders face when attempting to describe a business need is that they don’t fully understand it. This isn’t meant as a slight or criticism about these stakeholders. On the contrary, I have personally found myself in this situation numerous times. Rather, it’s an acceptance of the fact that business stakeholders often find themselves faced with a problem of finite resources. The resources could be time, accessibility to Subject Matter Experts (SME’s), technical expertise, overwhelming amounts of context around the need, just to name a few.</a:t>
            </a:r>
          </a:p>
          <a:p>
            <a:pPr marL="342900" marR="0" lvl="0" indent="-342900">
              <a:spcBef>
                <a:spcPts val="0"/>
              </a:spcBef>
              <a:spcAft>
                <a:spcPts val="100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Not experienced with conveying the business need to technical resources:</a:t>
            </a:r>
            <a:r>
              <a:rPr lang="en-US" sz="1800" dirty="0">
                <a:effectLst/>
                <a:latin typeface="Arial" panose="020B0604020202020204" pitchFamily="34" charset="0"/>
                <a:ea typeface="Calibri" panose="020F0502020204030204" pitchFamily="34" charset="0"/>
                <a:cs typeface="Times New Roman" panose="02020603050405020304" pitchFamily="18" charset="0"/>
              </a:rPr>
              <a:t> Even the best-intentioned business stakeholders may have a hard time conveying their need in ways that a development team could take and turn into something deliverable. While this does get easier with experience, additional complications to this can arise for even experienced authors. Complications such as offshore teams, infrastructure considerations and constraints, and complex system interactions. Each of these complications adds a layer of difficulty the business stakeholder will have to contend with to convey their need.</a:t>
            </a:r>
          </a:p>
        </p:txBody>
      </p:sp>
      <p:sp>
        <p:nvSpPr>
          <p:cNvPr id="4" name="Slide Number Placeholder 3"/>
          <p:cNvSpPr>
            <a:spLocks noGrp="1"/>
          </p:cNvSpPr>
          <p:nvPr>
            <p:ph type="sldNum" sz="quarter" idx="5"/>
          </p:nvPr>
        </p:nvSpPr>
        <p:spPr/>
        <p:txBody>
          <a:bodyPr/>
          <a:lstStyle/>
          <a:p>
            <a:fld id="{1CBCA85A-F5D1-490C-8475-446E02E4DC6D}" type="slidenum">
              <a:rPr lang="en-US" smtClean="0"/>
              <a:t>5</a:t>
            </a:fld>
            <a:endParaRPr lang="en-US"/>
          </a:p>
        </p:txBody>
      </p:sp>
    </p:spTree>
    <p:extLst>
      <p:ext uri="{BB962C8B-B14F-4D97-AF65-F5344CB8AC3E}">
        <p14:creationId xmlns:p14="http://schemas.microsoft.com/office/powerpoint/2010/main" val="173742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100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A requirements document can include:</a:t>
            </a:r>
          </a:p>
          <a:p>
            <a:pPr marL="742950" marR="0" lvl="1" indent="-285750">
              <a:spcBef>
                <a:spcPts val="0"/>
              </a:spcBef>
              <a:spcAft>
                <a:spcPts val="1000"/>
              </a:spcAft>
              <a:buSzPts val="1000"/>
              <a:buFont typeface="Courier New" panose="02070309020205020404" pitchFamily="49" charset="0"/>
              <a:buChar char="o"/>
              <a:tabLst>
                <a:tab pos="9144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A written description of the requirements.</a:t>
            </a:r>
          </a:p>
          <a:p>
            <a:pPr marL="742950" marR="0" lvl="1" indent="-285750">
              <a:spcBef>
                <a:spcPts val="0"/>
              </a:spcBef>
              <a:spcAft>
                <a:spcPts val="1000"/>
              </a:spcAft>
              <a:buSzPts val="1000"/>
              <a:buFont typeface="Courier New" panose="02070309020205020404" pitchFamily="49" charset="0"/>
              <a:buChar char="o"/>
              <a:tabLst>
                <a:tab pos="9144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Diagrams or illustrations of the requirements.</a:t>
            </a:r>
          </a:p>
          <a:p>
            <a:pPr marL="742950" marR="0" lvl="1" indent="-285750">
              <a:spcBef>
                <a:spcPts val="0"/>
              </a:spcBef>
              <a:spcAft>
                <a:spcPts val="1000"/>
              </a:spcAft>
              <a:buSzPts val="1000"/>
              <a:buFont typeface="Courier New" panose="02070309020205020404" pitchFamily="49" charset="0"/>
              <a:buChar char="o"/>
              <a:tabLst>
                <a:tab pos="9144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Use cases or scenarios that illustrate how the requirements will be used.</a:t>
            </a:r>
          </a:p>
          <a:p>
            <a:pPr marL="742950" marR="0" lvl="1" indent="-285750">
              <a:spcBef>
                <a:spcPts val="0"/>
              </a:spcBef>
              <a:spcAft>
                <a:spcPts val="1000"/>
              </a:spcAft>
              <a:buSzPts val="1000"/>
              <a:buFont typeface="Courier New" panose="02070309020205020404" pitchFamily="49" charset="0"/>
              <a:buChar char="o"/>
              <a:tabLst>
                <a:tab pos="9144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Screen mockups or prototypes of the user interface.</a:t>
            </a:r>
          </a:p>
          <a:p>
            <a:pPr marL="342900" marR="0" lvl="0" indent="-342900">
              <a:spcBef>
                <a:spcPts val="0"/>
              </a:spcBef>
              <a:spcAft>
                <a:spcPts val="100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Requirements can be gathered through interviews, workshops, or focus groups, and these sessions can be recorded and transcribed to capture the different ways that stakeholders communicate about the requirements.</a:t>
            </a:r>
          </a:p>
          <a:p>
            <a:pPr marL="342900" marR="0" lvl="0" indent="-342900">
              <a:spcBef>
                <a:spcPts val="0"/>
              </a:spcBef>
              <a:spcAft>
                <a:spcPts val="100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Requirements can be modeled using UML or other modeling languages, which can help to visualize the requirements and identify potential ambiguities.</a:t>
            </a:r>
          </a:p>
          <a:p>
            <a:pPr marL="342900" marR="0" lvl="0" indent="-342900">
              <a:spcBef>
                <a:spcPts val="0"/>
              </a:spcBef>
              <a:spcAft>
                <a:spcPts val="1000"/>
              </a:spcAft>
              <a:buSzPts val="1000"/>
              <a:buFont typeface="Symbol" panose="05050102010706020507" pitchFamily="18" charset="2"/>
              <a:buChar char=""/>
              <a:tabLst>
                <a:tab pos="45720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Requirements can be tested using a variety of techniques, such as user testing or acceptance testing, to ensure that they are understood and can be implemented correctly.</a:t>
            </a:r>
          </a:p>
          <a:p>
            <a:endParaRPr lang="en-US" dirty="0"/>
          </a:p>
        </p:txBody>
      </p:sp>
      <p:sp>
        <p:nvSpPr>
          <p:cNvPr id="4" name="Slide Number Placeholder 3"/>
          <p:cNvSpPr>
            <a:spLocks noGrp="1"/>
          </p:cNvSpPr>
          <p:nvPr>
            <p:ph type="sldNum" sz="quarter" idx="5"/>
          </p:nvPr>
        </p:nvSpPr>
        <p:spPr/>
        <p:txBody>
          <a:bodyPr/>
          <a:lstStyle/>
          <a:p>
            <a:fld id="{1CBCA85A-F5D1-490C-8475-446E02E4DC6D}" type="slidenum">
              <a:rPr lang="en-US" smtClean="0"/>
              <a:t>9</a:t>
            </a:fld>
            <a:endParaRPr lang="en-US"/>
          </a:p>
        </p:txBody>
      </p:sp>
    </p:spTree>
    <p:extLst>
      <p:ext uri="{BB962C8B-B14F-4D97-AF65-F5344CB8AC3E}">
        <p14:creationId xmlns:p14="http://schemas.microsoft.com/office/powerpoint/2010/main" val="238191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CA85A-F5D1-490C-8475-446E02E4DC6D}" type="slidenum">
              <a:rPr lang="en-US" smtClean="0"/>
              <a:t>10</a:t>
            </a:fld>
            <a:endParaRPr lang="en-US"/>
          </a:p>
        </p:txBody>
      </p:sp>
    </p:spTree>
    <p:extLst>
      <p:ext uri="{BB962C8B-B14F-4D97-AF65-F5344CB8AC3E}">
        <p14:creationId xmlns:p14="http://schemas.microsoft.com/office/powerpoint/2010/main" val="139093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During the requirements gathering phase</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Stakeholder interviews can be recorded and transcribed to capture the different ways that stakeholders communicate about the requirements.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Requirements workshops can be used to facilitate communication between stakeholders and to get feedback on the requirements.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Use cases or scenarios can be used to illustrate how the requirements will be used.</a:t>
            </a:r>
          </a:p>
          <a:p>
            <a:pPr marL="742950" marR="0" lvl="1" indent="-285750">
              <a:spcBef>
                <a:spcPts val="0"/>
              </a:spcBef>
              <a:spcAft>
                <a:spcPts val="100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Diagrams can be created based on Use Cases and/or Scenarios that augment the information contained in the Use Case/Scenario.</a:t>
            </a:r>
          </a:p>
          <a:p>
            <a:pPr marL="0" marR="0">
              <a:lnSpc>
                <a:spcPct val="107000"/>
              </a:lnSpc>
              <a:spcBef>
                <a:spcPts val="0"/>
              </a:spcBef>
              <a:spcAft>
                <a:spcPts val="800"/>
              </a:spcAft>
            </a:pPr>
            <a:br>
              <a:rPr lang="en-US" dirty="0">
                <a:effectLst/>
              </a:rPr>
            </a:br>
            <a:r>
              <a:rPr lang="en-US" sz="10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10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During the requirements analysis phase:</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Requirements can be modeled using UML or other modeling languages to visualize the requirements and identify potential ambiguities.</a:t>
            </a:r>
          </a:p>
          <a:p>
            <a:pPr marL="342900" marR="0" lvl="0" indent="-342900">
              <a:spcBef>
                <a:spcPts val="0"/>
              </a:spcBef>
              <a:spcAft>
                <a:spcPts val="100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Requirements can be modeled using a variety of techniques, and then shared back with the stakeholders who originated the requirements to ensure that they are understood and can be implemented correctly.</a:t>
            </a:r>
          </a:p>
          <a:p>
            <a:pPr marL="0" marR="0">
              <a:spcBef>
                <a:spcPts val="0"/>
              </a:spcBef>
              <a:spcAft>
                <a:spcPts val="10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During the requirements validation phase:</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The requirements can be presented to stakeholders in multiple formats, such as written documents, diagrams, or prototypes, to ensure that they are understood.</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Stakeholders can be asked to provide feedback on the requirements in multiple formats.</a:t>
            </a:r>
          </a:p>
          <a:p>
            <a:pPr marL="342900" marR="0" lvl="0" indent="-342900">
              <a:spcBef>
                <a:spcPts val="0"/>
              </a:spcBef>
              <a:spcAft>
                <a:spcPts val="100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Tests can be developed from the visualized requirements and included in the validation assets so stakeholders know how their requirements will be validated.</a:t>
            </a:r>
          </a:p>
          <a:p>
            <a:endParaRPr lang="en-US" dirty="0"/>
          </a:p>
        </p:txBody>
      </p:sp>
      <p:sp>
        <p:nvSpPr>
          <p:cNvPr id="4" name="Slide Number Placeholder 3"/>
          <p:cNvSpPr>
            <a:spLocks noGrp="1"/>
          </p:cNvSpPr>
          <p:nvPr>
            <p:ph type="sldNum" sz="quarter" idx="5"/>
          </p:nvPr>
        </p:nvSpPr>
        <p:spPr/>
        <p:txBody>
          <a:bodyPr/>
          <a:lstStyle/>
          <a:p>
            <a:fld id="{1CBCA85A-F5D1-490C-8475-446E02E4DC6D}" type="slidenum">
              <a:rPr lang="en-US" smtClean="0"/>
              <a:t>12</a:t>
            </a:fld>
            <a:endParaRPr lang="en-US"/>
          </a:p>
        </p:txBody>
      </p:sp>
    </p:spTree>
    <p:extLst>
      <p:ext uri="{BB962C8B-B14F-4D97-AF65-F5344CB8AC3E}">
        <p14:creationId xmlns:p14="http://schemas.microsoft.com/office/powerpoint/2010/main" val="120654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Images and diagrams can be a helpful way to illustrate requirements and to make them more understandable. For example, a diagram can be used to show the flow of information through a system. Another type of diagram can be used to show, for the same system, how data elements of a system relate to each other.</a:t>
            </a:r>
          </a:p>
          <a:p>
            <a:pPr marL="0" marR="0">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Video can be a helpful way to demonstrate how requirements will be used in practice. For example, a video can be used to show a user interacting with a system or to demonstrate how a process will be carried out. Videos can include everything from stakeholder interviews to a demonstration of how an app will function based on a series of mockups.</a:t>
            </a:r>
          </a:p>
          <a:p>
            <a:pPr marL="0" marR="0">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Prototypes can be used to test requirements and to get feedback from stakeholders. For example, a prototype of a user interface can be used to get feedback on the usability of the interface. Prototypes are also effective for validating accessibility considerations before development.</a:t>
            </a:r>
          </a:p>
          <a:p>
            <a:pPr marL="0" marR="0">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By using multimodal communication, you can help to ensure that the requirements are clear, unambiguous, and understood by all stakeholders. This can help to avoid costly rework and delays in the development process. It can also lead to higher quality business systems that meet the needs of the stakeholders.</a:t>
            </a:r>
          </a:p>
          <a:p>
            <a:endParaRPr lang="en-US" dirty="0"/>
          </a:p>
        </p:txBody>
      </p:sp>
      <p:sp>
        <p:nvSpPr>
          <p:cNvPr id="4" name="Slide Number Placeholder 3"/>
          <p:cNvSpPr>
            <a:spLocks noGrp="1"/>
          </p:cNvSpPr>
          <p:nvPr>
            <p:ph type="sldNum" sz="quarter" idx="5"/>
          </p:nvPr>
        </p:nvSpPr>
        <p:spPr/>
        <p:txBody>
          <a:bodyPr/>
          <a:lstStyle/>
          <a:p>
            <a:fld id="{1CBCA85A-F5D1-490C-8475-446E02E4DC6D}" type="slidenum">
              <a:rPr lang="en-US" smtClean="0"/>
              <a:t>13</a:t>
            </a:fld>
            <a:endParaRPr lang="en-US"/>
          </a:p>
        </p:txBody>
      </p:sp>
    </p:spTree>
    <p:extLst>
      <p:ext uri="{BB962C8B-B14F-4D97-AF65-F5344CB8AC3E}">
        <p14:creationId xmlns:p14="http://schemas.microsoft.com/office/powerpoint/2010/main" val="213433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Identify the stakeholders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The first step is to identify the different stakeholders who will be involved in the project. This includes the users of the system, the business owners, the developers, and the testers.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This seems obvious but I’ve seen many projects fail because key resources have failed to identify critical stakeholders.</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Understand the needs of the stakeholders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Once you have identified the stakeholders, you need to understand their needs and expectations. This includes their understanding of the requirements, their preferred communication methods, and their level of technical expertise.</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Choose the right communication methods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Once you understand the needs of the stakeholders, you can choose the right communication methods. This may include written documents, diagrams, videos, prototypes, or even face-to-face meetings.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Remember to keep in mind that you may need different communication modes to convey the same message to different stakeholders</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Use multiple communication methods</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It is important to use multiple communication methods to ensure that all stakeholders can understand the requirements. This is especially important for stakeholders with different learning styles or who are not native speakers of the language in which the requirements are written.</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Again, multiple modes may need to be implemented.</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Be flexible and reactive</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It is important to be flexible in your approach to multimodal communication. The best communication method for one stakeholder may not be the best method for another. Be willing to adapt your approach based on the needs of the stakeholders.</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Get feedback</a:t>
            </a:r>
          </a:p>
          <a:p>
            <a:pPr marL="742950" marR="0" lvl="1" indent="-285750">
              <a:spcBef>
                <a:spcPts val="0"/>
              </a:spcBef>
              <a:spcAft>
                <a:spcPts val="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It is important to get feedback from the stakeholders throughout the process. This will help you to ensure that the communication is effective and that the requirements are understood.</a:t>
            </a:r>
          </a:p>
          <a:p>
            <a:pPr marL="342900" marR="0" lvl="0" indent="-342900">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Continuously improve</a:t>
            </a:r>
          </a:p>
          <a:p>
            <a:pPr marL="742950" marR="0" lvl="1" indent="-285750">
              <a:spcBef>
                <a:spcPts val="0"/>
              </a:spcBef>
              <a:spcAft>
                <a:spcPts val="1000"/>
              </a:spcAft>
              <a:buFont typeface="Courier New" panose="02070309020205020404" pitchFamily="49" charset="0"/>
              <a:buChar char="o"/>
            </a:pPr>
            <a:r>
              <a:rPr lang="en-US" sz="1000" dirty="0">
                <a:effectLst/>
                <a:latin typeface="Arial" panose="020B0604020202020204" pitchFamily="34" charset="0"/>
                <a:ea typeface="Calibri" panose="020F0502020204030204" pitchFamily="34" charset="0"/>
                <a:cs typeface="Times New Roman" panose="02020603050405020304" pitchFamily="18" charset="0"/>
              </a:rPr>
              <a:t>The process of multimodal communication is an ongoing process. As you learn more about the stakeholders and their needs, you may need to adjust your approach. Be willing to continuously improve your communication methods to ensure that the requirements are communicated effectively.</a:t>
            </a:r>
          </a:p>
          <a:p>
            <a:endParaRPr lang="en-US" dirty="0"/>
          </a:p>
        </p:txBody>
      </p:sp>
      <p:sp>
        <p:nvSpPr>
          <p:cNvPr id="4" name="Slide Number Placeholder 3"/>
          <p:cNvSpPr>
            <a:spLocks noGrp="1"/>
          </p:cNvSpPr>
          <p:nvPr>
            <p:ph type="sldNum" sz="quarter" idx="5"/>
          </p:nvPr>
        </p:nvSpPr>
        <p:spPr/>
        <p:txBody>
          <a:bodyPr/>
          <a:lstStyle/>
          <a:p>
            <a:fld id="{1CBCA85A-F5D1-490C-8475-446E02E4DC6D}" type="slidenum">
              <a:rPr lang="en-US" smtClean="0"/>
              <a:t>14</a:t>
            </a:fld>
            <a:endParaRPr lang="en-US"/>
          </a:p>
        </p:txBody>
      </p:sp>
    </p:spTree>
    <p:extLst>
      <p:ext uri="{BB962C8B-B14F-4D97-AF65-F5344CB8AC3E}">
        <p14:creationId xmlns:p14="http://schemas.microsoft.com/office/powerpoint/2010/main" val="15081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4381-FE8F-E049-B6F9-3973CD5AC4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730AD9-A94F-0449-B9FE-936A2DF67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A522D4-F65D-F24B-B1E7-AE57527D4221}"/>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5" name="Footer Placeholder 4">
            <a:extLst>
              <a:ext uri="{FF2B5EF4-FFF2-40B4-BE49-F238E27FC236}">
                <a16:creationId xmlns:a16="http://schemas.microsoft.com/office/drawing/2014/main" id="{7F47A0F6-6A93-784E-9022-36899DA7E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7E800-63AC-5C48-9193-D7DDAC41F9A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62471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3F25-22D3-0544-8127-4B0E082DF3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C241C3-9F44-5B4F-8C85-8C7AEE2B74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6A555-8FF1-AB4B-8EE9-6F12160CA284}"/>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5" name="Footer Placeholder 4">
            <a:extLst>
              <a:ext uri="{FF2B5EF4-FFF2-40B4-BE49-F238E27FC236}">
                <a16:creationId xmlns:a16="http://schemas.microsoft.com/office/drawing/2014/main" id="{718FA3A4-324B-A847-A469-7962DDEBD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24322-08C5-3B4C-907C-F7B9B7467C73}"/>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2680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736B7-2428-0A4C-9D7B-C8D4087208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DA3C54-BA01-FD47-83D1-2C1E6F348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5D27C5-6A4F-A94C-B18E-A4D7A6071CAD}"/>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5" name="Footer Placeholder 4">
            <a:extLst>
              <a:ext uri="{FF2B5EF4-FFF2-40B4-BE49-F238E27FC236}">
                <a16:creationId xmlns:a16="http://schemas.microsoft.com/office/drawing/2014/main" id="{9B68C765-60FB-1B4A-A375-FEC590C14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4AA6A-0755-7843-AF0F-EE497F7D8009}"/>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73140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99C3-6FA7-9D47-9FAE-4AA083C50A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AE352E-89CA-BB4B-B4F3-334A8280BE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7D64A8-CE02-C74F-A9D7-09C938E4CD70}"/>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5" name="Footer Placeholder 4">
            <a:extLst>
              <a:ext uri="{FF2B5EF4-FFF2-40B4-BE49-F238E27FC236}">
                <a16:creationId xmlns:a16="http://schemas.microsoft.com/office/drawing/2014/main" id="{749A10C3-F275-CD44-8FF9-634DEEEAD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3AA7-C726-7E46-91F9-633AAC1D330F}"/>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213938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DA97-2106-724B-AB9F-492EB6AEFA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088C9-D83E-6F43-A41B-35F17D31C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66F8D8-6CCC-A643-9346-E1FE147C5330}"/>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5" name="Footer Placeholder 4">
            <a:extLst>
              <a:ext uri="{FF2B5EF4-FFF2-40B4-BE49-F238E27FC236}">
                <a16:creationId xmlns:a16="http://schemas.microsoft.com/office/drawing/2014/main" id="{6DE9B7ED-138C-0E4D-B9E0-8C3E538C1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F33FD-5CD9-C948-9D12-ABDA66601C2B}"/>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23048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8167-6C1A-A249-9029-21B6BD9A6E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BE5B92-E7B5-014D-A5CC-69FBBF6D1D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463C4F-6730-D54B-9F74-CDFF5F08F9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9538F8-D836-4340-8343-344073C77231}"/>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6" name="Footer Placeholder 5">
            <a:extLst>
              <a:ext uri="{FF2B5EF4-FFF2-40B4-BE49-F238E27FC236}">
                <a16:creationId xmlns:a16="http://schemas.microsoft.com/office/drawing/2014/main" id="{BCB369F8-FDFA-C143-B324-EA303F62B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CBE55-B49C-A644-835E-961B7349AAF6}"/>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8230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50F8-7B5A-DE4E-A53A-8575A97675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D774E5-5327-8C47-BB8C-476D9FCE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C3D204-4080-EA4E-ACE4-6E4AE3EC65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3E4DF8-38A3-4943-856F-22491A2A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78C82F-FF2A-AE4E-BD20-7F31961EAB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4D17B2-018A-A84F-82A1-39C38DEB8C02}"/>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8" name="Footer Placeholder 7">
            <a:extLst>
              <a:ext uri="{FF2B5EF4-FFF2-40B4-BE49-F238E27FC236}">
                <a16:creationId xmlns:a16="http://schemas.microsoft.com/office/drawing/2014/main" id="{BC05746C-B355-A24F-A0C3-CD9E26F1ED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B6F83-48E1-6943-AB6F-A0BDB820ED41}"/>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422112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F3CE-848D-5048-96A5-A227C207CB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140DB6-598D-7448-B1CB-ECA5B2434057}"/>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4" name="Footer Placeholder 3">
            <a:extLst>
              <a:ext uri="{FF2B5EF4-FFF2-40B4-BE49-F238E27FC236}">
                <a16:creationId xmlns:a16="http://schemas.microsoft.com/office/drawing/2014/main" id="{FE2F9766-C87E-0641-BCE9-C21C400EC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1DD7D-35FC-7145-821C-620237127BA7}"/>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895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AD618-D6BF-A346-88B1-8423179ECF28}"/>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3" name="Footer Placeholder 2">
            <a:extLst>
              <a:ext uri="{FF2B5EF4-FFF2-40B4-BE49-F238E27FC236}">
                <a16:creationId xmlns:a16="http://schemas.microsoft.com/office/drawing/2014/main" id="{BA019417-7216-5C4A-8620-B6590198A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36DD6-9B4C-4441-B796-5E3671FDD50C}"/>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72037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608E-5554-5745-83FF-EE1F28734D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BADE55-21AE-C04D-80E7-8A40ADA80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B1E44D-5089-7044-8B6C-8925A9F86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0B05C9-4ECD-D845-822F-1AA32EBF56DC}"/>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6" name="Footer Placeholder 5">
            <a:extLst>
              <a:ext uri="{FF2B5EF4-FFF2-40B4-BE49-F238E27FC236}">
                <a16:creationId xmlns:a16="http://schemas.microsoft.com/office/drawing/2014/main" id="{5F77AD8C-26EA-EF4E-97CC-83AF801B7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06E4F-A1F1-E040-9CB0-F9C971750DF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03786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AAF-9C79-EC48-A86B-3AA98BBDF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9C9042C-4566-F541-B0BC-2AC7826BD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533FF-9213-3844-8081-CFDA16F6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11A99-EB65-E14F-931C-03599292D254}"/>
              </a:ext>
            </a:extLst>
          </p:cNvPr>
          <p:cNvSpPr>
            <a:spLocks noGrp="1"/>
          </p:cNvSpPr>
          <p:nvPr>
            <p:ph type="dt" sz="half" idx="10"/>
          </p:nvPr>
        </p:nvSpPr>
        <p:spPr/>
        <p:txBody>
          <a:bodyPr/>
          <a:lstStyle/>
          <a:p>
            <a:fld id="{B09EB8F7-3CDC-9546-BEBE-4CC6469AA291}" type="datetimeFigureOut">
              <a:rPr lang="en-US" smtClean="0"/>
              <a:t>10/10/2023</a:t>
            </a:fld>
            <a:endParaRPr lang="en-US"/>
          </a:p>
        </p:txBody>
      </p:sp>
      <p:sp>
        <p:nvSpPr>
          <p:cNvPr id="6" name="Footer Placeholder 5">
            <a:extLst>
              <a:ext uri="{FF2B5EF4-FFF2-40B4-BE49-F238E27FC236}">
                <a16:creationId xmlns:a16="http://schemas.microsoft.com/office/drawing/2014/main" id="{CDECABE3-BEBE-C14E-8B33-D03A64C06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E6C06-8BB8-FD46-A2FD-A439BEC35FEE}"/>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23308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EB0EB-08D8-9341-9F27-FE63F870D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FCE273-BB1C-2842-BF96-F137E53B6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5C451B-A8B5-AB4A-BF8B-05AA5BC40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B8F7-3CDC-9546-BEBE-4CC6469AA291}" type="datetimeFigureOut">
              <a:rPr lang="en-US" smtClean="0"/>
              <a:t>10/10/2023</a:t>
            </a:fld>
            <a:endParaRPr lang="en-US"/>
          </a:p>
        </p:txBody>
      </p:sp>
      <p:sp>
        <p:nvSpPr>
          <p:cNvPr id="5" name="Footer Placeholder 4">
            <a:extLst>
              <a:ext uri="{FF2B5EF4-FFF2-40B4-BE49-F238E27FC236}">
                <a16:creationId xmlns:a16="http://schemas.microsoft.com/office/drawing/2014/main" id="{BD42B04C-1EE1-374D-A70C-CC58AD797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80009C-A460-FE4B-92DF-057318FF7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082E9-C2C1-554A-B4F7-A7282B2A61D8}" type="slidenum">
              <a:rPr lang="en-US" smtClean="0"/>
              <a:t>‹#›</a:t>
            </a:fld>
            <a:endParaRPr lang="en-US"/>
          </a:p>
        </p:txBody>
      </p:sp>
    </p:spTree>
    <p:extLst>
      <p:ext uri="{BB962C8B-B14F-4D97-AF65-F5344CB8AC3E}">
        <p14:creationId xmlns:p14="http://schemas.microsoft.com/office/powerpoint/2010/main" val="371817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D67ED75-39CF-DD33-C866-2315B814719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picture containing loudspeaker&#10;&#10;Description automatically generated">
            <a:extLst>
              <a:ext uri="{FF2B5EF4-FFF2-40B4-BE49-F238E27FC236}">
                <a16:creationId xmlns:a16="http://schemas.microsoft.com/office/drawing/2014/main" id="{2A639BBB-6BB5-40E6-050C-E71D8CF76CD7}"/>
              </a:ext>
            </a:extLst>
          </p:cNvPr>
          <p:cNvPicPr>
            <a:picLocks noChangeAspect="1"/>
          </p:cNvPicPr>
          <p:nvPr/>
        </p:nvPicPr>
        <p:blipFill>
          <a:blip r:embed="rId3"/>
          <a:stretch>
            <a:fillRect/>
          </a:stretch>
        </p:blipFill>
        <p:spPr>
          <a:xfrm>
            <a:off x="4414343" y="3517197"/>
            <a:ext cx="3305464" cy="3305464"/>
          </a:xfrm>
          <a:prstGeom prst="rect">
            <a:avLst/>
          </a:prstGeom>
        </p:spPr>
      </p:pic>
      <p:sp>
        <p:nvSpPr>
          <p:cNvPr id="6" name="Oval 5">
            <a:extLst>
              <a:ext uri="{FF2B5EF4-FFF2-40B4-BE49-F238E27FC236}">
                <a16:creationId xmlns:a16="http://schemas.microsoft.com/office/drawing/2014/main" id="{BF70DFCC-B481-E742-98B7-C3055B7C0F83}"/>
              </a:ext>
            </a:extLst>
          </p:cNvPr>
          <p:cNvSpPr/>
          <p:nvPr/>
        </p:nvSpPr>
        <p:spPr>
          <a:xfrm>
            <a:off x="4921268" y="3994840"/>
            <a:ext cx="2269952" cy="2269952"/>
          </a:xfrm>
          <a:prstGeom prst="ellipse">
            <a:avLst/>
          </a:prstGeom>
          <a:solidFill>
            <a:srgbClr val="0E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72365F3-F6AE-CB4D-9AC7-BA3EDCD6BF26}"/>
              </a:ext>
            </a:extLst>
          </p:cNvPr>
          <p:cNvSpPr txBox="1"/>
          <p:nvPr/>
        </p:nvSpPr>
        <p:spPr>
          <a:xfrm>
            <a:off x="7645050" y="4642109"/>
            <a:ext cx="4397828" cy="1200329"/>
          </a:xfrm>
          <a:prstGeom prst="rect">
            <a:avLst/>
          </a:prstGeom>
          <a:noFill/>
        </p:spPr>
        <p:txBody>
          <a:bodyPr wrap="square" rtlCol="0">
            <a:spAutoFit/>
          </a:bodyPr>
          <a:lstStyle/>
          <a:p>
            <a:r>
              <a:rPr lang="en-US" sz="3600" b="1" dirty="0">
                <a:latin typeface="Montserrat" pitchFamily="2" charset="77"/>
              </a:rPr>
              <a:t>SPEAKER </a:t>
            </a:r>
          </a:p>
          <a:p>
            <a:r>
              <a:rPr lang="en-US" sz="3600" dirty="0">
                <a:latin typeface="Montserrat" pitchFamily="2" charset="77"/>
              </a:rPr>
              <a:t>Evan Masters</a:t>
            </a:r>
          </a:p>
        </p:txBody>
      </p:sp>
      <p:sp>
        <p:nvSpPr>
          <p:cNvPr id="13" name="TextBox 12">
            <a:extLst>
              <a:ext uri="{FF2B5EF4-FFF2-40B4-BE49-F238E27FC236}">
                <a16:creationId xmlns:a16="http://schemas.microsoft.com/office/drawing/2014/main" id="{753337B5-56E5-2347-9F50-7FBFC0767194}"/>
              </a:ext>
            </a:extLst>
          </p:cNvPr>
          <p:cNvSpPr txBox="1"/>
          <p:nvPr/>
        </p:nvSpPr>
        <p:spPr>
          <a:xfrm>
            <a:off x="7349124" y="5941626"/>
            <a:ext cx="4866246" cy="646331"/>
          </a:xfrm>
          <a:prstGeom prst="rect">
            <a:avLst/>
          </a:prstGeom>
          <a:noFill/>
        </p:spPr>
        <p:txBody>
          <a:bodyPr wrap="square" rtlCol="0">
            <a:spAutoFit/>
          </a:bodyPr>
          <a:lstStyle/>
          <a:p>
            <a:r>
              <a:rPr lang="en-US" b="1" dirty="0">
                <a:solidFill>
                  <a:srgbClr val="ED701A"/>
                </a:solidFill>
                <a:latin typeface="Montserrat" pitchFamily="2" charset="77"/>
              </a:rPr>
              <a:t>Reducing Ambiguity in Requirements Through Multi-Modal Communication</a:t>
            </a:r>
            <a:endParaRPr lang="en-US" sz="3600" dirty="0">
              <a:solidFill>
                <a:srgbClr val="ED701A"/>
              </a:solidFill>
              <a:latin typeface="Montserrat" pitchFamily="2" charset="77"/>
            </a:endParaRPr>
          </a:p>
        </p:txBody>
      </p:sp>
      <p:pic>
        <p:nvPicPr>
          <p:cNvPr id="7" name="Picture 6">
            <a:extLst>
              <a:ext uri="{FF2B5EF4-FFF2-40B4-BE49-F238E27FC236}">
                <a16:creationId xmlns:a16="http://schemas.microsoft.com/office/drawing/2014/main" id="{4563ACB9-2FF5-7352-F0C3-BFA926C61276}"/>
              </a:ext>
            </a:extLst>
          </p:cNvPr>
          <p:cNvPicPr>
            <a:picLocks noChangeAspect="1"/>
          </p:cNvPicPr>
          <p:nvPr/>
        </p:nvPicPr>
        <p:blipFill>
          <a:blip r:embed="rId4"/>
          <a:srcRect/>
          <a:stretch/>
        </p:blipFill>
        <p:spPr>
          <a:xfrm>
            <a:off x="4911162" y="3973592"/>
            <a:ext cx="2291199" cy="2291200"/>
          </a:xfrm>
          <a:prstGeom prst="ellipse">
            <a:avLst/>
          </a:prstGeom>
        </p:spPr>
      </p:pic>
    </p:spTree>
    <p:extLst>
      <p:ext uri="{BB962C8B-B14F-4D97-AF65-F5344CB8AC3E}">
        <p14:creationId xmlns:p14="http://schemas.microsoft.com/office/powerpoint/2010/main" val="193478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rmAutofit fontScale="90000"/>
          </a:bodyPr>
          <a:lstStyle/>
          <a:p>
            <a:r>
              <a:rPr lang="en-US" b="1" dirty="0">
                <a:solidFill>
                  <a:srgbClr val="ED701A"/>
                </a:solidFill>
                <a:latin typeface="Montserrat" pitchFamily="2" charset="77"/>
              </a:rPr>
              <a:t>Success: Some Case Studies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Department of Defense Contractor</a:t>
            </a:r>
          </a:p>
          <a:p>
            <a:r>
              <a:rPr lang="en-US" sz="2400" dirty="0">
                <a:latin typeface="Montserrat" pitchFamily="2" charset="77"/>
              </a:rPr>
              <a:t>Finance sector</a:t>
            </a:r>
          </a:p>
          <a:p>
            <a:r>
              <a:rPr lang="en-US" sz="2400" dirty="0">
                <a:latin typeface="Montserrat" pitchFamily="2" charset="77"/>
              </a:rPr>
              <a:t>Start up working with Dept of Veteran’s Affairs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4"/>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9929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rmAutofit fontScale="90000"/>
          </a:bodyPr>
          <a:lstStyle/>
          <a:p>
            <a:r>
              <a:rPr lang="en-US" b="1" dirty="0">
                <a:solidFill>
                  <a:srgbClr val="ED701A"/>
                </a:solidFill>
                <a:latin typeface="Montserrat" pitchFamily="2" charset="77"/>
              </a:rPr>
              <a:t>Multi-Modal vs. Traditional Methods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Some specs rely heavily on written documentation</a:t>
            </a:r>
          </a:p>
          <a:p>
            <a:r>
              <a:rPr lang="en-US" sz="2400" dirty="0">
                <a:latin typeface="Montserrat" pitchFamily="2" charset="77"/>
              </a:rPr>
              <a:t>Ambiguities – such as the word ‘biweekly’</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pic>
        <p:nvPicPr>
          <p:cNvPr id="3" name="Picture 2">
            <a:extLst>
              <a:ext uri="{FF2B5EF4-FFF2-40B4-BE49-F238E27FC236}">
                <a16:creationId xmlns:a16="http://schemas.microsoft.com/office/drawing/2014/main" id="{C9E8CD56-6ECE-7858-448F-41FA45F893E6}"/>
              </a:ext>
            </a:extLst>
          </p:cNvPr>
          <p:cNvPicPr>
            <a:picLocks noChangeAspect="1"/>
          </p:cNvPicPr>
          <p:nvPr/>
        </p:nvPicPr>
        <p:blipFill>
          <a:blip r:embed="rId4"/>
          <a:stretch>
            <a:fillRect/>
          </a:stretch>
        </p:blipFill>
        <p:spPr>
          <a:xfrm>
            <a:off x="805199" y="2248615"/>
            <a:ext cx="5290801" cy="3211447"/>
          </a:xfrm>
          <a:prstGeom prst="rect">
            <a:avLst/>
          </a:prstGeom>
        </p:spPr>
      </p:pic>
      <p:pic>
        <p:nvPicPr>
          <p:cNvPr id="2" name="Picture 1" descr="A calendar with numbers and a yellow circle&#10;&#10;Description automatically generated">
            <a:extLst>
              <a:ext uri="{FF2B5EF4-FFF2-40B4-BE49-F238E27FC236}">
                <a16:creationId xmlns:a16="http://schemas.microsoft.com/office/drawing/2014/main" id="{750DC503-DC7F-18FB-19BA-CD10FF74CD3B}"/>
              </a:ext>
            </a:extLst>
          </p:cNvPr>
          <p:cNvPicPr>
            <a:picLocks noChangeAspect="1"/>
          </p:cNvPicPr>
          <p:nvPr/>
        </p:nvPicPr>
        <p:blipFill>
          <a:blip r:embed="rId5"/>
          <a:stretch>
            <a:fillRect/>
          </a:stretch>
        </p:blipFill>
        <p:spPr>
          <a:xfrm>
            <a:off x="6796797" y="2079087"/>
            <a:ext cx="3555517" cy="3555517"/>
          </a:xfrm>
          <a:prstGeom prst="rect">
            <a:avLst/>
          </a:prstGeom>
        </p:spPr>
      </p:pic>
      <p:sp>
        <p:nvSpPr>
          <p:cNvPr id="4" name="Rectangle 3">
            <a:extLst>
              <a:ext uri="{FF2B5EF4-FFF2-40B4-BE49-F238E27FC236}">
                <a16:creationId xmlns:a16="http://schemas.microsoft.com/office/drawing/2014/main" id="{C5CD3914-A4C3-91A5-D0B5-A2B5C199D576}"/>
              </a:ext>
            </a:extLst>
          </p:cNvPr>
          <p:cNvSpPr/>
          <p:nvPr/>
        </p:nvSpPr>
        <p:spPr>
          <a:xfrm>
            <a:off x="4234543" y="4060371"/>
            <a:ext cx="1861457"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4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Autofit/>
          </a:bodyPr>
          <a:lstStyle/>
          <a:p>
            <a:r>
              <a:rPr lang="en-US" sz="3600" b="1" dirty="0">
                <a:solidFill>
                  <a:srgbClr val="ED701A"/>
                </a:solidFill>
                <a:latin typeface="Montserrat" pitchFamily="2" charset="77"/>
              </a:rPr>
              <a:t>Resetting the standard of communication</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Ensuring that all stakeholders have a common understanding of the requirements (</a:t>
            </a:r>
            <a:r>
              <a:rPr lang="en-US" sz="2400" dirty="0" err="1">
                <a:latin typeface="Montserrat" pitchFamily="2" charset="77"/>
              </a:rPr>
              <a:t>CURe</a:t>
            </a:r>
            <a:r>
              <a:rPr lang="en-US" sz="2400" dirty="0">
                <a:latin typeface="Montserrat" pitchFamily="2" charset="77"/>
              </a:rPr>
              <a:t>)</a:t>
            </a:r>
          </a:p>
          <a:p>
            <a:r>
              <a:rPr lang="en-US" sz="2400" dirty="0">
                <a:latin typeface="Montserrat" pitchFamily="2" charset="77"/>
              </a:rPr>
              <a:t>Facilitating communication between stakeholders with different language skills or learning styles</a:t>
            </a:r>
          </a:p>
          <a:p>
            <a:r>
              <a:rPr lang="en-US" sz="2400" dirty="0">
                <a:latin typeface="Montserrat" pitchFamily="2" charset="77"/>
              </a:rPr>
              <a:t>Making the requirements more accessible to stakeholders with disabilities</a:t>
            </a:r>
          </a:p>
          <a:p>
            <a:r>
              <a:rPr lang="en-US" sz="2400" dirty="0">
                <a:latin typeface="Montserrat" pitchFamily="2" charset="77"/>
              </a:rPr>
              <a:t>Improving the efficiency and effectiveness of the requirement development and communication process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4"/>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15838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rmAutofit fontScale="90000"/>
          </a:bodyPr>
          <a:lstStyle/>
          <a:p>
            <a:r>
              <a:rPr lang="en-US" b="1" dirty="0">
                <a:solidFill>
                  <a:srgbClr val="ED701A"/>
                </a:solidFill>
                <a:latin typeface="Montserrat" pitchFamily="2" charset="77"/>
              </a:rPr>
              <a:t>Accuracy, Speed, and High-Quality</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If a picture is worth 1,000 words, how many are a video worth?</a:t>
            </a:r>
          </a:p>
          <a:p>
            <a:endParaRPr lang="en-US" sz="2400" dirty="0">
              <a:latin typeface="Montserrat" pitchFamily="2" charset="77"/>
            </a:endParaRPr>
          </a:p>
          <a:p>
            <a:r>
              <a:rPr lang="en-US" sz="2400" dirty="0">
                <a:latin typeface="Montserrat" pitchFamily="2" charset="77"/>
              </a:rPr>
              <a:t>Mockups and prototypes!</a:t>
            </a:r>
          </a:p>
          <a:p>
            <a:endParaRPr lang="en-US" sz="2400" dirty="0">
              <a:latin typeface="Montserrat" pitchFamily="2" charset="77"/>
            </a:endParaRPr>
          </a:p>
          <a:p>
            <a:r>
              <a:rPr lang="en-US" sz="2400" dirty="0">
                <a:latin typeface="Montserrat" pitchFamily="2" charset="77"/>
              </a:rPr>
              <a:t>Less rework and nipping tech debt in the bud</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4"/>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5332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rmAutofit fontScale="90000"/>
          </a:bodyPr>
          <a:lstStyle/>
          <a:p>
            <a:r>
              <a:rPr lang="en-US" b="1" dirty="0">
                <a:solidFill>
                  <a:srgbClr val="ED701A"/>
                </a:solidFill>
                <a:latin typeface="Montserrat" pitchFamily="2" charset="77"/>
              </a:rPr>
              <a:t>Best Practices and Guidance</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Identify the stakeholders</a:t>
            </a:r>
          </a:p>
          <a:p>
            <a:r>
              <a:rPr lang="en-US" sz="2400" dirty="0">
                <a:latin typeface="Montserrat" pitchFamily="2" charset="77"/>
              </a:rPr>
              <a:t>Understand the needs of stakeholders</a:t>
            </a:r>
          </a:p>
          <a:p>
            <a:r>
              <a:rPr lang="en-US" sz="2400" dirty="0">
                <a:latin typeface="Montserrat" pitchFamily="2" charset="77"/>
              </a:rPr>
              <a:t>Choose the right communication methods</a:t>
            </a:r>
          </a:p>
          <a:p>
            <a:r>
              <a:rPr lang="en-US" sz="2400" dirty="0">
                <a:latin typeface="Montserrat" pitchFamily="2" charset="77"/>
              </a:rPr>
              <a:t>Use multiple communication methods</a:t>
            </a:r>
          </a:p>
          <a:p>
            <a:r>
              <a:rPr lang="en-US" sz="2400" dirty="0">
                <a:latin typeface="Montserrat" pitchFamily="2" charset="77"/>
              </a:rPr>
              <a:t>Be flexible and reactive</a:t>
            </a:r>
          </a:p>
          <a:p>
            <a:r>
              <a:rPr lang="en-US" sz="2400" dirty="0">
                <a:latin typeface="Montserrat" pitchFamily="2" charset="77"/>
              </a:rPr>
              <a:t>Get feedback</a:t>
            </a:r>
          </a:p>
          <a:p>
            <a:r>
              <a:rPr lang="en-US" sz="2400" dirty="0">
                <a:latin typeface="Montserrat" pitchFamily="2" charset="77"/>
              </a:rPr>
              <a:t>Continuously improve</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4"/>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22227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rmAutofit fontScale="90000"/>
          </a:bodyPr>
          <a:lstStyle/>
          <a:p>
            <a:r>
              <a:rPr lang="en-US" b="1" dirty="0">
                <a:solidFill>
                  <a:srgbClr val="ED701A"/>
                </a:solidFill>
                <a:latin typeface="Montserrat" pitchFamily="2" charset="77"/>
              </a:rPr>
              <a:t>Conclusions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Don’t let PROCESS get in the way of quality</a:t>
            </a:r>
          </a:p>
          <a:p>
            <a:r>
              <a:rPr lang="en-US" sz="2400" dirty="0">
                <a:latin typeface="Montserrat" pitchFamily="2" charset="77"/>
              </a:rPr>
              <a:t>Take the time to take a step back (often!)</a:t>
            </a:r>
          </a:p>
          <a:p>
            <a:r>
              <a:rPr lang="en-US" sz="2400" dirty="0">
                <a:latin typeface="Montserrat" pitchFamily="2" charset="77"/>
              </a:rPr>
              <a:t>You’re all on the same team</a:t>
            </a:r>
          </a:p>
          <a:p>
            <a:r>
              <a:rPr lang="en-US" sz="2400" dirty="0">
                <a:latin typeface="Montserrat" pitchFamily="2" charset="77"/>
              </a:rPr>
              <a:t>What are YOUR experiences?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1404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0CC94905-5959-97A0-8826-32AF16445C3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DBE1A02-3476-9E24-799E-9AA3FCA576AC}"/>
              </a:ext>
            </a:extLst>
          </p:cNvPr>
          <p:cNvSpPr txBox="1"/>
          <p:nvPr/>
        </p:nvSpPr>
        <p:spPr>
          <a:xfrm>
            <a:off x="5044135" y="4212585"/>
            <a:ext cx="5776698" cy="1015663"/>
          </a:xfrm>
          <a:prstGeom prst="rect">
            <a:avLst/>
          </a:prstGeom>
          <a:noFill/>
        </p:spPr>
        <p:txBody>
          <a:bodyPr wrap="square" rtlCol="0">
            <a:spAutoFit/>
          </a:bodyPr>
          <a:lstStyle/>
          <a:p>
            <a:r>
              <a:rPr lang="en-US" sz="6000" b="1" dirty="0">
                <a:latin typeface="Montserrat" pitchFamily="2" charset="77"/>
              </a:rPr>
              <a:t>THANK </a:t>
            </a:r>
            <a:r>
              <a:rPr lang="en-US" sz="6000" dirty="0">
                <a:latin typeface="Montserrat" pitchFamily="2" charset="77"/>
              </a:rPr>
              <a:t>YOU</a:t>
            </a:r>
          </a:p>
        </p:txBody>
      </p:sp>
      <p:sp>
        <p:nvSpPr>
          <p:cNvPr id="5" name="TextBox 4">
            <a:extLst>
              <a:ext uri="{FF2B5EF4-FFF2-40B4-BE49-F238E27FC236}">
                <a16:creationId xmlns:a16="http://schemas.microsoft.com/office/drawing/2014/main" id="{81F27C64-F395-373D-B27F-4567B83D31C2}"/>
              </a:ext>
            </a:extLst>
          </p:cNvPr>
          <p:cNvSpPr txBox="1"/>
          <p:nvPr/>
        </p:nvSpPr>
        <p:spPr>
          <a:xfrm>
            <a:off x="5044135" y="5169514"/>
            <a:ext cx="6467680" cy="646331"/>
          </a:xfrm>
          <a:prstGeom prst="rect">
            <a:avLst/>
          </a:prstGeom>
          <a:noFill/>
        </p:spPr>
        <p:txBody>
          <a:bodyPr wrap="square" rtlCol="0">
            <a:spAutoFit/>
          </a:bodyPr>
          <a:lstStyle/>
          <a:p>
            <a:r>
              <a:rPr lang="en-US" sz="3600" b="1" dirty="0">
                <a:latin typeface="Montserrat" pitchFamily="2" charset="77"/>
              </a:rPr>
              <a:t>SPEAKER </a:t>
            </a:r>
            <a:r>
              <a:rPr lang="en-US" sz="3600" dirty="0">
                <a:latin typeface="Montserrat" pitchFamily="2" charset="77"/>
              </a:rPr>
              <a:t>Evan Masters</a:t>
            </a:r>
          </a:p>
        </p:txBody>
      </p:sp>
      <p:sp>
        <p:nvSpPr>
          <p:cNvPr id="6" name="TextBox 5">
            <a:extLst>
              <a:ext uri="{FF2B5EF4-FFF2-40B4-BE49-F238E27FC236}">
                <a16:creationId xmlns:a16="http://schemas.microsoft.com/office/drawing/2014/main" id="{8A5A01C4-2C8F-2541-1F4A-73A38E638586}"/>
              </a:ext>
            </a:extLst>
          </p:cNvPr>
          <p:cNvSpPr txBox="1"/>
          <p:nvPr/>
        </p:nvSpPr>
        <p:spPr>
          <a:xfrm>
            <a:off x="5044135" y="5815845"/>
            <a:ext cx="6939318" cy="830997"/>
          </a:xfrm>
          <a:prstGeom prst="rect">
            <a:avLst/>
          </a:prstGeom>
          <a:noFill/>
        </p:spPr>
        <p:txBody>
          <a:bodyPr wrap="square" rtlCol="0">
            <a:spAutoFit/>
          </a:bodyPr>
          <a:lstStyle/>
          <a:p>
            <a:r>
              <a:rPr lang="en-US" sz="2400" b="1" dirty="0">
                <a:solidFill>
                  <a:srgbClr val="ED701A"/>
                </a:solidFill>
                <a:latin typeface="Montserrat" pitchFamily="2" charset="77"/>
              </a:rPr>
              <a:t>Reducing Ambiguity in Requirements Through Multi-Modal Communication</a:t>
            </a:r>
            <a:endParaRPr lang="en-US" sz="2400" dirty="0">
              <a:solidFill>
                <a:srgbClr val="ED701A"/>
              </a:solidFill>
              <a:latin typeface="Montserrat" pitchFamily="2" charset="77"/>
            </a:endParaRPr>
          </a:p>
        </p:txBody>
      </p:sp>
    </p:spTree>
    <p:extLst>
      <p:ext uri="{BB962C8B-B14F-4D97-AF65-F5344CB8AC3E}">
        <p14:creationId xmlns:p14="http://schemas.microsoft.com/office/powerpoint/2010/main" val="277703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6439EC1F-C469-BEFA-1889-B5723C8FCBE7}"/>
              </a:ext>
            </a:extLst>
          </p:cNvPr>
          <p:cNvPicPr>
            <a:picLocks noChangeAspect="1"/>
          </p:cNvPicPr>
          <p:nvPr/>
        </p:nvPicPr>
        <p:blipFill>
          <a:blip r:embed="rId2"/>
          <a:stretch>
            <a:fillRect/>
          </a:stretch>
        </p:blipFill>
        <p:spPr>
          <a:xfrm>
            <a:off x="0" y="0"/>
            <a:ext cx="12236502" cy="6883032"/>
          </a:xfrm>
          <a:prstGeom prst="rect">
            <a:avLst/>
          </a:prstGeom>
        </p:spPr>
      </p:pic>
      <p:sp>
        <p:nvSpPr>
          <p:cNvPr id="2" name="Title 1">
            <a:extLst>
              <a:ext uri="{FF2B5EF4-FFF2-40B4-BE49-F238E27FC236}">
                <a16:creationId xmlns:a16="http://schemas.microsoft.com/office/drawing/2014/main" id="{096825E3-73AB-B24F-94B8-0215EB4AF7BF}"/>
              </a:ext>
            </a:extLst>
          </p:cNvPr>
          <p:cNvSpPr>
            <a:spLocks noGrp="1"/>
          </p:cNvSpPr>
          <p:nvPr>
            <p:ph type="title"/>
          </p:nvPr>
        </p:nvSpPr>
        <p:spPr/>
        <p:txBody>
          <a:bodyPr>
            <a:normAutofit/>
          </a:bodyPr>
          <a:lstStyle/>
          <a:p>
            <a:r>
              <a:rPr lang="en-US" sz="8800" b="1" dirty="0">
                <a:solidFill>
                  <a:srgbClr val="ED701A"/>
                </a:solidFill>
                <a:latin typeface="Montserrat" pitchFamily="2" charset="77"/>
              </a:rPr>
              <a:t>About Evan</a:t>
            </a:r>
          </a:p>
        </p:txBody>
      </p:sp>
      <p:sp>
        <p:nvSpPr>
          <p:cNvPr id="3" name="Content Placeholder 2">
            <a:extLst>
              <a:ext uri="{FF2B5EF4-FFF2-40B4-BE49-F238E27FC236}">
                <a16:creationId xmlns:a16="http://schemas.microsoft.com/office/drawing/2014/main" id="{534DD638-55FC-8A47-8941-AA2711FCA5D0}"/>
              </a:ext>
            </a:extLst>
          </p:cNvPr>
          <p:cNvSpPr>
            <a:spLocks noGrp="1"/>
          </p:cNvSpPr>
          <p:nvPr>
            <p:ph idx="1"/>
          </p:nvPr>
        </p:nvSpPr>
        <p:spPr>
          <a:xfrm>
            <a:off x="838200" y="1605219"/>
            <a:ext cx="10515600" cy="4351338"/>
          </a:xfrm>
        </p:spPr>
        <p:txBody>
          <a:bodyPr>
            <a:normAutofit/>
          </a:bodyPr>
          <a:lstStyle/>
          <a:p>
            <a:r>
              <a:rPr lang="en-US" sz="2400" dirty="0">
                <a:latin typeface="Montserrat" pitchFamily="2" charset="77"/>
              </a:rPr>
              <a:t>Based in Spokane, WA</a:t>
            </a:r>
          </a:p>
          <a:p>
            <a:r>
              <a:rPr lang="en-US" sz="2400" dirty="0">
                <a:latin typeface="Montserrat" pitchFamily="2" charset="77"/>
              </a:rPr>
              <a:t>Been in SQA with Critical Logic since 2010</a:t>
            </a:r>
          </a:p>
          <a:p>
            <a:r>
              <a:rPr lang="en-US" sz="2400" dirty="0">
                <a:latin typeface="Montserrat" pitchFamily="2" charset="77"/>
              </a:rPr>
              <a:t>Began as SQA Analyst, specializing in MBT</a:t>
            </a:r>
          </a:p>
          <a:p>
            <a:r>
              <a:rPr lang="en-US" sz="2400" dirty="0">
                <a:latin typeface="Montserrat" pitchFamily="2" charset="77"/>
              </a:rPr>
              <a:t>Customer Success Manager &amp; Product Owner</a:t>
            </a:r>
          </a:p>
          <a:p>
            <a:r>
              <a:rPr lang="en-US" sz="2400" dirty="0">
                <a:latin typeface="Montserrat" pitchFamily="2" charset="77"/>
              </a:rPr>
              <a:t>BS Physics, MBA, CSM, SAFe certified</a:t>
            </a:r>
          </a:p>
          <a:p>
            <a:r>
              <a:rPr lang="en-US" sz="2400" dirty="0">
                <a:latin typeface="Montserrat" pitchFamily="2" charset="77"/>
              </a:rPr>
              <a:t>Adjunct professor of Business Ethics</a:t>
            </a:r>
          </a:p>
        </p:txBody>
      </p:sp>
      <p:sp>
        <p:nvSpPr>
          <p:cNvPr id="11" name="TextBox 10">
            <a:extLst>
              <a:ext uri="{FF2B5EF4-FFF2-40B4-BE49-F238E27FC236}">
                <a16:creationId xmlns:a16="http://schemas.microsoft.com/office/drawing/2014/main" id="{28F6BADE-48DB-224C-8475-91B4F948238D}"/>
              </a:ext>
            </a:extLst>
          </p:cNvPr>
          <p:cNvSpPr txBox="1"/>
          <p:nvPr/>
        </p:nvSpPr>
        <p:spPr>
          <a:xfrm>
            <a:off x="7263775" y="5956557"/>
            <a:ext cx="4397828" cy="400110"/>
          </a:xfrm>
          <a:prstGeom prst="rect">
            <a:avLst/>
          </a:prstGeom>
          <a:noFill/>
        </p:spPr>
        <p:txBody>
          <a:bodyPr wrap="square" rtlCol="0">
            <a:spAutoFit/>
          </a:bodyPr>
          <a:lstStyle/>
          <a:p>
            <a:pPr algn="r"/>
            <a:r>
              <a:rPr lang="en-US" sz="2000" b="1" dirty="0">
                <a:solidFill>
                  <a:srgbClr val="ED701A"/>
                </a:solidFill>
                <a:latin typeface="Montserrat" pitchFamily="2" charset="77"/>
              </a:rPr>
              <a:t>SPEAKER </a:t>
            </a:r>
            <a:r>
              <a:rPr lang="en-US" sz="2000" dirty="0">
                <a:solidFill>
                  <a:srgbClr val="ED701A"/>
                </a:solidFill>
                <a:latin typeface="Montserrat" pitchFamily="2" charset="77"/>
              </a:rPr>
              <a:t>NAME</a:t>
            </a:r>
          </a:p>
        </p:txBody>
      </p:sp>
      <p:sp>
        <p:nvSpPr>
          <p:cNvPr id="12" name="TextBox 11">
            <a:extLst>
              <a:ext uri="{FF2B5EF4-FFF2-40B4-BE49-F238E27FC236}">
                <a16:creationId xmlns:a16="http://schemas.microsoft.com/office/drawing/2014/main" id="{B2FCD00E-5636-7640-BD31-198D691EDA0C}"/>
              </a:ext>
            </a:extLst>
          </p:cNvPr>
          <p:cNvSpPr txBox="1"/>
          <p:nvPr/>
        </p:nvSpPr>
        <p:spPr>
          <a:xfrm>
            <a:off x="7305667" y="6322686"/>
            <a:ext cx="4397828" cy="400110"/>
          </a:xfrm>
          <a:prstGeom prst="rect">
            <a:avLst/>
          </a:prstGeom>
          <a:noFill/>
        </p:spPr>
        <p:txBody>
          <a:bodyPr wrap="square" rtlCol="0">
            <a:spAutoFit/>
          </a:bodyPr>
          <a:lstStyle/>
          <a:p>
            <a:pPr algn="r"/>
            <a:r>
              <a:rPr lang="en-US" sz="2000" b="1" dirty="0">
                <a:latin typeface="Montserrat" pitchFamily="2" charset="77"/>
              </a:rPr>
              <a:t>TOPIC</a:t>
            </a:r>
            <a:endParaRPr lang="en-US" sz="2400" dirty="0">
              <a:latin typeface="Montserrat" pitchFamily="2" charset="77"/>
            </a:endParaRPr>
          </a:p>
        </p:txBody>
      </p:sp>
      <p:cxnSp>
        <p:nvCxnSpPr>
          <p:cNvPr id="14" name="Straight Connector 13">
            <a:extLst>
              <a:ext uri="{FF2B5EF4-FFF2-40B4-BE49-F238E27FC236}">
                <a16:creationId xmlns:a16="http://schemas.microsoft.com/office/drawing/2014/main" id="{D4043195-0577-0449-B1DF-6EFC45D564FD}"/>
              </a:ext>
            </a:extLst>
          </p:cNvPr>
          <p:cNvCxnSpPr>
            <a:cxnSpLocks/>
          </p:cNvCxnSpPr>
          <p:nvPr/>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8" name="Picture 7" descr="Text&#10;&#10;Description automatically generated">
            <a:extLst>
              <a:ext uri="{FF2B5EF4-FFF2-40B4-BE49-F238E27FC236}">
                <a16:creationId xmlns:a16="http://schemas.microsoft.com/office/drawing/2014/main" id="{6AAA5A28-B2E6-5BAF-3243-54B5F1447824}"/>
              </a:ext>
            </a:extLst>
          </p:cNvPr>
          <p:cNvPicPr>
            <a:picLocks noChangeAspect="1"/>
          </p:cNvPicPr>
          <p:nvPr/>
        </p:nvPicPr>
        <p:blipFill>
          <a:blip r:embed="rId3"/>
          <a:stretch>
            <a:fillRect/>
          </a:stretch>
        </p:blipFill>
        <p:spPr>
          <a:xfrm>
            <a:off x="455024" y="5875136"/>
            <a:ext cx="758186" cy="758186"/>
          </a:xfrm>
          <a:prstGeom prst="rect">
            <a:avLst/>
          </a:prstGeom>
        </p:spPr>
      </p:pic>
      <p:pic>
        <p:nvPicPr>
          <p:cNvPr id="17" name="Picture 16" descr="Logo&#10;&#10;Description automatically generated">
            <a:extLst>
              <a:ext uri="{FF2B5EF4-FFF2-40B4-BE49-F238E27FC236}">
                <a16:creationId xmlns:a16="http://schemas.microsoft.com/office/drawing/2014/main" id="{A4783196-0FAB-3E3B-9B17-54E5997848E5}"/>
              </a:ext>
            </a:extLst>
          </p:cNvPr>
          <p:cNvPicPr>
            <a:picLocks noChangeAspect="1"/>
          </p:cNvPicPr>
          <p:nvPr/>
        </p:nvPicPr>
        <p:blipFill>
          <a:blip r:embed="rId4"/>
          <a:stretch>
            <a:fillRect/>
          </a:stretch>
        </p:blipFill>
        <p:spPr>
          <a:xfrm rot="13265508">
            <a:off x="9942446" y="1162836"/>
            <a:ext cx="2345586" cy="2822768"/>
          </a:xfrm>
          <a:prstGeom prst="rect">
            <a:avLst/>
          </a:prstGeom>
        </p:spPr>
      </p:pic>
      <p:pic>
        <p:nvPicPr>
          <p:cNvPr id="10" name="Picture 9" descr="A picture containing music, guitar&#10;&#10;Description automatically generated">
            <a:extLst>
              <a:ext uri="{FF2B5EF4-FFF2-40B4-BE49-F238E27FC236}">
                <a16:creationId xmlns:a16="http://schemas.microsoft.com/office/drawing/2014/main" id="{8D7683A7-8D2C-2D30-79DF-D9F75CDB391C}"/>
              </a:ext>
            </a:extLst>
          </p:cNvPr>
          <p:cNvPicPr>
            <a:picLocks noChangeAspect="1"/>
          </p:cNvPicPr>
          <p:nvPr/>
        </p:nvPicPr>
        <p:blipFill>
          <a:blip r:embed="rId5"/>
          <a:stretch>
            <a:fillRect/>
          </a:stretch>
        </p:blipFill>
        <p:spPr>
          <a:xfrm rot="932916">
            <a:off x="10155485" y="359017"/>
            <a:ext cx="3405183" cy="5321375"/>
          </a:xfrm>
          <a:prstGeom prst="rect">
            <a:avLst/>
          </a:prstGeom>
        </p:spPr>
      </p:pic>
    </p:spTree>
    <p:extLst>
      <p:ext uri="{BB962C8B-B14F-4D97-AF65-F5344CB8AC3E}">
        <p14:creationId xmlns:p14="http://schemas.microsoft.com/office/powerpoint/2010/main" val="35968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6439EC1F-C469-BEFA-1889-B5723C8FCBE7}"/>
              </a:ext>
            </a:extLst>
          </p:cNvPr>
          <p:cNvPicPr>
            <a:picLocks noChangeAspect="1"/>
          </p:cNvPicPr>
          <p:nvPr/>
        </p:nvPicPr>
        <p:blipFill>
          <a:blip r:embed="rId2"/>
          <a:stretch>
            <a:fillRect/>
          </a:stretch>
        </p:blipFill>
        <p:spPr>
          <a:xfrm>
            <a:off x="0" y="0"/>
            <a:ext cx="12236502" cy="6883032"/>
          </a:xfrm>
          <a:prstGeom prst="rect">
            <a:avLst/>
          </a:prstGeom>
        </p:spPr>
      </p:pic>
      <p:sp>
        <p:nvSpPr>
          <p:cNvPr id="2" name="Title 1">
            <a:extLst>
              <a:ext uri="{FF2B5EF4-FFF2-40B4-BE49-F238E27FC236}">
                <a16:creationId xmlns:a16="http://schemas.microsoft.com/office/drawing/2014/main" id="{096825E3-73AB-B24F-94B8-0215EB4AF7BF}"/>
              </a:ext>
            </a:extLst>
          </p:cNvPr>
          <p:cNvSpPr>
            <a:spLocks noGrp="1"/>
          </p:cNvSpPr>
          <p:nvPr>
            <p:ph type="title"/>
          </p:nvPr>
        </p:nvSpPr>
        <p:spPr/>
        <p:txBody>
          <a:bodyPr>
            <a:normAutofit/>
          </a:bodyPr>
          <a:lstStyle/>
          <a:p>
            <a:r>
              <a:rPr lang="en-US" sz="8800" b="1" dirty="0">
                <a:solidFill>
                  <a:srgbClr val="ED701A"/>
                </a:solidFill>
                <a:latin typeface="Montserrat" pitchFamily="2" charset="77"/>
              </a:rPr>
              <a:t>Agenda</a:t>
            </a:r>
          </a:p>
        </p:txBody>
      </p:sp>
      <p:sp>
        <p:nvSpPr>
          <p:cNvPr id="3" name="Content Placeholder 2">
            <a:extLst>
              <a:ext uri="{FF2B5EF4-FFF2-40B4-BE49-F238E27FC236}">
                <a16:creationId xmlns:a16="http://schemas.microsoft.com/office/drawing/2014/main" id="{534DD638-55FC-8A47-8941-AA2711FCA5D0}"/>
              </a:ext>
            </a:extLst>
          </p:cNvPr>
          <p:cNvSpPr>
            <a:spLocks noGrp="1"/>
          </p:cNvSpPr>
          <p:nvPr>
            <p:ph idx="1"/>
          </p:nvPr>
        </p:nvSpPr>
        <p:spPr>
          <a:xfrm>
            <a:off x="838200" y="1605219"/>
            <a:ext cx="10515600" cy="4351338"/>
          </a:xfrm>
        </p:spPr>
        <p:txBody>
          <a:bodyPr>
            <a:normAutofit/>
          </a:bodyPr>
          <a:lstStyle/>
          <a:p>
            <a:endParaRPr lang="en-US" sz="3600" dirty="0">
              <a:latin typeface="Montserrat" pitchFamily="2" charset="77"/>
            </a:endParaRPr>
          </a:p>
          <a:p>
            <a:r>
              <a:rPr lang="en-US" sz="3600" dirty="0">
                <a:latin typeface="Montserrat" pitchFamily="2" charset="77"/>
              </a:rPr>
              <a:t>I will talk</a:t>
            </a:r>
          </a:p>
          <a:p>
            <a:endParaRPr lang="en-US" sz="3600" dirty="0">
              <a:latin typeface="Montserrat" pitchFamily="2" charset="77"/>
            </a:endParaRPr>
          </a:p>
          <a:p>
            <a:r>
              <a:rPr lang="en-US" sz="3600" dirty="0">
                <a:latin typeface="Montserrat" pitchFamily="2" charset="77"/>
              </a:rPr>
              <a:t>We will talk</a:t>
            </a:r>
          </a:p>
        </p:txBody>
      </p:sp>
      <p:sp>
        <p:nvSpPr>
          <p:cNvPr id="11" name="TextBox 10">
            <a:extLst>
              <a:ext uri="{FF2B5EF4-FFF2-40B4-BE49-F238E27FC236}">
                <a16:creationId xmlns:a16="http://schemas.microsoft.com/office/drawing/2014/main" id="{28F6BADE-48DB-224C-8475-91B4F948238D}"/>
              </a:ext>
            </a:extLst>
          </p:cNvPr>
          <p:cNvSpPr txBox="1"/>
          <p:nvPr/>
        </p:nvSpPr>
        <p:spPr>
          <a:xfrm>
            <a:off x="7263775" y="5956557"/>
            <a:ext cx="4397828" cy="400110"/>
          </a:xfrm>
          <a:prstGeom prst="rect">
            <a:avLst/>
          </a:prstGeom>
          <a:noFill/>
        </p:spPr>
        <p:txBody>
          <a:bodyPr wrap="square" rtlCol="0">
            <a:spAutoFit/>
          </a:bodyPr>
          <a:lstStyle/>
          <a:p>
            <a:pPr algn="r"/>
            <a:r>
              <a:rPr lang="en-US" sz="2000" b="1" dirty="0">
                <a:solidFill>
                  <a:srgbClr val="ED701A"/>
                </a:solidFill>
                <a:latin typeface="Montserrat" pitchFamily="2" charset="77"/>
              </a:rPr>
              <a:t>SPEAKER </a:t>
            </a:r>
            <a:r>
              <a:rPr lang="en-US" sz="2000" dirty="0">
                <a:solidFill>
                  <a:srgbClr val="ED701A"/>
                </a:solidFill>
                <a:latin typeface="Montserrat" pitchFamily="2" charset="77"/>
              </a:rPr>
              <a:t>NAME</a:t>
            </a:r>
          </a:p>
        </p:txBody>
      </p:sp>
      <p:sp>
        <p:nvSpPr>
          <p:cNvPr id="12" name="TextBox 11">
            <a:extLst>
              <a:ext uri="{FF2B5EF4-FFF2-40B4-BE49-F238E27FC236}">
                <a16:creationId xmlns:a16="http://schemas.microsoft.com/office/drawing/2014/main" id="{B2FCD00E-5636-7640-BD31-198D691EDA0C}"/>
              </a:ext>
            </a:extLst>
          </p:cNvPr>
          <p:cNvSpPr txBox="1"/>
          <p:nvPr/>
        </p:nvSpPr>
        <p:spPr>
          <a:xfrm>
            <a:off x="7305667" y="6322686"/>
            <a:ext cx="4397828" cy="400110"/>
          </a:xfrm>
          <a:prstGeom prst="rect">
            <a:avLst/>
          </a:prstGeom>
          <a:noFill/>
        </p:spPr>
        <p:txBody>
          <a:bodyPr wrap="square" rtlCol="0">
            <a:spAutoFit/>
          </a:bodyPr>
          <a:lstStyle/>
          <a:p>
            <a:pPr algn="r"/>
            <a:r>
              <a:rPr lang="en-US" sz="2000" b="1" dirty="0">
                <a:latin typeface="Montserrat" pitchFamily="2" charset="77"/>
              </a:rPr>
              <a:t>TOPIC</a:t>
            </a:r>
            <a:endParaRPr lang="en-US" sz="2400" dirty="0">
              <a:latin typeface="Montserrat" pitchFamily="2" charset="77"/>
            </a:endParaRPr>
          </a:p>
        </p:txBody>
      </p:sp>
      <p:cxnSp>
        <p:nvCxnSpPr>
          <p:cNvPr id="14" name="Straight Connector 13">
            <a:extLst>
              <a:ext uri="{FF2B5EF4-FFF2-40B4-BE49-F238E27FC236}">
                <a16:creationId xmlns:a16="http://schemas.microsoft.com/office/drawing/2014/main" id="{D4043195-0577-0449-B1DF-6EFC45D564FD}"/>
              </a:ext>
            </a:extLst>
          </p:cNvPr>
          <p:cNvCxnSpPr>
            <a:cxnSpLocks/>
          </p:cNvCxnSpPr>
          <p:nvPr/>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8" name="Picture 7" descr="Text&#10;&#10;Description automatically generated">
            <a:extLst>
              <a:ext uri="{FF2B5EF4-FFF2-40B4-BE49-F238E27FC236}">
                <a16:creationId xmlns:a16="http://schemas.microsoft.com/office/drawing/2014/main" id="{6AAA5A28-B2E6-5BAF-3243-54B5F1447824}"/>
              </a:ext>
            </a:extLst>
          </p:cNvPr>
          <p:cNvPicPr>
            <a:picLocks noChangeAspect="1"/>
          </p:cNvPicPr>
          <p:nvPr/>
        </p:nvPicPr>
        <p:blipFill>
          <a:blip r:embed="rId3"/>
          <a:stretch>
            <a:fillRect/>
          </a:stretch>
        </p:blipFill>
        <p:spPr>
          <a:xfrm>
            <a:off x="455024" y="5875136"/>
            <a:ext cx="758186" cy="758186"/>
          </a:xfrm>
          <a:prstGeom prst="rect">
            <a:avLst/>
          </a:prstGeom>
        </p:spPr>
      </p:pic>
      <p:pic>
        <p:nvPicPr>
          <p:cNvPr id="17" name="Picture 16" descr="Logo&#10;&#10;Description automatically generated">
            <a:extLst>
              <a:ext uri="{FF2B5EF4-FFF2-40B4-BE49-F238E27FC236}">
                <a16:creationId xmlns:a16="http://schemas.microsoft.com/office/drawing/2014/main" id="{A4783196-0FAB-3E3B-9B17-54E5997848E5}"/>
              </a:ext>
            </a:extLst>
          </p:cNvPr>
          <p:cNvPicPr>
            <a:picLocks noChangeAspect="1"/>
          </p:cNvPicPr>
          <p:nvPr/>
        </p:nvPicPr>
        <p:blipFill>
          <a:blip r:embed="rId4"/>
          <a:stretch>
            <a:fillRect/>
          </a:stretch>
        </p:blipFill>
        <p:spPr>
          <a:xfrm rot="13265508">
            <a:off x="9942446" y="1162836"/>
            <a:ext cx="2345586" cy="2822768"/>
          </a:xfrm>
          <a:prstGeom prst="rect">
            <a:avLst/>
          </a:prstGeom>
        </p:spPr>
      </p:pic>
      <p:pic>
        <p:nvPicPr>
          <p:cNvPr id="10" name="Picture 9" descr="A picture containing music, guitar&#10;&#10;Description automatically generated">
            <a:extLst>
              <a:ext uri="{FF2B5EF4-FFF2-40B4-BE49-F238E27FC236}">
                <a16:creationId xmlns:a16="http://schemas.microsoft.com/office/drawing/2014/main" id="{8D7683A7-8D2C-2D30-79DF-D9F75CDB391C}"/>
              </a:ext>
            </a:extLst>
          </p:cNvPr>
          <p:cNvPicPr>
            <a:picLocks noChangeAspect="1"/>
          </p:cNvPicPr>
          <p:nvPr/>
        </p:nvPicPr>
        <p:blipFill>
          <a:blip r:embed="rId5"/>
          <a:stretch>
            <a:fillRect/>
          </a:stretch>
        </p:blipFill>
        <p:spPr>
          <a:xfrm rot="932916">
            <a:off x="10155485" y="359017"/>
            <a:ext cx="3405183" cy="5321375"/>
          </a:xfrm>
          <a:prstGeom prst="rect">
            <a:avLst/>
          </a:prstGeom>
        </p:spPr>
      </p:pic>
    </p:spTree>
    <p:extLst>
      <p:ext uri="{BB962C8B-B14F-4D97-AF65-F5344CB8AC3E}">
        <p14:creationId xmlns:p14="http://schemas.microsoft.com/office/powerpoint/2010/main" val="10380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39024"/>
            <a:ext cx="10358362" cy="647200"/>
          </a:xfrm>
        </p:spPr>
        <p:txBody>
          <a:bodyPr>
            <a:normAutofit fontScale="90000"/>
          </a:bodyPr>
          <a:lstStyle/>
          <a:p>
            <a:r>
              <a:rPr lang="en-US" b="1" dirty="0">
                <a:solidFill>
                  <a:srgbClr val="ED701A"/>
                </a:solidFill>
                <a:latin typeface="Montserrat" pitchFamily="2" charset="77"/>
              </a:rPr>
              <a:t>Overview of the current landscape of software development</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Two ends of the development methodology spectrum:</a:t>
            </a:r>
          </a:p>
          <a:p>
            <a:endParaRPr lang="en-US" sz="2400" dirty="0">
              <a:latin typeface="Montserrat" pitchFamily="2" charset="77"/>
            </a:endParaRPr>
          </a:p>
          <a:p>
            <a:endParaRPr lang="en-US" sz="2400" dirty="0">
              <a:latin typeface="Montserrat" pitchFamily="2" charset="77"/>
            </a:endParaRPr>
          </a:p>
          <a:p>
            <a:endParaRPr lang="en-US" sz="2400" dirty="0">
              <a:latin typeface="Montserrat" pitchFamily="2" charset="77"/>
            </a:endParaRPr>
          </a:p>
          <a:p>
            <a:endParaRPr lang="en-US" sz="2400" dirty="0">
              <a:latin typeface="Montserrat" pitchFamily="2" charset="77"/>
            </a:endParaRPr>
          </a:p>
          <a:p>
            <a:endParaRPr lang="en-US" sz="2400" dirty="0">
              <a:latin typeface="Montserrat" pitchFamily="2" charset="77"/>
            </a:endParaRPr>
          </a:p>
          <a:p>
            <a:endParaRPr lang="en-US" sz="2400" dirty="0">
              <a:latin typeface="Montserrat" pitchFamily="2" charset="77"/>
            </a:endParaRPr>
          </a:p>
          <a:p>
            <a:endParaRPr lang="en-US" sz="2400" dirty="0">
              <a:latin typeface="Montserrat" pitchFamily="2" charset="77"/>
            </a:endParaRPr>
          </a:p>
          <a:p>
            <a:r>
              <a:rPr lang="en-US" sz="2400" dirty="0">
                <a:latin typeface="Montserrat" pitchFamily="2" charset="77"/>
              </a:rPr>
              <a:t>Most organizations fall somewhere along the spectrum</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4"/>
          <a:stretch>
            <a:fillRect/>
          </a:stretch>
        </p:blipFill>
        <p:spPr>
          <a:xfrm rot="909346">
            <a:off x="10206715" y="-1438272"/>
            <a:ext cx="2766367" cy="10023757"/>
          </a:xfrm>
          <a:prstGeom prst="rect">
            <a:avLst/>
          </a:prstGeom>
        </p:spPr>
      </p:pic>
      <p:pic>
        <p:nvPicPr>
          <p:cNvPr id="10" name="Picture 9">
            <a:extLst>
              <a:ext uri="{FF2B5EF4-FFF2-40B4-BE49-F238E27FC236}">
                <a16:creationId xmlns:a16="http://schemas.microsoft.com/office/drawing/2014/main" id="{B85B97CE-2C8F-C0B7-21AE-596E218661BB}"/>
              </a:ext>
            </a:extLst>
          </p:cNvPr>
          <p:cNvPicPr>
            <a:picLocks noChangeAspect="1"/>
          </p:cNvPicPr>
          <p:nvPr/>
        </p:nvPicPr>
        <p:blipFill>
          <a:blip r:embed="rId5"/>
          <a:stretch>
            <a:fillRect/>
          </a:stretch>
        </p:blipFill>
        <p:spPr>
          <a:xfrm>
            <a:off x="3276599" y="1857452"/>
            <a:ext cx="6502093" cy="3161431"/>
          </a:xfrm>
          <a:prstGeom prst="rect">
            <a:avLst/>
          </a:prstGeom>
        </p:spPr>
      </p:pic>
    </p:spTree>
    <p:extLst>
      <p:ext uri="{BB962C8B-B14F-4D97-AF65-F5344CB8AC3E}">
        <p14:creationId xmlns:p14="http://schemas.microsoft.com/office/powerpoint/2010/main" val="25783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550816" y="461524"/>
            <a:ext cx="10358362" cy="647200"/>
          </a:xfrm>
        </p:spPr>
        <p:txBody>
          <a:bodyPr>
            <a:normAutofit fontScale="90000"/>
          </a:bodyPr>
          <a:lstStyle/>
          <a:p>
            <a:r>
              <a:rPr lang="en-US" b="1" dirty="0">
                <a:solidFill>
                  <a:srgbClr val="ED701A"/>
                </a:solidFill>
                <a:latin typeface="Montserrat" pitchFamily="2" charset="77"/>
              </a:rPr>
              <a:t>Challenges in effectively conveying requirements to development</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dirty="0">
                <a:latin typeface="Montserrat" pitchFamily="2" charset="77"/>
              </a:rPr>
              <a:t>Organizational structure (e.g., silos)</a:t>
            </a:r>
          </a:p>
          <a:p>
            <a:endParaRPr lang="en-US" dirty="0">
              <a:latin typeface="Montserrat" pitchFamily="2" charset="77"/>
            </a:endParaRPr>
          </a:p>
          <a:p>
            <a:r>
              <a:rPr lang="en-US" dirty="0">
                <a:latin typeface="Montserrat" pitchFamily="2" charset="77"/>
              </a:rPr>
              <a:t>Lack of full understanding</a:t>
            </a:r>
          </a:p>
          <a:p>
            <a:endParaRPr lang="en-US" dirty="0">
              <a:latin typeface="Montserrat" pitchFamily="2" charset="77"/>
            </a:endParaRPr>
          </a:p>
          <a:p>
            <a:r>
              <a:rPr lang="en-US" dirty="0">
                <a:latin typeface="Montserrat" pitchFamily="2" charset="77"/>
              </a:rPr>
              <a:t>Not experienced conveying at the right level</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4"/>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205874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7"/>
            <a:ext cx="11058867" cy="647200"/>
          </a:xfrm>
        </p:spPr>
        <p:txBody>
          <a:bodyPr>
            <a:noAutofit/>
          </a:bodyPr>
          <a:lstStyle/>
          <a:p>
            <a:r>
              <a:rPr lang="en-US" sz="3600" b="1" dirty="0">
                <a:solidFill>
                  <a:srgbClr val="ED701A"/>
                </a:solidFill>
                <a:latin typeface="Montserrat" pitchFamily="2" charset="77"/>
              </a:rPr>
              <a:t>Consequences of ambiguous requirements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Feedback loops – lots of them!</a:t>
            </a:r>
          </a:p>
          <a:p>
            <a:r>
              <a:rPr lang="en-US" sz="2400" dirty="0">
                <a:latin typeface="Montserrat" pitchFamily="2" charset="77"/>
              </a:rPr>
              <a:t>Rework</a:t>
            </a:r>
          </a:p>
          <a:p>
            <a:r>
              <a:rPr lang="en-US" sz="2400" dirty="0">
                <a:latin typeface="Montserrat" pitchFamily="2" charset="77"/>
              </a:rPr>
              <a:t>Opportunity costs</a:t>
            </a:r>
          </a:p>
          <a:p>
            <a:r>
              <a:rPr lang="en-US" sz="2400" dirty="0">
                <a:latin typeface="Montserrat" pitchFamily="2" charset="77"/>
              </a:rPr>
              <a:t>Missed deadlines</a:t>
            </a:r>
          </a:p>
          <a:p>
            <a:r>
              <a:rPr lang="en-US" sz="2400" dirty="0">
                <a:latin typeface="Montserrat" pitchFamily="2" charset="77"/>
              </a:rPr>
              <a:t>Technical debt</a:t>
            </a:r>
          </a:p>
          <a:p>
            <a:r>
              <a:rPr lang="en-US" sz="2400" dirty="0">
                <a:latin typeface="Montserrat" pitchFamily="2" charset="77"/>
              </a:rPr>
              <a:t>Erosion of trust and consequences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31995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rmAutofit fontScale="90000"/>
          </a:bodyPr>
          <a:lstStyle/>
          <a:p>
            <a:r>
              <a:rPr lang="en-US" b="1" dirty="0">
                <a:solidFill>
                  <a:srgbClr val="ED701A"/>
                </a:solidFill>
                <a:latin typeface="Montserrat" pitchFamily="2" charset="77"/>
              </a:rPr>
              <a:t>Multi-Modal communication as an approach to </a:t>
            </a:r>
            <a:r>
              <a:rPr lang="en-US" b="1" dirty="0" err="1">
                <a:solidFill>
                  <a:srgbClr val="ED701A"/>
                </a:solidFill>
                <a:latin typeface="Montserrat" pitchFamily="2" charset="77"/>
              </a:rPr>
              <a:t>rqmt</a:t>
            </a:r>
            <a:r>
              <a:rPr lang="en-US" b="1" dirty="0">
                <a:solidFill>
                  <a:srgbClr val="ED701A"/>
                </a:solidFill>
                <a:latin typeface="Montserrat" pitchFamily="2" charset="77"/>
              </a:rPr>
              <a:t> communication</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endParaRPr lang="en-US" sz="2400" dirty="0">
              <a:latin typeface="Montserrat" pitchFamily="2" charset="77"/>
            </a:endParaRPr>
          </a:p>
          <a:p>
            <a:r>
              <a:rPr lang="en-US" sz="2400" dirty="0">
                <a:latin typeface="Montserrat" pitchFamily="2" charset="77"/>
              </a:rPr>
              <a:t>What is multi-modal communication?</a:t>
            </a:r>
          </a:p>
          <a:p>
            <a:pPr lvl="1"/>
            <a:r>
              <a:rPr lang="en-US" sz="2000" dirty="0">
                <a:latin typeface="Montserrat" pitchFamily="2" charset="77"/>
              </a:rPr>
              <a:t>Using more than one ‘mode’ of communicating</a:t>
            </a:r>
          </a:p>
          <a:p>
            <a:r>
              <a:rPr lang="en-US" sz="2400" dirty="0">
                <a:latin typeface="Montserrat" pitchFamily="2" charset="77"/>
              </a:rPr>
              <a:t>Most requirements are conveyed via text and text alone</a:t>
            </a:r>
          </a:p>
          <a:p>
            <a:pPr lvl="1"/>
            <a:r>
              <a:rPr lang="en-US" sz="2000" dirty="0">
                <a:latin typeface="Montserrat" pitchFamily="2" charset="77"/>
              </a:rPr>
              <a:t>Specs, User Stories, unstructured descriptions of an idea</a:t>
            </a:r>
          </a:p>
          <a:p>
            <a:r>
              <a:rPr lang="en-US" sz="2400" dirty="0">
                <a:latin typeface="Montserrat" pitchFamily="2" charset="77"/>
              </a:rPr>
              <a:t>Multi-Modal Communication is used to:</a:t>
            </a:r>
          </a:p>
          <a:p>
            <a:pPr lvl="1"/>
            <a:r>
              <a:rPr lang="en-US" sz="2000" dirty="0">
                <a:latin typeface="Montserrat" pitchFamily="2" charset="77"/>
              </a:rPr>
              <a:t>Common Understanding of Requirements (</a:t>
            </a:r>
            <a:r>
              <a:rPr lang="en-US" sz="2000" dirty="0" err="1">
                <a:latin typeface="Montserrat" pitchFamily="2" charset="77"/>
              </a:rPr>
              <a:t>CURe</a:t>
            </a:r>
            <a:r>
              <a:rPr lang="en-US" sz="2000" dirty="0">
                <a:latin typeface="Montserrat" pitchFamily="2" charset="77"/>
              </a:rPr>
              <a:t>)</a:t>
            </a:r>
          </a:p>
          <a:p>
            <a:pPr lvl="1"/>
            <a:r>
              <a:rPr lang="en-US" sz="2000" dirty="0">
                <a:latin typeface="Montserrat" pitchFamily="2" charset="77"/>
              </a:rPr>
              <a:t>Reduce/eliminate ambiguity</a:t>
            </a:r>
          </a:p>
          <a:p>
            <a:pPr lvl="1"/>
            <a:r>
              <a:rPr lang="en-US" sz="2000" dirty="0">
                <a:latin typeface="Montserrat" pitchFamily="2" charset="77"/>
              </a:rPr>
              <a:t>Make requirements more accessible</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4314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Autofit/>
          </a:bodyPr>
          <a:lstStyle/>
          <a:p>
            <a:r>
              <a:rPr lang="en-US" sz="3200" b="1" dirty="0">
                <a:solidFill>
                  <a:srgbClr val="ED701A"/>
                </a:solidFill>
                <a:latin typeface="Montserrat" pitchFamily="2" charset="77"/>
              </a:rPr>
              <a:t>Ensure clarity, reduce ambiguity, and create a common understanding of the requirements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My favorite example: Next Thursday</a:t>
            </a:r>
          </a:p>
          <a:p>
            <a:pPr lvl="1"/>
            <a:r>
              <a:rPr lang="en-US" sz="2000" dirty="0">
                <a:latin typeface="Montserrat" pitchFamily="2" charset="77"/>
              </a:rPr>
              <a:t>What I said (and meant!) vs what my boss interpreted</a:t>
            </a:r>
          </a:p>
          <a:p>
            <a:endParaRPr lang="en-US" sz="24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pic>
        <p:nvPicPr>
          <p:cNvPr id="13" name="Picture 12">
            <a:extLst>
              <a:ext uri="{FF2B5EF4-FFF2-40B4-BE49-F238E27FC236}">
                <a16:creationId xmlns:a16="http://schemas.microsoft.com/office/drawing/2014/main" id="{DADF6C5E-93DB-7E5C-FCE4-BF8673890707}"/>
              </a:ext>
            </a:extLst>
          </p:cNvPr>
          <p:cNvPicPr>
            <a:picLocks noChangeAspect="1"/>
          </p:cNvPicPr>
          <p:nvPr/>
        </p:nvPicPr>
        <p:blipFill>
          <a:blip r:embed="rId4"/>
          <a:stretch>
            <a:fillRect/>
          </a:stretch>
        </p:blipFill>
        <p:spPr>
          <a:xfrm>
            <a:off x="2825985" y="2429430"/>
            <a:ext cx="6221057" cy="2408399"/>
          </a:xfrm>
          <a:prstGeom prst="rect">
            <a:avLst/>
          </a:prstGeom>
        </p:spPr>
      </p:pic>
      <p:sp>
        <p:nvSpPr>
          <p:cNvPr id="14" name="Rectangle 13">
            <a:extLst>
              <a:ext uri="{FF2B5EF4-FFF2-40B4-BE49-F238E27FC236}">
                <a16:creationId xmlns:a16="http://schemas.microsoft.com/office/drawing/2014/main" id="{8C2B1647-CFE9-7C13-DA93-434906CA0ABF}"/>
              </a:ext>
            </a:extLst>
          </p:cNvPr>
          <p:cNvSpPr/>
          <p:nvPr/>
        </p:nvSpPr>
        <p:spPr>
          <a:xfrm>
            <a:off x="3740385" y="3686363"/>
            <a:ext cx="864576" cy="575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0A8CEF-6DAC-6C85-3F17-92F4D991B123}"/>
              </a:ext>
            </a:extLst>
          </p:cNvPr>
          <p:cNvSpPr/>
          <p:nvPr/>
        </p:nvSpPr>
        <p:spPr>
          <a:xfrm>
            <a:off x="6359407" y="4262096"/>
            <a:ext cx="864576" cy="5757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5F0DD7-6347-CFE9-FF56-472FD64AAB47}"/>
              </a:ext>
            </a:extLst>
          </p:cNvPr>
          <p:cNvSpPr/>
          <p:nvPr/>
        </p:nvSpPr>
        <p:spPr>
          <a:xfrm>
            <a:off x="6359407" y="3679716"/>
            <a:ext cx="864576" cy="575733"/>
          </a:xfrm>
          <a:prstGeom prst="rect">
            <a:avLst/>
          </a:prstGeom>
          <a:noFill/>
          <a:ln>
            <a:solidFill>
              <a:srgbClr val="4A4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D64FB93-3C4F-A517-3B05-F3C8C4982944}"/>
              </a:ext>
            </a:extLst>
          </p:cNvPr>
          <p:cNvSpPr txBox="1"/>
          <p:nvPr/>
        </p:nvSpPr>
        <p:spPr>
          <a:xfrm>
            <a:off x="3371615" y="4837829"/>
            <a:ext cx="4568237"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Thursday, October 14</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2021</a:t>
            </a:r>
          </a:p>
        </p:txBody>
      </p:sp>
    </p:spTree>
    <p:extLst>
      <p:ext uri="{BB962C8B-B14F-4D97-AF65-F5344CB8AC3E}">
        <p14:creationId xmlns:p14="http://schemas.microsoft.com/office/powerpoint/2010/main" val="35127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Autofit/>
          </a:bodyPr>
          <a:lstStyle/>
          <a:p>
            <a:r>
              <a:rPr lang="en-US" sz="3200" b="1" dirty="0">
                <a:solidFill>
                  <a:srgbClr val="ED701A"/>
                </a:solidFill>
                <a:latin typeface="Montserrat" pitchFamily="2" charset="77"/>
              </a:rPr>
              <a:t>Ensure clarity, reduce ambiguity, and create a common understanding of the requirements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Increase accessibility of requirements</a:t>
            </a:r>
          </a:p>
          <a:p>
            <a:pPr lvl="1"/>
            <a:r>
              <a:rPr lang="en-US" sz="1600" dirty="0">
                <a:latin typeface="Montserrat" pitchFamily="2" charset="77"/>
              </a:rPr>
              <a:t>Broader audience</a:t>
            </a:r>
          </a:p>
          <a:p>
            <a:pPr lvl="1"/>
            <a:r>
              <a:rPr lang="en-US" sz="1600" dirty="0">
                <a:latin typeface="Montserrat" pitchFamily="2" charset="77"/>
              </a:rPr>
              <a:t>Different consumption styles</a:t>
            </a:r>
            <a:endParaRPr lang="en-US" sz="2000" dirty="0">
              <a:latin typeface="Montserrat" pitchFamily="2" charset="77"/>
            </a:endParaRPr>
          </a:p>
          <a:p>
            <a:pPr lvl="1"/>
            <a:endParaRPr lang="en-US" sz="1600" dirty="0">
              <a:latin typeface="Montserrat" pitchFamily="2" charset="77"/>
            </a:endParaRPr>
          </a:p>
          <a:p>
            <a:endParaRPr lang="en-US" sz="24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22576"/>
            <a:ext cx="4397828" cy="400110"/>
          </a:xfrm>
          <a:prstGeom prst="rect">
            <a:avLst/>
          </a:prstGeom>
          <a:noFill/>
        </p:spPr>
        <p:txBody>
          <a:bodyPr wrap="square" rtlCol="0">
            <a:spAutoFit/>
          </a:bodyPr>
          <a:lstStyle/>
          <a:p>
            <a:r>
              <a:rPr lang="en-US" sz="2000" b="1" dirty="0">
                <a:solidFill>
                  <a:srgbClr val="ED701A"/>
                </a:solidFill>
                <a:latin typeface="Montserrat" pitchFamily="2" charset="77"/>
              </a:rPr>
              <a:t>SPEAKER </a:t>
            </a:r>
            <a:r>
              <a:rPr lang="en-US" sz="2000" dirty="0">
                <a:solidFill>
                  <a:srgbClr val="ED701A"/>
                </a:solidFill>
                <a:latin typeface="Montserrat" pitchFamily="2" charset="77"/>
              </a:rPr>
              <a:t>Evan Masters</a:t>
            </a: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10515600" cy="400110"/>
          </a:xfrm>
          <a:prstGeom prst="rect">
            <a:avLst/>
          </a:prstGeom>
          <a:noFill/>
        </p:spPr>
        <p:txBody>
          <a:bodyPr wrap="square" rtlCol="0">
            <a:spAutoFit/>
          </a:bodyPr>
          <a:lstStyle/>
          <a:p>
            <a:r>
              <a:rPr lang="en-US" sz="2000" b="1" dirty="0">
                <a:latin typeface="Montserrat" pitchFamily="2" charset="77"/>
              </a:rPr>
              <a:t>Reducing Ambiguity in Requirements Through Multi-Modal Communication</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17852"/>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4"/>
          <a:stretch>
            <a:fillRect/>
          </a:stretch>
        </p:blipFill>
        <p:spPr>
          <a:xfrm rot="909346">
            <a:off x="10206715" y="-1438272"/>
            <a:ext cx="2766367" cy="10023757"/>
          </a:xfrm>
          <a:prstGeom prst="rect">
            <a:avLst/>
          </a:prstGeom>
        </p:spPr>
      </p:pic>
      <p:pic>
        <p:nvPicPr>
          <p:cNvPr id="6" name="Picture 5" descr="A clipboard with a checklist and arrows&#10;&#10;Description automatically generated">
            <a:extLst>
              <a:ext uri="{FF2B5EF4-FFF2-40B4-BE49-F238E27FC236}">
                <a16:creationId xmlns:a16="http://schemas.microsoft.com/office/drawing/2014/main" id="{DB7EA4FA-2E7E-4228-8DFD-F90D29EB4E09}"/>
              </a:ext>
            </a:extLst>
          </p:cNvPr>
          <p:cNvPicPr>
            <a:picLocks noChangeAspect="1"/>
          </p:cNvPicPr>
          <p:nvPr/>
        </p:nvPicPr>
        <p:blipFill>
          <a:blip r:embed="rId5"/>
          <a:stretch>
            <a:fillRect/>
          </a:stretch>
        </p:blipFill>
        <p:spPr>
          <a:xfrm>
            <a:off x="0" y="2419196"/>
            <a:ext cx="2411190" cy="2411190"/>
          </a:xfrm>
          <a:prstGeom prst="rect">
            <a:avLst/>
          </a:prstGeom>
        </p:spPr>
      </p:pic>
      <p:pic>
        <p:nvPicPr>
          <p:cNvPr id="10" name="Picture 9" descr="A blue and white checklist&#10;&#10;Description automatically generated">
            <a:extLst>
              <a:ext uri="{FF2B5EF4-FFF2-40B4-BE49-F238E27FC236}">
                <a16:creationId xmlns:a16="http://schemas.microsoft.com/office/drawing/2014/main" id="{2773F6E4-7040-5BC3-12D5-B7E4F51F3439}"/>
              </a:ext>
            </a:extLst>
          </p:cNvPr>
          <p:cNvPicPr>
            <a:picLocks noChangeAspect="1"/>
          </p:cNvPicPr>
          <p:nvPr/>
        </p:nvPicPr>
        <p:blipFill>
          <a:blip r:embed="rId6"/>
          <a:stretch>
            <a:fillRect/>
          </a:stretch>
        </p:blipFill>
        <p:spPr>
          <a:xfrm>
            <a:off x="2210871" y="3487608"/>
            <a:ext cx="2230244" cy="2230244"/>
          </a:xfrm>
          <a:prstGeom prst="rect">
            <a:avLst/>
          </a:prstGeom>
        </p:spPr>
      </p:pic>
      <p:pic>
        <p:nvPicPr>
          <p:cNvPr id="13" name="Picture 12" descr="A blue and yellow rectangles with white text&#10;&#10;Description automatically generated">
            <a:extLst>
              <a:ext uri="{FF2B5EF4-FFF2-40B4-BE49-F238E27FC236}">
                <a16:creationId xmlns:a16="http://schemas.microsoft.com/office/drawing/2014/main" id="{556995E2-A704-2185-29C1-01A9BF92D217}"/>
              </a:ext>
            </a:extLst>
          </p:cNvPr>
          <p:cNvPicPr>
            <a:picLocks noChangeAspect="1"/>
          </p:cNvPicPr>
          <p:nvPr/>
        </p:nvPicPr>
        <p:blipFill>
          <a:blip r:embed="rId7"/>
          <a:stretch>
            <a:fillRect/>
          </a:stretch>
        </p:blipFill>
        <p:spPr>
          <a:xfrm>
            <a:off x="4149863" y="2161422"/>
            <a:ext cx="2619659" cy="2619659"/>
          </a:xfrm>
          <a:prstGeom prst="rect">
            <a:avLst/>
          </a:prstGeom>
        </p:spPr>
      </p:pic>
      <p:pic>
        <p:nvPicPr>
          <p:cNvPr id="15" name="Picture 14" descr="A blue and black icon&#10;&#10;Description automatically generated">
            <a:extLst>
              <a:ext uri="{FF2B5EF4-FFF2-40B4-BE49-F238E27FC236}">
                <a16:creationId xmlns:a16="http://schemas.microsoft.com/office/drawing/2014/main" id="{921020F4-146E-3E06-9CAC-F5552275F169}"/>
              </a:ext>
            </a:extLst>
          </p:cNvPr>
          <p:cNvPicPr>
            <a:picLocks noChangeAspect="1"/>
          </p:cNvPicPr>
          <p:nvPr/>
        </p:nvPicPr>
        <p:blipFill>
          <a:blip r:embed="rId8"/>
          <a:stretch>
            <a:fillRect/>
          </a:stretch>
        </p:blipFill>
        <p:spPr>
          <a:xfrm>
            <a:off x="6616091" y="3145972"/>
            <a:ext cx="2619660" cy="2619660"/>
          </a:xfrm>
          <a:prstGeom prst="rect">
            <a:avLst/>
          </a:prstGeom>
        </p:spPr>
      </p:pic>
    </p:spTree>
    <p:extLst>
      <p:ext uri="{BB962C8B-B14F-4D97-AF65-F5344CB8AC3E}">
        <p14:creationId xmlns:p14="http://schemas.microsoft.com/office/powerpoint/2010/main" val="18638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E5A794752C7946ADBD8776F266A552" ma:contentTypeVersion="17" ma:contentTypeDescription="Create a new document." ma:contentTypeScope="" ma:versionID="c36ffd5e996756a7266560e187427e83">
  <xsd:schema xmlns:xsd="http://www.w3.org/2001/XMLSchema" xmlns:xs="http://www.w3.org/2001/XMLSchema" xmlns:p="http://schemas.microsoft.com/office/2006/metadata/properties" xmlns:ns2="4387c622-ab7f-48eb-a5e5-69fcee97cd3c" xmlns:ns3="8811ac09-5904-44af-a477-c796bc4ae517" targetNamespace="http://schemas.microsoft.com/office/2006/metadata/properties" ma:root="true" ma:fieldsID="96c2c6172db5dfdd903aa3521fbf8318" ns2:_="" ns3:_="">
    <xsd:import namespace="4387c622-ab7f-48eb-a5e5-69fcee97cd3c"/>
    <xsd:import namespace="8811ac09-5904-44af-a477-c796bc4ae517"/>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7c622-ab7f-48eb-a5e5-69fcee97c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df63c2f-896b-48bb-b530-c2debd73840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11ac09-5904-44af-a477-c796bc4ae5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72732f5-8c3c-4efa-9907-c1c8d660f8bd}" ma:internalName="TaxCatchAll" ma:showField="CatchAllData" ma:web="8811ac09-5904-44af-a477-c796bc4ae5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29899C-88F6-45F2-9EFA-8DA58F89A0A0}">
  <ds:schemaRefs>
    <ds:schemaRef ds:uri="http://schemas.microsoft.com/sharepoint/v3/contenttype/forms"/>
  </ds:schemaRefs>
</ds:datastoreItem>
</file>

<file path=customXml/itemProps2.xml><?xml version="1.0" encoding="utf-8"?>
<ds:datastoreItem xmlns:ds="http://schemas.openxmlformats.org/officeDocument/2006/customXml" ds:itemID="{046C05FD-C158-412F-A06A-DA66B8AB5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87c622-ab7f-48eb-a5e5-69fcee97cd3c"/>
    <ds:schemaRef ds:uri="8811ac09-5904-44af-a477-c796bc4ae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6051</TotalTime>
  <Words>1882</Words>
  <Application>Microsoft Office PowerPoint</Application>
  <PresentationFormat>Widescreen</PresentationFormat>
  <Paragraphs>175</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Montserrat</vt:lpstr>
      <vt:lpstr>Symbol</vt:lpstr>
      <vt:lpstr>Office Theme</vt:lpstr>
      <vt:lpstr>PowerPoint Presentation</vt:lpstr>
      <vt:lpstr>About Evan</vt:lpstr>
      <vt:lpstr>Agenda</vt:lpstr>
      <vt:lpstr>Overview of the current landscape of software development</vt:lpstr>
      <vt:lpstr>Challenges in effectively conveying requirements to development</vt:lpstr>
      <vt:lpstr>Consequences of ambiguous requirements</vt:lpstr>
      <vt:lpstr>Multi-Modal communication as an approach to rqmt communication</vt:lpstr>
      <vt:lpstr>Ensure clarity, reduce ambiguity, and create a common understanding of the requirements</vt:lpstr>
      <vt:lpstr>Ensure clarity, reduce ambiguity, and create a common understanding of the requirements</vt:lpstr>
      <vt:lpstr>Success: Some Case Studies</vt:lpstr>
      <vt:lpstr>Multi-Modal vs. Traditional Methods</vt:lpstr>
      <vt:lpstr>Resetting the standard of communication</vt:lpstr>
      <vt:lpstr>Accuracy, Speed, and High-Quality</vt:lpstr>
      <vt:lpstr>Best Practices and Guidance</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Bateman</dc:creator>
  <cp:lastModifiedBy>Evan Masters</cp:lastModifiedBy>
  <cp:revision>12</cp:revision>
  <dcterms:created xsi:type="dcterms:W3CDTF">2022-01-24T13:06:12Z</dcterms:created>
  <dcterms:modified xsi:type="dcterms:W3CDTF">2023-10-10T21:29:38Z</dcterms:modified>
</cp:coreProperties>
</file>