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5143500" cx="9144000"/>
  <p:notesSz cx="6858000" cy="9144000"/>
  <p:embeddedFontLst>
    <p:embeddedFont>
      <p:font typeface="Roboto"/>
      <p:regular r:id="rId32"/>
      <p:bold r:id="rId33"/>
      <p:italic r:id="rId34"/>
      <p:boldItalic r:id="rId35"/>
    </p:embeddedFont>
    <p:embeddedFont>
      <p:font typeface="Montserrat"/>
      <p:regular r:id="rId36"/>
      <p:bold r:id="rId37"/>
      <p:italic r:id="rId38"/>
      <p:boldItalic r:id="rId39"/>
    </p:embeddedFont>
    <p:embeddedFont>
      <p:font typeface="Montserrat Medium"/>
      <p:regular r:id="rId40"/>
      <p:bold r:id="rId41"/>
      <p:italic r:id="rId42"/>
      <p:boldItalic r:id="rId43"/>
    </p:embeddedFont>
    <p:embeddedFont>
      <p:font typeface="Montserrat ExtraBold"/>
      <p:bold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CB24FB3-E9E2-4BA9-A56B-E25360C578C1}">
  <a:tblStyle styleId="{8CB24FB3-E9E2-4BA9-A56B-E25360C578C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regular.fntdata"/><Relationship Id="rId20" Type="http://schemas.openxmlformats.org/officeDocument/2006/relationships/slide" Target="slides/slide13.xml"/><Relationship Id="rId42" Type="http://schemas.openxmlformats.org/officeDocument/2006/relationships/font" Target="fonts/MontserratMedium-italic.fntdata"/><Relationship Id="rId41" Type="http://schemas.openxmlformats.org/officeDocument/2006/relationships/font" Target="fonts/MontserratMedium-bold.fntdata"/><Relationship Id="rId22" Type="http://schemas.openxmlformats.org/officeDocument/2006/relationships/slide" Target="slides/slide15.xml"/><Relationship Id="rId44" Type="http://schemas.openxmlformats.org/officeDocument/2006/relationships/font" Target="fonts/MontserratExtraBold-bold.fntdata"/><Relationship Id="rId21" Type="http://schemas.openxmlformats.org/officeDocument/2006/relationships/slide" Target="slides/slide14.xml"/><Relationship Id="rId43" Type="http://schemas.openxmlformats.org/officeDocument/2006/relationships/font" Target="fonts/MontserratMedium-boldItalic.fntdata"/><Relationship Id="rId24" Type="http://schemas.openxmlformats.org/officeDocument/2006/relationships/slide" Target="slides/slide17.xml"/><Relationship Id="rId23" Type="http://schemas.openxmlformats.org/officeDocument/2006/relationships/slide" Target="slides/slide16.xml"/><Relationship Id="rId45" Type="http://schemas.openxmlformats.org/officeDocument/2006/relationships/font" Target="fonts/MontserratExtra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Roboto-bold.fntdata"/><Relationship Id="rId10" Type="http://schemas.openxmlformats.org/officeDocument/2006/relationships/slide" Target="slides/slide3.xml"/><Relationship Id="rId32" Type="http://schemas.openxmlformats.org/officeDocument/2006/relationships/font" Target="fonts/Roboto-regular.fntdata"/><Relationship Id="rId13" Type="http://schemas.openxmlformats.org/officeDocument/2006/relationships/slide" Target="slides/slide6.xml"/><Relationship Id="rId35" Type="http://schemas.openxmlformats.org/officeDocument/2006/relationships/font" Target="fonts/Roboto-boldItalic.fntdata"/><Relationship Id="rId12" Type="http://schemas.openxmlformats.org/officeDocument/2006/relationships/slide" Target="slides/slide5.xml"/><Relationship Id="rId34" Type="http://schemas.openxmlformats.org/officeDocument/2006/relationships/font" Target="fonts/Roboto-italic.fntdata"/><Relationship Id="rId15" Type="http://schemas.openxmlformats.org/officeDocument/2006/relationships/slide" Target="slides/slide8.xml"/><Relationship Id="rId37" Type="http://schemas.openxmlformats.org/officeDocument/2006/relationships/font" Target="fonts/Montserrat-bold.fntdata"/><Relationship Id="rId14" Type="http://schemas.openxmlformats.org/officeDocument/2006/relationships/slide" Target="slides/slide7.xml"/><Relationship Id="rId36" Type="http://schemas.openxmlformats.org/officeDocument/2006/relationships/font" Target="fonts/Montserrat-regular.fntdata"/><Relationship Id="rId17" Type="http://schemas.openxmlformats.org/officeDocument/2006/relationships/slide" Target="slides/slide10.xml"/><Relationship Id="rId39" Type="http://schemas.openxmlformats.org/officeDocument/2006/relationships/font" Target="fonts/Montserrat-boldItalic.fntdata"/><Relationship Id="rId16" Type="http://schemas.openxmlformats.org/officeDocument/2006/relationships/slide" Target="slides/slide9.xml"/><Relationship Id="rId38" Type="http://schemas.openxmlformats.org/officeDocument/2006/relationships/font" Target="fonts/Montserrat-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asecamp.com/shapeup"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asecamp.com/shapeup"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861292d1e8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861292d1e8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861129b3ff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Google Drive</a:t>
            </a:r>
            <a:endParaRPr sz="2100"/>
          </a:p>
          <a:p>
            <a:pPr indent="0" lvl="0" marL="0" rtl="0" algn="l">
              <a:spcBef>
                <a:spcPts val="0"/>
              </a:spcBef>
              <a:spcAft>
                <a:spcPts val="0"/>
              </a:spcAft>
              <a:buNone/>
            </a:pPr>
            <a:r>
              <a:rPr lang="en" sz="2100"/>
              <a:t>Shaping Document</a:t>
            </a:r>
            <a:endParaRPr sz="2100"/>
          </a:p>
          <a:p>
            <a:pPr indent="0" lvl="0" marL="0" rtl="0" algn="l">
              <a:spcBef>
                <a:spcPts val="0"/>
              </a:spcBef>
              <a:spcAft>
                <a:spcPts val="0"/>
              </a:spcAft>
              <a:buNone/>
            </a:pPr>
            <a:r>
              <a:rPr lang="en" sz="2100"/>
              <a:t>-Problem</a:t>
            </a:r>
            <a:endParaRPr sz="2100"/>
          </a:p>
          <a:p>
            <a:pPr indent="0" lvl="0" marL="0" rtl="0" algn="l">
              <a:spcBef>
                <a:spcPts val="0"/>
              </a:spcBef>
              <a:spcAft>
                <a:spcPts val="0"/>
              </a:spcAft>
              <a:buNone/>
            </a:pPr>
            <a:r>
              <a:rPr lang="en" sz="2100"/>
              <a:t>-Appetite</a:t>
            </a:r>
            <a:endParaRPr sz="2100"/>
          </a:p>
          <a:p>
            <a:pPr indent="0" lvl="0" marL="0" rtl="0" algn="l">
              <a:spcBef>
                <a:spcPts val="0"/>
              </a:spcBef>
              <a:spcAft>
                <a:spcPts val="0"/>
              </a:spcAft>
              <a:buNone/>
            </a:pPr>
            <a:r>
              <a:rPr lang="en" sz="2100"/>
              <a:t>-Solution</a:t>
            </a:r>
            <a:endParaRPr sz="2100"/>
          </a:p>
          <a:p>
            <a:pPr indent="0" lvl="0" marL="0" rtl="0" algn="l">
              <a:spcBef>
                <a:spcPts val="0"/>
              </a:spcBef>
              <a:spcAft>
                <a:spcPts val="0"/>
              </a:spcAft>
              <a:buNone/>
            </a:pPr>
            <a:r>
              <a:rPr lang="en" sz="2100"/>
              <a:t>Slack</a:t>
            </a:r>
            <a:endParaRPr sz="2100"/>
          </a:p>
          <a:p>
            <a:pPr indent="0" lvl="0" marL="0" rtl="0" algn="l">
              <a:spcBef>
                <a:spcPts val="0"/>
              </a:spcBef>
              <a:spcAft>
                <a:spcPts val="0"/>
              </a:spcAft>
              <a:buNone/>
            </a:pPr>
            <a:r>
              <a:rPr lang="en" sz="2100"/>
              <a:t>-Takes the place of email and face-to-face convo</a:t>
            </a:r>
            <a:endParaRPr sz="2100"/>
          </a:p>
          <a:p>
            <a:pPr indent="0" lvl="0" marL="0" rtl="0" algn="l">
              <a:spcBef>
                <a:spcPts val="0"/>
              </a:spcBef>
              <a:spcAft>
                <a:spcPts val="0"/>
              </a:spcAft>
              <a:buNone/>
            </a:pPr>
            <a:r>
              <a:rPr lang="en" sz="2100"/>
              <a:t>-Huddles used for internal team and cross-functional Meetings</a:t>
            </a:r>
            <a:endParaRPr sz="2100"/>
          </a:p>
          <a:p>
            <a:pPr indent="0" lvl="0" marL="0" rtl="0" algn="l">
              <a:spcBef>
                <a:spcPts val="0"/>
              </a:spcBef>
              <a:spcAft>
                <a:spcPts val="0"/>
              </a:spcAft>
              <a:buNone/>
            </a:pPr>
            <a:r>
              <a:rPr lang="en" sz="2100"/>
              <a:t>GitLab</a:t>
            </a:r>
            <a:endParaRPr sz="2100"/>
          </a:p>
          <a:p>
            <a:pPr indent="0" lvl="0" marL="0" rtl="0" algn="l">
              <a:spcBef>
                <a:spcPts val="0"/>
              </a:spcBef>
              <a:spcAft>
                <a:spcPts val="0"/>
              </a:spcAft>
              <a:buNone/>
            </a:pPr>
            <a:r>
              <a:rPr lang="en" sz="2100"/>
              <a:t>-Used for MR and Test Scripts</a:t>
            </a:r>
            <a:endParaRPr sz="2100"/>
          </a:p>
          <a:p>
            <a:pPr indent="0" lvl="0" marL="0" rtl="0" algn="l">
              <a:spcBef>
                <a:spcPts val="0"/>
              </a:spcBef>
              <a:spcAft>
                <a:spcPts val="0"/>
              </a:spcAft>
              <a:buNone/>
            </a:pPr>
            <a:r>
              <a:rPr lang="en" sz="2100"/>
              <a:t>-Holds team project onboarding documentation</a:t>
            </a:r>
            <a:endParaRPr sz="2100"/>
          </a:p>
          <a:p>
            <a:pPr indent="0" lvl="0" marL="0" rtl="0" algn="l">
              <a:spcBef>
                <a:spcPts val="0"/>
              </a:spcBef>
              <a:spcAft>
                <a:spcPts val="0"/>
              </a:spcAft>
              <a:buNone/>
            </a:pPr>
            <a:r>
              <a:rPr lang="en" sz="2100"/>
              <a:t>Zoom</a:t>
            </a:r>
            <a:endParaRPr sz="2100"/>
          </a:p>
          <a:p>
            <a:pPr indent="0" lvl="0" marL="0" rtl="0" algn="l">
              <a:spcBef>
                <a:spcPts val="0"/>
              </a:spcBef>
              <a:spcAft>
                <a:spcPts val="0"/>
              </a:spcAft>
              <a:buNone/>
            </a:pPr>
            <a:r>
              <a:rPr lang="en" sz="2100"/>
              <a:t>-Used for Formal Planning Meetings (Kick-Off, Retrospectives, External Stakeholders)</a:t>
            </a:r>
            <a:endParaRPr sz="21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9" name="Google Shape;259;g2861129b3ff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861129b3f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Understanding who they are as a company </a:t>
            </a:r>
            <a:r>
              <a:rPr lang="en" sz="1600"/>
              <a:t>explains</a:t>
            </a:r>
            <a:r>
              <a:rPr lang="en" sz="1600"/>
              <a:t> how their method developed</a:t>
            </a:r>
            <a:endParaRPr sz="1600"/>
          </a:p>
          <a:p>
            <a:pPr indent="0" lvl="0" marL="0" rtl="0" algn="l">
              <a:spcBef>
                <a:spcPts val="0"/>
              </a:spcBef>
              <a:spcAft>
                <a:spcPts val="0"/>
              </a:spcAft>
              <a:buNone/>
            </a:pPr>
            <a:r>
              <a:rPr lang="en" sz="1600"/>
              <a:t>The Founder wrote shape up to explain how they were able to build high quality software quickly</a:t>
            </a:r>
            <a:endParaRPr sz="1600"/>
          </a:p>
          <a:p>
            <a:pPr indent="0" lvl="0" marL="0" rtl="0" algn="l">
              <a:lnSpc>
                <a:spcPct val="115000"/>
              </a:lnSpc>
              <a:spcBef>
                <a:spcPts val="0"/>
              </a:spcBef>
              <a:spcAft>
                <a:spcPts val="0"/>
              </a:spcAft>
              <a:buClr>
                <a:schemeClr val="dk1"/>
              </a:buClr>
              <a:buSzPts val="1100"/>
              <a:buFont typeface="Arial"/>
              <a:buNone/>
            </a:pPr>
            <a:r>
              <a:rPr lang="en" sz="1500">
                <a:solidFill>
                  <a:schemeClr val="dk1"/>
                </a:solidFill>
                <a:latin typeface="Verdana"/>
                <a:ea typeface="Verdana"/>
                <a:cs typeface="Verdana"/>
                <a:sym typeface="Verdana"/>
              </a:rPr>
              <a:t> focuses on strategic scoping and thoughtful problem-solving, there is little room or expectation for testing involved</a:t>
            </a:r>
            <a:endParaRPr sz="15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500" u="sng">
                <a:solidFill>
                  <a:schemeClr val="hlink"/>
                </a:solidFill>
                <a:latin typeface="Verdana"/>
                <a:ea typeface="Verdana"/>
                <a:cs typeface="Verdana"/>
                <a:sym typeface="Verdana"/>
                <a:hlinkClick r:id="rId2"/>
              </a:rPr>
              <a:t>LINK TO BASECAMP BOOK</a:t>
            </a:r>
            <a:endParaRPr sz="1500">
              <a:solidFill>
                <a:schemeClr val="dk1"/>
              </a:solidFill>
              <a:latin typeface="Verdana"/>
              <a:ea typeface="Verdana"/>
              <a:cs typeface="Verdana"/>
              <a:sym typeface="Verdana"/>
            </a:endParaRPr>
          </a:p>
        </p:txBody>
      </p:sp>
      <p:sp>
        <p:nvSpPr>
          <p:cNvPr id="273" name="Google Shape;273;g2861129b3ff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88fceea28f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Understanding who they are as a company explains how their method developed</a:t>
            </a:r>
            <a:endParaRPr sz="1700"/>
          </a:p>
          <a:p>
            <a:pPr indent="0" lvl="0" marL="0" rtl="0" algn="l">
              <a:spcBef>
                <a:spcPts val="0"/>
              </a:spcBef>
              <a:spcAft>
                <a:spcPts val="0"/>
              </a:spcAft>
              <a:buNone/>
            </a:pPr>
            <a:r>
              <a:rPr lang="en" sz="1700"/>
              <a:t>The Founder wrote shape up to explain how they were able to build high quality software quickly</a:t>
            </a:r>
            <a:endParaRPr sz="1700"/>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Verdana"/>
                <a:ea typeface="Verdana"/>
                <a:cs typeface="Verdana"/>
                <a:sym typeface="Verdana"/>
              </a:rPr>
              <a:t> focuses on strategic scoping and thoughtful problem-solving, there is little room or expectation for testing involved</a:t>
            </a:r>
            <a:endParaRPr sz="16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600" u="sng">
                <a:solidFill>
                  <a:schemeClr val="hlink"/>
                </a:solidFill>
                <a:latin typeface="Verdana"/>
                <a:ea typeface="Verdana"/>
                <a:cs typeface="Verdana"/>
                <a:sym typeface="Verdana"/>
                <a:hlinkClick r:id="rId2"/>
              </a:rPr>
              <a:t>LINK TO BASECAMP BOOK</a:t>
            </a:r>
            <a:endParaRPr sz="16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 sz="1700">
                <a:solidFill>
                  <a:schemeClr val="dk1"/>
                </a:solidFill>
              </a:rPr>
              <a:t>Nothing’s piecemeal</a:t>
            </a:r>
            <a:endParaRPr sz="1700">
              <a:solidFill>
                <a:schemeClr val="dk1"/>
              </a:solidFill>
            </a:endParaRPr>
          </a:p>
          <a:p>
            <a:pPr indent="0" lvl="0" marL="0" rtl="0" algn="l">
              <a:spcBef>
                <a:spcPts val="0"/>
              </a:spcBef>
              <a:spcAft>
                <a:spcPts val="0"/>
              </a:spcAft>
              <a:buClr>
                <a:schemeClr val="dk1"/>
              </a:buClr>
              <a:buSzPts val="1100"/>
              <a:buFont typeface="Arial"/>
              <a:buNone/>
            </a:pPr>
            <a:r>
              <a:rPr lang="en" sz="1700">
                <a:solidFill>
                  <a:schemeClr val="dk1"/>
                </a:solidFill>
              </a:rPr>
              <a:t>Whole solutions</a:t>
            </a:r>
            <a:endParaRPr sz="1700">
              <a:solidFill>
                <a:schemeClr val="dk1"/>
              </a:solidFill>
            </a:endParaRPr>
          </a:p>
          <a:p>
            <a:pPr indent="0" lvl="0" marL="0" rtl="0" algn="l">
              <a:spcBef>
                <a:spcPts val="0"/>
              </a:spcBef>
              <a:spcAft>
                <a:spcPts val="0"/>
              </a:spcAft>
              <a:buClr>
                <a:schemeClr val="dk1"/>
              </a:buClr>
              <a:buSzPts val="1100"/>
              <a:buFont typeface="Arial"/>
              <a:buNone/>
            </a:pPr>
            <a:r>
              <a:rPr lang="en" sz="1700">
                <a:solidFill>
                  <a:schemeClr val="dk1"/>
                </a:solidFill>
              </a:rPr>
              <a:t>Refinement is a new pitch</a:t>
            </a:r>
            <a:endParaRPr sz="1700">
              <a:solidFill>
                <a:schemeClr val="dk1"/>
              </a:solidFill>
            </a:endParaRPr>
          </a:p>
          <a:p>
            <a:pPr indent="0" lvl="0" marL="0" rtl="0" algn="l">
              <a:spcBef>
                <a:spcPts val="0"/>
              </a:spcBef>
              <a:spcAft>
                <a:spcPts val="0"/>
              </a:spcAft>
              <a:buClr>
                <a:schemeClr val="dk1"/>
              </a:buClr>
              <a:buSzPts val="1100"/>
              <a:buFont typeface="Arial"/>
              <a:buNone/>
            </a:pPr>
            <a:r>
              <a:rPr lang="en" sz="1700">
                <a:solidFill>
                  <a:schemeClr val="dk1"/>
                </a:solidFill>
              </a:rPr>
              <a:t>No Kanban or backlog (if it’s important, it’ll show up again)</a:t>
            </a:r>
            <a:endParaRPr sz="1700">
              <a:solidFill>
                <a:schemeClr val="dk1"/>
              </a:solidFill>
            </a:endParaRPr>
          </a:p>
          <a:p>
            <a:pPr indent="0" lvl="0" marL="0" rtl="0" algn="l">
              <a:spcBef>
                <a:spcPts val="0"/>
              </a:spcBef>
              <a:spcAft>
                <a:spcPts val="0"/>
              </a:spcAft>
              <a:buClr>
                <a:schemeClr val="dk1"/>
              </a:buClr>
              <a:buSzPts val="1100"/>
              <a:buFont typeface="Arial"/>
              <a:buNone/>
            </a:pPr>
            <a:r>
              <a:rPr lang="en" sz="1700">
                <a:solidFill>
                  <a:schemeClr val="dk1"/>
                </a:solidFill>
              </a:rPr>
              <a:t>Can you see any challenges for QA in this model?</a:t>
            </a:r>
            <a:endParaRPr sz="1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Verdana"/>
                <a:ea typeface="Verdana"/>
                <a:cs typeface="Verdana"/>
                <a:sym typeface="Verdana"/>
              </a:rPr>
              <a:t>Shape Up does not seem to leave space for quality. QA is shown to be nearly unnecessary in their process and used to explore edge cases only. Box checking and rubberstamping a finished product is not satisfying testing work</a:t>
            </a:r>
            <a:endParaRPr sz="1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Verdana"/>
              <a:ea typeface="Verdana"/>
              <a:cs typeface="Verdana"/>
              <a:sym typeface="Verdana"/>
            </a:endParaRPr>
          </a:p>
        </p:txBody>
      </p:sp>
      <p:sp>
        <p:nvSpPr>
          <p:cNvPr id="285" name="Google Shape;285;g288fceea28f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61129b3f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sz="1600">
                <a:solidFill>
                  <a:schemeClr val="dk1"/>
                </a:solidFill>
                <a:latin typeface="Montserrat"/>
                <a:ea typeface="Montserrat"/>
                <a:cs typeface="Montserrat"/>
                <a:sym typeface="Montserrat"/>
              </a:rPr>
              <a:t>Strategic Planning Technique</a:t>
            </a:r>
            <a:endParaRPr sz="1600">
              <a:solidFill>
                <a:schemeClr val="dk1"/>
              </a:solidFill>
              <a:latin typeface="Montserrat"/>
              <a:ea typeface="Montserrat"/>
              <a:cs typeface="Montserrat"/>
              <a:sym typeface="Montserrat"/>
            </a:endParaRPr>
          </a:p>
          <a:p>
            <a:pPr indent="0" lvl="0" marL="0" rtl="0" algn="l">
              <a:lnSpc>
                <a:spcPct val="200000"/>
              </a:lnSpc>
              <a:spcBef>
                <a:spcPts val="0"/>
              </a:spcBef>
              <a:spcAft>
                <a:spcPts val="0"/>
              </a:spcAft>
              <a:buNone/>
            </a:pPr>
            <a:r>
              <a:rPr lang="en" sz="1600">
                <a:solidFill>
                  <a:schemeClr val="dk1"/>
                </a:solidFill>
                <a:latin typeface="Montserrat"/>
                <a:ea typeface="Montserrat"/>
                <a:cs typeface="Montserrat"/>
                <a:sym typeface="Montserrat"/>
              </a:rPr>
              <a:t>Helps to assess factors that may affect project or goal success</a:t>
            </a:r>
            <a:endParaRPr sz="1600"/>
          </a:p>
          <a:p>
            <a:pPr indent="0" lvl="0" marL="0" rtl="0" algn="l">
              <a:spcBef>
                <a:spcPts val="0"/>
              </a:spcBef>
              <a:spcAft>
                <a:spcPts val="0"/>
              </a:spcAft>
              <a:buNone/>
            </a:pPr>
            <a:r>
              <a:rPr lang="en" sz="1600"/>
              <a:t>SWOTs can be used throughout this process and they have use outside of business</a:t>
            </a:r>
            <a:endParaRPr sz="1600"/>
          </a:p>
        </p:txBody>
      </p:sp>
      <p:sp>
        <p:nvSpPr>
          <p:cNvPr id="297" name="Google Shape;297;g2861129b3ff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861129b3ff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-we’ve observed our environment</a:t>
            </a:r>
            <a:endParaRPr sz="1900"/>
          </a:p>
          <a:p>
            <a:pPr indent="0" lvl="0" marL="0" rtl="0" algn="l">
              <a:spcBef>
                <a:spcPts val="0"/>
              </a:spcBef>
              <a:spcAft>
                <a:spcPts val="0"/>
              </a:spcAft>
              <a:buNone/>
            </a:pPr>
            <a:r>
              <a:rPr lang="en" sz="1900"/>
              <a:t>-we’ll assess risk via SWOT and </a:t>
            </a:r>
            <a:r>
              <a:rPr lang="en" sz="1900"/>
              <a:t>experience in Quality Management</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2300">
                <a:solidFill>
                  <a:schemeClr val="dk1"/>
                </a:solidFill>
                <a:highlight>
                  <a:schemeClr val="lt1"/>
                </a:highlight>
                <a:latin typeface="Roboto"/>
                <a:ea typeface="Roboto"/>
                <a:cs typeface="Roboto"/>
                <a:sym typeface="Roboto"/>
              </a:rPr>
              <a:t>Validation is the process of checking whether the specification captures the customer's requirements, while verification is the process of checking that the software meets specifications.</a:t>
            </a:r>
            <a:endParaRPr sz="1900">
              <a:solidFill>
                <a:schemeClr val="dk1"/>
              </a:solidFill>
              <a:highlight>
                <a:schemeClr val="lt1"/>
              </a:highlight>
            </a:endParaRPr>
          </a:p>
        </p:txBody>
      </p:sp>
      <p:sp>
        <p:nvSpPr>
          <p:cNvPr id="308" name="Google Shape;308;g2861129b3ff_0_2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861129b3ff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Here’s our team SWOT</a:t>
            </a:r>
            <a:endParaRPr sz="2400"/>
          </a:p>
          <a:p>
            <a:pPr indent="0" lvl="0" marL="0" rtl="0" algn="l">
              <a:spcBef>
                <a:spcPts val="0"/>
              </a:spcBef>
              <a:spcAft>
                <a:spcPts val="0"/>
              </a:spcAft>
              <a:buNone/>
            </a:pPr>
            <a:r>
              <a:rPr lang="en" sz="2400"/>
              <a:t>From my perspective, but you can do this as a group or gather input from meetings</a:t>
            </a:r>
            <a:endParaRPr sz="2400"/>
          </a:p>
          <a:p>
            <a:pPr indent="0" lvl="0" marL="0" rtl="0" algn="l">
              <a:spcBef>
                <a:spcPts val="0"/>
              </a:spcBef>
              <a:spcAft>
                <a:spcPts val="0"/>
              </a:spcAft>
              <a:buNone/>
            </a:pPr>
            <a:r>
              <a:rPr lang="en" sz="2400"/>
              <a:t>You can </a:t>
            </a:r>
            <a:r>
              <a:rPr lang="en" sz="2400"/>
              <a:t>further</a:t>
            </a:r>
            <a:r>
              <a:rPr lang="en" sz="2400"/>
              <a:t> dissect each item (what can you control? External v. internal? Immediate v. long-term)</a:t>
            </a:r>
            <a:endParaRPr sz="2400"/>
          </a:p>
          <a:p>
            <a:pPr indent="0" lvl="0" marL="0" rtl="0" algn="l">
              <a:spcBef>
                <a:spcPts val="0"/>
              </a:spcBef>
              <a:spcAft>
                <a:spcPts val="0"/>
              </a:spcAft>
              <a:buNone/>
            </a:pPr>
            <a:r>
              <a:rPr lang="en" sz="2400"/>
              <a:t>Define scope bloat</a:t>
            </a:r>
            <a:endParaRPr sz="2400"/>
          </a:p>
          <a:p>
            <a:pPr indent="0" lvl="0" marL="0" rtl="0" algn="l">
              <a:spcBef>
                <a:spcPts val="0"/>
              </a:spcBef>
              <a:spcAft>
                <a:spcPts val="0"/>
              </a:spcAft>
              <a:buNone/>
            </a:pPr>
            <a:r>
              <a:rPr lang="en" sz="2400"/>
              <a:t>Define Marker Sketches</a:t>
            </a:r>
            <a:endParaRPr sz="2400"/>
          </a:p>
        </p:txBody>
      </p:sp>
      <p:sp>
        <p:nvSpPr>
          <p:cNvPr id="319" name="Google Shape;319;g2861129b3ff_0_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861129b3ff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861129b3ff_0_1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8fceea28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Add to work connection when remote</a:t>
            </a:r>
            <a:endParaRPr sz="2100"/>
          </a:p>
          <a:p>
            <a:pPr indent="-361950" lvl="0" marL="457200" rtl="0" algn="l">
              <a:spcBef>
                <a:spcPts val="0"/>
              </a:spcBef>
              <a:spcAft>
                <a:spcPts val="0"/>
              </a:spcAft>
              <a:buSzPts val="2100"/>
              <a:buChar char="-"/>
            </a:pPr>
            <a:r>
              <a:rPr lang="en" sz="2100"/>
              <a:t>Defines purpose of work</a:t>
            </a:r>
            <a:endParaRPr sz="2100"/>
          </a:p>
        </p:txBody>
      </p:sp>
      <p:sp>
        <p:nvSpPr>
          <p:cNvPr id="345" name="Google Shape;345;g288fceea28f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861129b3f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These are common </a:t>
            </a:r>
            <a:r>
              <a:rPr lang="en" sz="2000"/>
              <a:t>activities</a:t>
            </a:r>
            <a:r>
              <a:rPr lang="en" sz="2000"/>
              <a:t> that can be added to your framework.  You may have different modules for different projects.  I would suggest writing it down in the same way you’d write any important documentation.  Some of this is part of a test plan, but principled work may go undiscussed or unmanaged.  Can you think of other forms of principled work? Rest may be one/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Define principled work</a:t>
            </a:r>
            <a:endParaRPr sz="2000"/>
          </a:p>
          <a:p>
            <a:pPr indent="0" lvl="0" marL="0" rtl="0" algn="l">
              <a:spcBef>
                <a:spcPts val="0"/>
              </a:spcBef>
              <a:spcAft>
                <a:spcPts val="0"/>
              </a:spcAft>
              <a:buNone/>
            </a:pPr>
            <a:r>
              <a:rPr lang="en" sz="2000"/>
              <a:t>Define Module</a:t>
            </a:r>
            <a:endParaRPr sz="2000"/>
          </a:p>
          <a:p>
            <a:pPr indent="0" lvl="0" marL="0" rtl="0" algn="l">
              <a:spcBef>
                <a:spcPts val="0"/>
              </a:spcBef>
              <a:spcAft>
                <a:spcPts val="0"/>
              </a:spcAft>
              <a:buNone/>
            </a:pPr>
            <a:r>
              <a:rPr lang="en" sz="2000"/>
              <a:t>Find resources</a:t>
            </a:r>
            <a:endParaRPr sz="2000"/>
          </a:p>
          <a:p>
            <a:pPr indent="0" lvl="0" marL="0" rtl="0" algn="l">
              <a:spcBef>
                <a:spcPts val="0"/>
              </a:spcBef>
              <a:spcAft>
                <a:spcPts val="0"/>
              </a:spcAft>
              <a:buNone/>
            </a:pPr>
            <a:r>
              <a:rPr lang="en" sz="2000"/>
              <a:t>State that this is commonly invisible work</a:t>
            </a:r>
            <a:endParaRPr sz="2000"/>
          </a:p>
        </p:txBody>
      </p:sp>
      <p:sp>
        <p:nvSpPr>
          <p:cNvPr id="356" name="Google Shape;356;g2861129b3ff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88fceea2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Strengths: Team </a:t>
            </a:r>
            <a:r>
              <a:rPr lang="en" sz="2300"/>
              <a:t>Curiosity</a:t>
            </a:r>
            <a:r>
              <a:rPr lang="en" sz="2300"/>
              <a:t> and </a:t>
            </a:r>
            <a:r>
              <a:rPr lang="en" sz="2300"/>
              <a:t>Openness</a:t>
            </a:r>
            <a:endParaRPr sz="2300"/>
          </a:p>
        </p:txBody>
      </p:sp>
      <p:sp>
        <p:nvSpPr>
          <p:cNvPr id="375" name="Google Shape;375;g288fceea28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861292d1e8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en" sz="2000"/>
              <a:t>Define Terms – </a:t>
            </a:r>
            <a:r>
              <a:rPr lang="en" sz="2000"/>
              <a:t>activities</a:t>
            </a:r>
            <a:r>
              <a:rPr lang="en" sz="2000"/>
              <a:t> and processes are called </a:t>
            </a:r>
            <a:r>
              <a:rPr lang="en" sz="2000"/>
              <a:t>different</a:t>
            </a:r>
            <a:r>
              <a:rPr lang="en" sz="2000"/>
              <a:t> things in different orgs  2. Our positions are in constant flux</a:t>
            </a:r>
            <a:endParaRPr sz="2000"/>
          </a:p>
          <a:p>
            <a:pPr indent="-355600" lvl="0" marL="457200" rtl="0" algn="l">
              <a:spcBef>
                <a:spcPts val="0"/>
              </a:spcBef>
              <a:spcAft>
                <a:spcPts val="0"/>
              </a:spcAft>
              <a:buSzPts val="2000"/>
              <a:buAutoNum type="arabicPeriod"/>
            </a:pPr>
            <a:r>
              <a:rPr lang="en" sz="2000"/>
              <a:t>For unorthodox teams–aren’t satisfied with their current workflow</a:t>
            </a:r>
            <a:endParaRPr sz="2000"/>
          </a:p>
        </p:txBody>
      </p:sp>
      <p:sp>
        <p:nvSpPr>
          <p:cNvPr id="167" name="Google Shape;167;g2861292d1e8_1_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86738f90c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86738f90c0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861129b3ff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This essentially returns us to the Observation and Designing phases.</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These questions can be used in place of formal metrics.</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Do you find metrics to be useful?</a:t>
            </a:r>
            <a:endParaRPr sz="1800">
              <a:solidFill>
                <a:schemeClr val="dk1"/>
              </a:solidFill>
            </a:endParaRPr>
          </a:p>
          <a:p>
            <a:pPr indent="0" lvl="0" marL="0" rtl="0" algn="l">
              <a:spcBef>
                <a:spcPts val="0"/>
              </a:spcBef>
              <a:spcAft>
                <a:spcPts val="0"/>
              </a:spcAft>
              <a:buNone/>
            </a:pPr>
            <a:r>
              <a:t/>
            </a:r>
            <a:endParaRPr/>
          </a:p>
        </p:txBody>
      </p:sp>
      <p:sp>
        <p:nvSpPr>
          <p:cNvPr id="397" name="Google Shape;397;g2861129b3ff_0_2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861129b3ff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partial list of activities and benchmarks</a:t>
            </a:r>
            <a:endParaRPr/>
          </a:p>
        </p:txBody>
      </p:sp>
      <p:sp>
        <p:nvSpPr>
          <p:cNvPr id="409" name="Google Shape;409;g2861129b3ff_0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88fceea28f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88fceea28f_0_1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861292d1e8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861292d1e8_1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861129b3ff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Puzzles and birdwatching</a:t>
            </a:r>
            <a:endParaRPr sz="2000"/>
          </a:p>
          <a:p>
            <a:pPr indent="0" lvl="0" marL="0" rtl="0" algn="l">
              <a:spcBef>
                <a:spcPts val="0"/>
              </a:spcBef>
              <a:spcAft>
                <a:spcPts val="0"/>
              </a:spcAft>
              <a:buNone/>
            </a:pPr>
            <a:r>
              <a:rPr lang="en" sz="2000"/>
              <a:t>Best/Worst Quality is that I pick things apart</a:t>
            </a:r>
            <a:endParaRPr sz="2000"/>
          </a:p>
        </p:txBody>
      </p:sp>
      <p:sp>
        <p:nvSpPr>
          <p:cNvPr id="180" name="Google Shape;180;g2861129b3ff_0_2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861129b3f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I’d like to explain what I do there, what my focus is as a QA professional and how we’re changing the way we work</a:t>
            </a:r>
            <a:endParaRPr sz="1600"/>
          </a:p>
          <a:p>
            <a:pPr indent="0" lvl="0" marL="0" rtl="0" algn="l">
              <a:spcBef>
                <a:spcPts val="0"/>
              </a:spcBef>
              <a:spcAft>
                <a:spcPts val="0"/>
              </a:spcAft>
              <a:buNone/>
            </a:pPr>
            <a:r>
              <a:rPr lang="en" sz="1600"/>
              <a:t>SHARE WHAT MAKES US UNORTHODOX</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Now that you know who I am and where I work, let’s talk Frameworks! What are they? How do we build our own?</a:t>
            </a:r>
            <a:endParaRPr sz="1600"/>
          </a:p>
        </p:txBody>
      </p:sp>
      <p:sp>
        <p:nvSpPr>
          <p:cNvPr id="192" name="Google Shape;192;g2861129b3ff_0_2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861292d1e8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We often associate frameworks with programming languages, Angular or Django.</a:t>
            </a:r>
            <a:endParaRPr sz="1800"/>
          </a:p>
          <a:p>
            <a:pPr indent="0" lvl="0" marL="0" rtl="0" algn="l">
              <a:spcBef>
                <a:spcPts val="0"/>
              </a:spcBef>
              <a:spcAft>
                <a:spcPts val="0"/>
              </a:spcAft>
              <a:buNone/>
            </a:pPr>
            <a:r>
              <a:rPr lang="en" sz="1800"/>
              <a:t>In this context, the system is the SDLC and the structure are a blend of habits, activities and principles </a:t>
            </a:r>
            <a:r>
              <a:rPr lang="en" sz="1800"/>
              <a:t>defining</a:t>
            </a:r>
            <a:r>
              <a:rPr lang="en" sz="1800"/>
              <a:t> you and your team’s Quality Management Practice</a:t>
            </a:r>
            <a:endParaRPr sz="1800"/>
          </a:p>
          <a:p>
            <a:pPr indent="0" lvl="0" marL="0" rtl="0" algn="l">
              <a:spcBef>
                <a:spcPts val="0"/>
              </a:spcBef>
              <a:spcAft>
                <a:spcPts val="0"/>
              </a:spcAft>
              <a:buNone/>
            </a:pPr>
            <a:r>
              <a:rPr lang="en" sz="1800"/>
              <a:t>When you have a system you don’t need to panic!</a:t>
            </a:r>
            <a:endParaRPr sz="1800"/>
          </a:p>
          <a:p>
            <a:pPr indent="0" lvl="0" marL="0" rtl="0" algn="l">
              <a:spcBef>
                <a:spcPts val="0"/>
              </a:spcBef>
              <a:spcAft>
                <a:spcPts val="0"/>
              </a:spcAft>
              <a:buNone/>
            </a:pPr>
            <a:r>
              <a:rPr lang="en" sz="1800"/>
              <a:t>What are your pain points working for an unorthodox team?</a:t>
            </a:r>
            <a:endParaRPr sz="1800"/>
          </a:p>
        </p:txBody>
      </p:sp>
      <p:sp>
        <p:nvSpPr>
          <p:cNvPr id="203" name="Google Shape;203;g2861292d1e8_1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861129b3f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What is our framework supporting? How are we working together to build?</a:t>
            </a:r>
            <a:endParaRPr sz="2000"/>
          </a:p>
          <a:p>
            <a:pPr indent="0" lvl="0" marL="0" rtl="0" algn="l">
              <a:spcBef>
                <a:spcPts val="0"/>
              </a:spcBef>
              <a:spcAft>
                <a:spcPts val="0"/>
              </a:spcAft>
              <a:buNone/>
            </a:pPr>
            <a:r>
              <a:rPr lang="en" sz="2000"/>
              <a:t>My </a:t>
            </a:r>
            <a:r>
              <a:rPr lang="en" sz="2000"/>
              <a:t>organization</a:t>
            </a:r>
            <a:r>
              <a:rPr lang="en" sz="2000"/>
              <a:t> like many works </a:t>
            </a:r>
            <a:r>
              <a:rPr lang="en" sz="2000"/>
              <a:t>differently</a:t>
            </a:r>
            <a:r>
              <a:rPr lang="en" sz="2000"/>
              <a:t>. We use Basecamps Shape Up model</a:t>
            </a:r>
            <a:endParaRPr sz="2000"/>
          </a:p>
        </p:txBody>
      </p:sp>
      <p:sp>
        <p:nvSpPr>
          <p:cNvPr id="215" name="Google Shape;215;g2861129b3ff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86d932df6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H</a:t>
            </a:r>
            <a:r>
              <a:rPr lang="en" sz="2900"/>
              <a:t>ow does your team differ from the norm?</a:t>
            </a:r>
            <a:endParaRPr/>
          </a:p>
          <a:p>
            <a:pPr indent="0" lvl="0" marL="0" rtl="0" algn="l">
              <a:spcBef>
                <a:spcPts val="0"/>
              </a:spcBef>
              <a:spcAft>
                <a:spcPts val="0"/>
              </a:spcAft>
              <a:buNone/>
            </a:pPr>
            <a:r>
              <a:rPr lang="en" sz="2600"/>
              <a:t>Discuss problems with current models.</a:t>
            </a:r>
            <a:endParaRPr sz="2600"/>
          </a:p>
        </p:txBody>
      </p:sp>
      <p:sp>
        <p:nvSpPr>
          <p:cNvPr id="226" name="Google Shape;226;g286d932df63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861129b3ff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The STLC is an essential part of a tester’s framework, but it isn’t the entire thing. It’s a less rigid approach that takes your team’s unique needs into account.</a:t>
            </a:r>
            <a:endParaRPr sz="2600"/>
          </a:p>
        </p:txBody>
      </p:sp>
      <p:sp>
        <p:nvSpPr>
          <p:cNvPr id="237" name="Google Shape;237;g2861129b3ff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861129b3ff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This, is how I designed my own framework.</a:t>
            </a:r>
            <a:endParaRPr sz="2000"/>
          </a:p>
          <a:p>
            <a:pPr indent="0" lvl="0" marL="0" rtl="0" algn="l">
              <a:spcBef>
                <a:spcPts val="0"/>
              </a:spcBef>
              <a:spcAft>
                <a:spcPts val="0"/>
              </a:spcAft>
              <a:buNone/>
            </a:pPr>
            <a:r>
              <a:rPr lang="en" sz="2000"/>
              <a:t>These are the basic steps. I’ll show you how I use them after we discuss my teams The difference between my framework and the STLC</a:t>
            </a:r>
            <a:endParaRPr sz="2000"/>
          </a:p>
        </p:txBody>
      </p:sp>
      <p:sp>
        <p:nvSpPr>
          <p:cNvPr id="248" name="Google Shape;248;g2861129b3ff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 name="Google Shape;13;p2"/>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 name="Google Shape;14;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Google Shape;15;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Google Shape;16;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1"/>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p1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8" name="Google Shape;88;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9" name="Google Shape;8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 name="Google Shape;94;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 name="Google Shape;95;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p1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0" name="Google Shape;100;p1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01" name="Google Shape;101;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4" name="Shape 104"/>
        <p:cNvGrpSpPr/>
        <p:nvPr/>
      </p:nvGrpSpPr>
      <p:grpSpPr>
        <a:xfrm>
          <a:off x="0" y="0"/>
          <a:ext cx="0" cy="0"/>
          <a:chOff x="0" y="0"/>
          <a:chExt cx="0" cy="0"/>
        </a:xfrm>
      </p:grpSpPr>
      <p:sp>
        <p:nvSpPr>
          <p:cNvPr id="105" name="Google Shape;105;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6" name="Google Shape;106;p17"/>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 name="Google Shape;107;p17"/>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 name="Google Shape;108;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0" name="Google Shape;110;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1" name="Shape 111"/>
        <p:cNvGrpSpPr/>
        <p:nvPr/>
      </p:nvGrpSpPr>
      <p:grpSpPr>
        <a:xfrm>
          <a:off x="0" y="0"/>
          <a:ext cx="0" cy="0"/>
          <a:chOff x="0" y="0"/>
          <a:chExt cx="0" cy="0"/>
        </a:xfrm>
      </p:grpSpPr>
      <p:sp>
        <p:nvSpPr>
          <p:cNvPr id="112" name="Google Shape;112;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3" name="Google Shape;113;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4" name="Google Shape;114;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6" name="Google Shape;116;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7" name="Google Shape;117;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 name="Google Shape;119;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2" name="Google Shape;122;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8" name="Google Shape;128;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1" name="Google Shape;131;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32" name="Google Shape;132;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3" name="Google Shape;13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 name="Google Shape;19;p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 name="Google Shape;20;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 name="Google Shape;21;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 name="Google Shape;22;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8" name="Google Shape;138;p22"/>
          <p:cNvSpPr/>
          <p:nvPr>
            <p:ph idx="2" type="pic"/>
          </p:nvPr>
        </p:nvSpPr>
        <p:spPr>
          <a:xfrm>
            <a:off x="3887391" y="740569"/>
            <a:ext cx="4629150" cy="3655219"/>
          </a:xfrm>
          <a:prstGeom prst="rect">
            <a:avLst/>
          </a:prstGeom>
          <a:noFill/>
          <a:ln>
            <a:noFill/>
          </a:ln>
        </p:spPr>
      </p:sp>
      <p:sp>
        <p:nvSpPr>
          <p:cNvPr id="139" name="Google Shape;139;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40" name="Google Shape;14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2" name="Google Shape;14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5" name="Google Shape;145;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6" name="Google Shape;14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7" name="Google Shape;14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1" name="Google Shape;151;p24"/>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2" name="Google Shape;15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3" name="Google Shape;15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4" name="Google Shape;154;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 name="Google Shape;25;p4"/>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6" name="Google Shape;26;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 name="Google Shape;28;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 name="Google Shape;31;p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 name="Google Shape;32;p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 name="Google Shape;33;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Google Shape;34;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Google Shape;35;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Google Shape;38;p6"/>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9" name="Google Shape;39;p6"/>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1" name="Google Shape;41;p6"/>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 name="Google Shape;42;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Google Shape;43;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Google Shape;44;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 name="Google Shape;47;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 name="Google Shape;49;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Google Shape;52;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Google Shape;53;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Google Shape;56;p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7" name="Google Shape;57;p9"/>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8" name="Google Shape;58;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Google Shape;59;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Google Shape;63;p10"/>
          <p:cNvSpPr/>
          <p:nvPr>
            <p:ph idx="2" type="pic"/>
          </p:nvPr>
        </p:nvSpPr>
        <p:spPr>
          <a:xfrm>
            <a:off x="3887391" y="740569"/>
            <a:ext cx="4629300" cy="3655200"/>
          </a:xfrm>
          <a:prstGeom prst="rect">
            <a:avLst/>
          </a:prstGeom>
          <a:noFill/>
          <a:ln>
            <a:noFill/>
          </a:ln>
        </p:spPr>
      </p:sp>
      <p:sp>
        <p:nvSpPr>
          <p:cNvPr id="64" name="Google Shape;64;p10"/>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5" name="Google Shape;65;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2" name="Google Shape;8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0.png"/><Relationship Id="rId8"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31.png"/><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0.png"/><Relationship Id="rId13" Type="http://schemas.openxmlformats.org/officeDocument/2006/relationships/image" Target="../media/image32.png"/><Relationship Id="rId12"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3.jpg"/><Relationship Id="rId5" Type="http://schemas.openxmlformats.org/officeDocument/2006/relationships/image" Target="../media/image2.png"/><Relationship Id="rId6"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7.jp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Diagram&#10;&#10;Description automatically generated" id="159" name="Google Shape;159;p25"/>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A picture containing loudspeaker&#10;&#10;Description automatically generated" id="160" name="Google Shape;160;p25"/>
          <p:cNvPicPr preferRelativeResize="0"/>
          <p:nvPr/>
        </p:nvPicPr>
        <p:blipFill rotWithShape="1">
          <a:blip r:embed="rId4">
            <a:alphaModFix/>
          </a:blip>
          <a:srcRect b="0" l="0" r="0" t="0"/>
          <a:stretch/>
        </p:blipFill>
        <p:spPr>
          <a:xfrm>
            <a:off x="3332457" y="2532348"/>
            <a:ext cx="2479096" cy="2479096"/>
          </a:xfrm>
          <a:prstGeom prst="rect">
            <a:avLst/>
          </a:prstGeom>
          <a:noFill/>
          <a:ln>
            <a:noFill/>
          </a:ln>
        </p:spPr>
      </p:pic>
      <p:sp>
        <p:nvSpPr>
          <p:cNvPr id="161" name="Google Shape;161;p25"/>
          <p:cNvSpPr/>
          <p:nvPr/>
        </p:nvSpPr>
        <p:spPr>
          <a:xfrm>
            <a:off x="3720751" y="2889504"/>
            <a:ext cx="1702500" cy="1702500"/>
          </a:xfrm>
          <a:prstGeom prst="ellipse">
            <a:avLst/>
          </a:prstGeom>
          <a:solidFill>
            <a:srgbClr val="0E7EC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2" name="Google Shape;162;p25"/>
          <p:cNvSpPr txBox="1"/>
          <p:nvPr/>
        </p:nvSpPr>
        <p:spPr>
          <a:xfrm>
            <a:off x="5811538" y="3932757"/>
            <a:ext cx="32985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Montserrat"/>
                <a:ea typeface="Montserrat"/>
                <a:cs typeface="Montserrat"/>
                <a:sym typeface="Montserrat"/>
              </a:rPr>
              <a:t>Zenzi Ali</a:t>
            </a:r>
            <a:endParaRPr sz="1100"/>
          </a:p>
        </p:txBody>
      </p:sp>
      <p:sp>
        <p:nvSpPr>
          <p:cNvPr id="163" name="Google Shape;163;p25"/>
          <p:cNvSpPr txBox="1"/>
          <p:nvPr/>
        </p:nvSpPr>
        <p:spPr>
          <a:xfrm>
            <a:off x="5733788" y="4333115"/>
            <a:ext cx="32985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SzPts val="1100"/>
              <a:buNone/>
            </a:pPr>
            <a:r>
              <a:rPr b="1" lang="en" sz="2700">
                <a:solidFill>
                  <a:srgbClr val="ED701A"/>
                </a:solidFill>
                <a:latin typeface="Montserrat"/>
                <a:ea typeface="Montserrat"/>
                <a:cs typeface="Montserrat"/>
                <a:sym typeface="Montserrat"/>
              </a:rPr>
              <a:t>Nimble Not Agile</a:t>
            </a:r>
            <a:endParaRPr b="1" sz="2700">
              <a:solidFill>
                <a:srgbClr val="ED701A"/>
              </a:solidFill>
              <a:latin typeface="Montserrat"/>
              <a:ea typeface="Montserrat"/>
              <a:cs typeface="Montserrat"/>
              <a:sym typeface="Montserrat"/>
            </a:endParaRPr>
          </a:p>
        </p:txBody>
      </p:sp>
      <p:pic>
        <p:nvPicPr>
          <p:cNvPr id="164" name="Google Shape;164;p25"/>
          <p:cNvPicPr preferRelativeResize="0"/>
          <p:nvPr/>
        </p:nvPicPr>
        <p:blipFill rotWithShape="1">
          <a:blip r:embed="rId5">
            <a:alphaModFix/>
          </a:blip>
          <a:srcRect b="28077" l="37601" r="36443" t="26818"/>
          <a:stretch/>
        </p:blipFill>
        <p:spPr>
          <a:xfrm>
            <a:off x="3651225" y="2800675"/>
            <a:ext cx="1908326" cy="18401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A picture containing shape&#10;&#10;Description automatically generated" id="261" name="Google Shape;261;p34"/>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262" name="Google Shape;262;p34"/>
          <p:cNvSpPr txBox="1"/>
          <p:nvPr>
            <p:ph type="title"/>
          </p:nvPr>
        </p:nvSpPr>
        <p:spPr>
          <a:xfrm>
            <a:off x="2766830" y="432313"/>
            <a:ext cx="36102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Step 1: Observe</a:t>
            </a:r>
            <a:endParaRPr/>
          </a:p>
        </p:txBody>
      </p:sp>
      <p:cxnSp>
        <p:nvCxnSpPr>
          <p:cNvPr id="263" name="Google Shape;263;p34"/>
          <p:cNvCxnSpPr/>
          <p:nvPr/>
        </p:nvCxnSpPr>
        <p:spPr>
          <a:xfrm>
            <a:off x="322729" y="4336676"/>
            <a:ext cx="87045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264" name="Google Shape;264;p34"/>
          <p:cNvPicPr preferRelativeResize="0"/>
          <p:nvPr/>
        </p:nvPicPr>
        <p:blipFill rotWithShape="1">
          <a:blip r:embed="rId4">
            <a:alphaModFix/>
          </a:blip>
          <a:srcRect b="0" l="0" r="0" t="0"/>
          <a:stretch/>
        </p:blipFill>
        <p:spPr>
          <a:xfrm rot="909346">
            <a:off x="-569592" y="-1347929"/>
            <a:ext cx="1728011" cy="6261341"/>
          </a:xfrm>
          <a:prstGeom prst="rect">
            <a:avLst/>
          </a:prstGeom>
          <a:noFill/>
          <a:ln>
            <a:noFill/>
          </a:ln>
        </p:spPr>
      </p:pic>
      <p:sp>
        <p:nvSpPr>
          <p:cNvPr id="265" name="Google Shape;265;p34"/>
          <p:cNvSpPr txBox="1"/>
          <p:nvPr/>
        </p:nvSpPr>
        <p:spPr>
          <a:xfrm>
            <a:off x="422550" y="4455800"/>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266" name="Google Shape;266;p34"/>
          <p:cNvSpPr txBox="1"/>
          <p:nvPr/>
        </p:nvSpPr>
        <p:spPr>
          <a:xfrm>
            <a:off x="322725" y="4730400"/>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id="267" name="Google Shape;267;p34"/>
          <p:cNvPicPr preferRelativeResize="0"/>
          <p:nvPr/>
        </p:nvPicPr>
        <p:blipFill>
          <a:blip r:embed="rId5">
            <a:alphaModFix/>
          </a:blip>
          <a:stretch>
            <a:fillRect/>
          </a:stretch>
        </p:blipFill>
        <p:spPr>
          <a:xfrm>
            <a:off x="1032125" y="2278150"/>
            <a:ext cx="1596700" cy="1569500"/>
          </a:xfrm>
          <a:prstGeom prst="rect">
            <a:avLst/>
          </a:prstGeom>
          <a:noFill/>
          <a:ln>
            <a:noFill/>
          </a:ln>
        </p:spPr>
      </p:pic>
      <p:pic>
        <p:nvPicPr>
          <p:cNvPr id="268" name="Google Shape;268;p34"/>
          <p:cNvPicPr preferRelativeResize="0"/>
          <p:nvPr/>
        </p:nvPicPr>
        <p:blipFill>
          <a:blip r:embed="rId6">
            <a:alphaModFix/>
          </a:blip>
          <a:stretch>
            <a:fillRect/>
          </a:stretch>
        </p:blipFill>
        <p:spPr>
          <a:xfrm>
            <a:off x="2722875" y="1095537"/>
            <a:ext cx="1768500" cy="1374401"/>
          </a:xfrm>
          <a:prstGeom prst="rect">
            <a:avLst/>
          </a:prstGeom>
          <a:noFill/>
          <a:ln>
            <a:noFill/>
          </a:ln>
        </p:spPr>
      </p:pic>
      <p:pic>
        <p:nvPicPr>
          <p:cNvPr id="269" name="Google Shape;269;p34"/>
          <p:cNvPicPr preferRelativeResize="0"/>
          <p:nvPr/>
        </p:nvPicPr>
        <p:blipFill>
          <a:blip r:embed="rId7">
            <a:alphaModFix/>
          </a:blip>
          <a:stretch>
            <a:fillRect/>
          </a:stretch>
        </p:blipFill>
        <p:spPr>
          <a:xfrm>
            <a:off x="5348375" y="917725"/>
            <a:ext cx="1640850" cy="1654025"/>
          </a:xfrm>
          <a:prstGeom prst="rect">
            <a:avLst/>
          </a:prstGeom>
          <a:noFill/>
          <a:ln>
            <a:noFill/>
          </a:ln>
        </p:spPr>
      </p:pic>
      <p:pic>
        <p:nvPicPr>
          <p:cNvPr id="270" name="Google Shape;270;p34"/>
          <p:cNvPicPr preferRelativeResize="0"/>
          <p:nvPr/>
        </p:nvPicPr>
        <p:blipFill>
          <a:blip r:embed="rId8">
            <a:alphaModFix/>
          </a:blip>
          <a:stretch>
            <a:fillRect/>
          </a:stretch>
        </p:blipFill>
        <p:spPr>
          <a:xfrm>
            <a:off x="6989225" y="2794193"/>
            <a:ext cx="1596700" cy="13200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A picture containing shape&#10;&#10;Description automatically generated" id="275" name="Google Shape;275;p35"/>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276" name="Google Shape;276;p35"/>
          <p:cNvSpPr txBox="1"/>
          <p:nvPr>
            <p:ph type="title"/>
          </p:nvPr>
        </p:nvSpPr>
        <p:spPr>
          <a:xfrm>
            <a:off x="354149" y="432313"/>
            <a:ext cx="36102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What’s Basecamp?</a:t>
            </a:r>
            <a:endParaRPr/>
          </a:p>
        </p:txBody>
      </p:sp>
      <p:sp>
        <p:nvSpPr>
          <p:cNvPr id="277" name="Google Shape;277;p35"/>
          <p:cNvSpPr txBox="1"/>
          <p:nvPr>
            <p:ph idx="1" type="body"/>
          </p:nvPr>
        </p:nvSpPr>
        <p:spPr>
          <a:xfrm>
            <a:off x="354150" y="1519075"/>
            <a:ext cx="5247000" cy="2792700"/>
          </a:xfrm>
          <a:prstGeom prst="rect">
            <a:avLst/>
          </a:prstGeom>
          <a:noFill/>
          <a:ln>
            <a:noFill/>
          </a:ln>
        </p:spPr>
        <p:txBody>
          <a:bodyPr anchorCtr="0" anchor="t" bIns="34275" lIns="68575" spcFirstLastPara="1" rIns="68575" wrap="square" tIns="34275">
            <a:normAutofit/>
          </a:bodyPr>
          <a:lstStyle/>
          <a:p>
            <a:pPr indent="-349250" lvl="0" marL="457200" rtl="0" algn="l">
              <a:lnSpc>
                <a:spcPct val="200000"/>
              </a:lnSpc>
              <a:spcBef>
                <a:spcPts val="0"/>
              </a:spcBef>
              <a:spcAft>
                <a:spcPts val="0"/>
              </a:spcAft>
              <a:buSzPts val="1900"/>
              <a:buFont typeface="Montserrat"/>
              <a:buChar char="•"/>
            </a:pPr>
            <a:r>
              <a:rPr lang="en" sz="1900">
                <a:latin typeface="Montserrat"/>
                <a:ea typeface="Montserrat"/>
                <a:cs typeface="Montserrat"/>
                <a:sym typeface="Montserrat"/>
              </a:rPr>
              <a:t>Start Up</a:t>
            </a:r>
            <a:endParaRPr sz="1900">
              <a:latin typeface="Montserrat"/>
              <a:ea typeface="Montserrat"/>
              <a:cs typeface="Montserrat"/>
              <a:sym typeface="Montserrat"/>
            </a:endParaRPr>
          </a:p>
          <a:p>
            <a:pPr indent="-349250" lvl="0" marL="457200" rtl="0" algn="l">
              <a:lnSpc>
                <a:spcPct val="200000"/>
              </a:lnSpc>
              <a:spcBef>
                <a:spcPts val="0"/>
              </a:spcBef>
              <a:spcAft>
                <a:spcPts val="0"/>
              </a:spcAft>
              <a:buSzPts val="1900"/>
              <a:buFont typeface="Montserrat"/>
              <a:buChar char="•"/>
            </a:pPr>
            <a:r>
              <a:rPr lang="en" sz="1900">
                <a:latin typeface="Montserrat"/>
                <a:ea typeface="Montserrat"/>
                <a:cs typeface="Montserrat"/>
                <a:sym typeface="Montserrat"/>
              </a:rPr>
              <a:t>Designs Project management software</a:t>
            </a:r>
            <a:endParaRPr sz="1900">
              <a:latin typeface="Montserrat"/>
              <a:ea typeface="Montserrat"/>
              <a:cs typeface="Montserrat"/>
              <a:sym typeface="Montserrat"/>
            </a:endParaRPr>
          </a:p>
          <a:p>
            <a:pPr indent="-349250" lvl="0" marL="457200" rtl="0" algn="l">
              <a:lnSpc>
                <a:spcPct val="200000"/>
              </a:lnSpc>
              <a:spcBef>
                <a:spcPts val="0"/>
              </a:spcBef>
              <a:spcAft>
                <a:spcPts val="0"/>
              </a:spcAft>
              <a:buSzPts val="1900"/>
              <a:buFont typeface="Montserrat"/>
              <a:buChar char="•"/>
            </a:pPr>
            <a:r>
              <a:rPr lang="en" sz="1900">
                <a:latin typeface="Montserrat"/>
                <a:ea typeface="Montserrat"/>
                <a:cs typeface="Montserrat"/>
                <a:sym typeface="Montserrat"/>
              </a:rPr>
              <a:t>Founded as a 3-person web design company</a:t>
            </a:r>
            <a:endParaRPr sz="1900">
              <a:latin typeface="Montserrat"/>
              <a:ea typeface="Montserrat"/>
              <a:cs typeface="Montserrat"/>
              <a:sym typeface="Montserrat"/>
            </a:endParaRPr>
          </a:p>
        </p:txBody>
      </p:sp>
      <p:cxnSp>
        <p:nvCxnSpPr>
          <p:cNvPr id="278" name="Google Shape;278;p35"/>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id="279" name="Google Shape;279;p35"/>
          <p:cNvPicPr preferRelativeResize="0"/>
          <p:nvPr/>
        </p:nvPicPr>
        <p:blipFill>
          <a:blip r:embed="rId4">
            <a:alphaModFix/>
          </a:blip>
          <a:stretch>
            <a:fillRect/>
          </a:stretch>
        </p:blipFill>
        <p:spPr>
          <a:xfrm>
            <a:off x="5242475" y="917713"/>
            <a:ext cx="3206921" cy="3227525"/>
          </a:xfrm>
          <a:prstGeom prst="rect">
            <a:avLst/>
          </a:prstGeom>
          <a:noFill/>
          <a:ln>
            <a:noFill/>
          </a:ln>
        </p:spPr>
      </p:pic>
      <p:pic>
        <p:nvPicPr>
          <p:cNvPr descr="A picture containing light&#10;&#10;Description automatically generated" id="280" name="Google Shape;280;p35"/>
          <p:cNvPicPr preferRelativeResize="0"/>
          <p:nvPr/>
        </p:nvPicPr>
        <p:blipFill rotWithShape="1">
          <a:blip r:embed="rId5">
            <a:alphaModFix/>
          </a:blip>
          <a:srcRect b="0" l="0" r="0" t="0"/>
          <a:stretch/>
        </p:blipFill>
        <p:spPr>
          <a:xfrm rot="909347">
            <a:off x="7655037" y="-1078704"/>
            <a:ext cx="2074775" cy="7517816"/>
          </a:xfrm>
          <a:prstGeom prst="rect">
            <a:avLst/>
          </a:prstGeom>
          <a:noFill/>
          <a:ln>
            <a:noFill/>
          </a:ln>
        </p:spPr>
      </p:pic>
      <p:sp>
        <p:nvSpPr>
          <p:cNvPr id="281" name="Google Shape;281;p35"/>
          <p:cNvSpPr txBox="1"/>
          <p:nvPr/>
        </p:nvSpPr>
        <p:spPr>
          <a:xfrm>
            <a:off x="422550" y="44839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282" name="Google Shape;282;p35"/>
          <p:cNvSpPr txBox="1"/>
          <p:nvPr/>
        </p:nvSpPr>
        <p:spPr>
          <a:xfrm>
            <a:off x="322725" y="47585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icture containing shape&#10;&#10;Description automatically generated" id="287" name="Google Shape;287;p36"/>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288" name="Google Shape;288;p36"/>
          <p:cNvSpPr txBox="1"/>
          <p:nvPr>
            <p:ph type="title"/>
          </p:nvPr>
        </p:nvSpPr>
        <p:spPr>
          <a:xfrm>
            <a:off x="2172000" y="421875"/>
            <a:ext cx="4800000" cy="4854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The Shape Up Model</a:t>
            </a:r>
            <a:endParaRPr/>
          </a:p>
        </p:txBody>
      </p:sp>
      <p:cxnSp>
        <p:nvCxnSpPr>
          <p:cNvPr id="289" name="Google Shape;289;p36"/>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sp>
        <p:nvSpPr>
          <p:cNvPr id="290" name="Google Shape;290;p36"/>
          <p:cNvSpPr txBox="1"/>
          <p:nvPr/>
        </p:nvSpPr>
        <p:spPr>
          <a:xfrm>
            <a:off x="422550" y="44839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291" name="Google Shape;291;p36"/>
          <p:cNvSpPr txBox="1"/>
          <p:nvPr/>
        </p:nvSpPr>
        <p:spPr>
          <a:xfrm>
            <a:off x="322725" y="47585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id="292" name="Google Shape;292;p36"/>
          <p:cNvPicPr preferRelativeResize="0"/>
          <p:nvPr/>
        </p:nvPicPr>
        <p:blipFill rotWithShape="1">
          <a:blip r:embed="rId4">
            <a:alphaModFix/>
          </a:blip>
          <a:srcRect b="5202" l="6209" r="3398" t="9655"/>
          <a:stretch/>
        </p:blipFill>
        <p:spPr>
          <a:xfrm>
            <a:off x="422550" y="1315811"/>
            <a:ext cx="7937675" cy="2429088"/>
          </a:xfrm>
          <a:prstGeom prst="rect">
            <a:avLst/>
          </a:prstGeom>
          <a:noFill/>
          <a:ln>
            <a:noFill/>
          </a:ln>
        </p:spPr>
      </p:pic>
      <p:pic>
        <p:nvPicPr>
          <p:cNvPr descr="A picture containing light&#10;&#10;Description automatically generated" id="293" name="Google Shape;293;p36"/>
          <p:cNvPicPr preferRelativeResize="0"/>
          <p:nvPr/>
        </p:nvPicPr>
        <p:blipFill rotWithShape="1">
          <a:blip r:embed="rId5">
            <a:alphaModFix/>
          </a:blip>
          <a:srcRect b="0" l="0" r="0" t="0"/>
          <a:stretch/>
        </p:blipFill>
        <p:spPr>
          <a:xfrm rot="909347">
            <a:off x="7655037" y="-1078704"/>
            <a:ext cx="2074775" cy="7517816"/>
          </a:xfrm>
          <a:prstGeom prst="rect">
            <a:avLst/>
          </a:prstGeom>
          <a:noFill/>
          <a:ln>
            <a:noFill/>
          </a:ln>
        </p:spPr>
      </p:pic>
      <p:sp>
        <p:nvSpPr>
          <p:cNvPr id="294" name="Google Shape;294;p36"/>
          <p:cNvSpPr txBox="1"/>
          <p:nvPr/>
        </p:nvSpPr>
        <p:spPr>
          <a:xfrm>
            <a:off x="470275" y="4054700"/>
            <a:ext cx="3762000" cy="1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Source: </a:t>
            </a:r>
            <a:r>
              <a:rPr i="1" lang="en" sz="1000">
                <a:latin typeface="Calibri"/>
                <a:ea typeface="Calibri"/>
                <a:cs typeface="Calibri"/>
                <a:sym typeface="Calibri"/>
              </a:rPr>
              <a:t>Shape Up: Stop Running in Circle and Ship Work That Matters</a:t>
            </a:r>
            <a:endParaRPr i="1" sz="10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A picture containing shape&#10;&#10;Description automatically generated" id="299" name="Google Shape;299;p37"/>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300" name="Google Shape;300;p37"/>
          <p:cNvSpPr txBox="1"/>
          <p:nvPr>
            <p:ph type="title"/>
          </p:nvPr>
        </p:nvSpPr>
        <p:spPr>
          <a:xfrm>
            <a:off x="2238825" y="380075"/>
            <a:ext cx="39681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Step 2: Assessment</a:t>
            </a:r>
            <a:endParaRPr/>
          </a:p>
        </p:txBody>
      </p:sp>
      <p:pic>
        <p:nvPicPr>
          <p:cNvPr descr="A picture containing light&#10;&#10;Description automatically generated" id="301" name="Google Shape;301;p37"/>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302" name="Google Shape;302;p37"/>
          <p:cNvSpPr txBox="1"/>
          <p:nvPr/>
        </p:nvSpPr>
        <p:spPr>
          <a:xfrm>
            <a:off x="453975" y="44425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303" name="Google Shape;303;p37"/>
          <p:cNvSpPr txBox="1"/>
          <p:nvPr/>
        </p:nvSpPr>
        <p:spPr>
          <a:xfrm>
            <a:off x="354150" y="47171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id="304" name="Google Shape;304;p37"/>
          <p:cNvPicPr preferRelativeResize="0"/>
          <p:nvPr/>
        </p:nvPicPr>
        <p:blipFill rotWithShape="1">
          <a:blip r:embed="rId5">
            <a:alphaModFix/>
          </a:blip>
          <a:srcRect b="0" l="9542" r="10000" t="40635"/>
          <a:stretch/>
        </p:blipFill>
        <p:spPr>
          <a:xfrm>
            <a:off x="1565013" y="1068375"/>
            <a:ext cx="6013967" cy="3328049"/>
          </a:xfrm>
          <a:prstGeom prst="rect">
            <a:avLst/>
          </a:prstGeom>
          <a:noFill/>
          <a:ln>
            <a:noFill/>
          </a:ln>
        </p:spPr>
      </p:pic>
      <p:cxnSp>
        <p:nvCxnSpPr>
          <p:cNvPr id="305" name="Google Shape;305;p37"/>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A picture containing shape&#10;&#10;Description automatically generated" id="310" name="Google Shape;310;p38"/>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311" name="Google Shape;311;p38"/>
          <p:cNvSpPr txBox="1"/>
          <p:nvPr>
            <p:ph type="title"/>
          </p:nvPr>
        </p:nvSpPr>
        <p:spPr>
          <a:xfrm rot="-5400000">
            <a:off x="-1246350" y="2076475"/>
            <a:ext cx="38232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Assessment Cont.</a:t>
            </a:r>
            <a:endParaRPr/>
          </a:p>
        </p:txBody>
      </p:sp>
      <p:pic>
        <p:nvPicPr>
          <p:cNvPr descr="A picture containing light&#10;&#10;Description automatically generated" id="312" name="Google Shape;312;p38"/>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313" name="Google Shape;313;p38"/>
          <p:cNvSpPr txBox="1"/>
          <p:nvPr/>
        </p:nvSpPr>
        <p:spPr>
          <a:xfrm>
            <a:off x="422550" y="44425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314" name="Google Shape;314;p38"/>
          <p:cNvSpPr txBox="1"/>
          <p:nvPr/>
        </p:nvSpPr>
        <p:spPr>
          <a:xfrm>
            <a:off x="322725" y="47171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id="315" name="Google Shape;315;p38"/>
          <p:cNvPicPr preferRelativeResize="0"/>
          <p:nvPr/>
        </p:nvPicPr>
        <p:blipFill rotWithShape="1">
          <a:blip r:embed="rId5">
            <a:alphaModFix/>
          </a:blip>
          <a:srcRect b="9588" l="7319" r="6466" t="25665"/>
          <a:stretch/>
        </p:blipFill>
        <p:spPr>
          <a:xfrm>
            <a:off x="2472450" y="146800"/>
            <a:ext cx="4044249" cy="4295775"/>
          </a:xfrm>
          <a:prstGeom prst="rect">
            <a:avLst/>
          </a:prstGeom>
          <a:noFill/>
          <a:ln>
            <a:noFill/>
          </a:ln>
        </p:spPr>
      </p:pic>
      <p:cxnSp>
        <p:nvCxnSpPr>
          <p:cNvPr id="316" name="Google Shape;316;p38"/>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A picture containing shape&#10;&#10;Description automatically generated" id="321" name="Google Shape;321;p39"/>
          <p:cNvPicPr preferRelativeResize="0"/>
          <p:nvPr/>
        </p:nvPicPr>
        <p:blipFill rotWithShape="1">
          <a:blip r:embed="rId3">
            <a:alphaModFix/>
          </a:blip>
          <a:srcRect b="0" l="0" r="0" t="0"/>
          <a:stretch/>
        </p:blipFill>
        <p:spPr>
          <a:xfrm>
            <a:off x="62175" y="0"/>
            <a:ext cx="9143999" cy="5143499"/>
          </a:xfrm>
          <a:prstGeom prst="rect">
            <a:avLst/>
          </a:prstGeom>
          <a:noFill/>
          <a:ln>
            <a:noFill/>
          </a:ln>
        </p:spPr>
      </p:pic>
      <p:sp>
        <p:nvSpPr>
          <p:cNvPr id="322" name="Google Shape;322;p39"/>
          <p:cNvSpPr txBox="1"/>
          <p:nvPr>
            <p:ph type="title"/>
          </p:nvPr>
        </p:nvSpPr>
        <p:spPr>
          <a:xfrm rot="-5400000">
            <a:off x="-126575" y="1779100"/>
            <a:ext cx="3849600" cy="794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701A"/>
              </a:buClr>
              <a:buSzPts val="3300"/>
              <a:buFont typeface="Montserrat"/>
              <a:buNone/>
            </a:pPr>
            <a:r>
              <a:rPr b="1" lang="en">
                <a:solidFill>
                  <a:srgbClr val="ED701A"/>
                </a:solidFill>
                <a:latin typeface="Montserrat"/>
                <a:ea typeface="Montserrat"/>
                <a:cs typeface="Montserrat"/>
                <a:sym typeface="Montserrat"/>
              </a:rPr>
              <a:t>Dev Team SWOT</a:t>
            </a:r>
            <a:endParaRPr/>
          </a:p>
        </p:txBody>
      </p:sp>
      <p:cxnSp>
        <p:nvCxnSpPr>
          <p:cNvPr id="323" name="Google Shape;323;p39"/>
          <p:cNvCxnSpPr/>
          <p:nvPr/>
        </p:nvCxnSpPr>
        <p:spPr>
          <a:xfrm>
            <a:off x="322729" y="4336676"/>
            <a:ext cx="87045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324" name="Google Shape;324;p39"/>
          <p:cNvPicPr preferRelativeResize="0"/>
          <p:nvPr/>
        </p:nvPicPr>
        <p:blipFill rotWithShape="1">
          <a:blip r:embed="rId4">
            <a:alphaModFix/>
          </a:blip>
          <a:srcRect b="0" l="0" r="0" t="0"/>
          <a:stretch/>
        </p:blipFill>
        <p:spPr>
          <a:xfrm rot="909346">
            <a:off x="-171055" y="-2041667"/>
            <a:ext cx="1728011" cy="6261341"/>
          </a:xfrm>
          <a:prstGeom prst="rect">
            <a:avLst/>
          </a:prstGeom>
          <a:noFill/>
          <a:ln>
            <a:noFill/>
          </a:ln>
        </p:spPr>
      </p:pic>
      <p:pic>
        <p:nvPicPr>
          <p:cNvPr id="325" name="Google Shape;325;p39"/>
          <p:cNvPicPr preferRelativeResize="0"/>
          <p:nvPr/>
        </p:nvPicPr>
        <p:blipFill rotWithShape="1">
          <a:blip r:embed="rId5">
            <a:alphaModFix/>
          </a:blip>
          <a:srcRect b="8806" l="6705" r="6998" t="21356"/>
          <a:stretch/>
        </p:blipFill>
        <p:spPr>
          <a:xfrm>
            <a:off x="2345400" y="148450"/>
            <a:ext cx="6681825" cy="4056010"/>
          </a:xfrm>
          <a:prstGeom prst="rect">
            <a:avLst/>
          </a:prstGeom>
          <a:noFill/>
          <a:ln>
            <a:noFill/>
          </a:ln>
        </p:spPr>
      </p:pic>
      <p:sp>
        <p:nvSpPr>
          <p:cNvPr id="326" name="Google Shape;326;p39"/>
          <p:cNvSpPr txBox="1"/>
          <p:nvPr/>
        </p:nvSpPr>
        <p:spPr>
          <a:xfrm>
            <a:off x="7227150" y="4468900"/>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327" name="Google Shape;327;p39"/>
          <p:cNvSpPr txBox="1"/>
          <p:nvPr/>
        </p:nvSpPr>
        <p:spPr>
          <a:xfrm>
            <a:off x="7127325" y="4743500"/>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A picture containing shape&#10;&#10;Description automatically generated" id="332" name="Google Shape;332;p40"/>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333" name="Google Shape;333;p40"/>
          <p:cNvSpPr txBox="1"/>
          <p:nvPr>
            <p:ph type="title"/>
          </p:nvPr>
        </p:nvSpPr>
        <p:spPr>
          <a:xfrm>
            <a:off x="354149" y="432313"/>
            <a:ext cx="36102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Step 3: Design</a:t>
            </a:r>
            <a:endParaRPr/>
          </a:p>
        </p:txBody>
      </p:sp>
      <p:cxnSp>
        <p:nvCxnSpPr>
          <p:cNvPr id="334" name="Google Shape;334;p40"/>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335" name="Google Shape;335;p40"/>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336" name="Google Shape;336;p40"/>
          <p:cNvSpPr txBox="1"/>
          <p:nvPr/>
        </p:nvSpPr>
        <p:spPr>
          <a:xfrm>
            <a:off x="422550" y="44425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337" name="Google Shape;337;p40"/>
          <p:cNvSpPr txBox="1"/>
          <p:nvPr/>
        </p:nvSpPr>
        <p:spPr>
          <a:xfrm>
            <a:off x="322725" y="47171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
        <p:nvSpPr>
          <p:cNvPr id="338" name="Google Shape;338;p40"/>
          <p:cNvSpPr txBox="1"/>
          <p:nvPr/>
        </p:nvSpPr>
        <p:spPr>
          <a:xfrm>
            <a:off x="2027350" y="1139075"/>
            <a:ext cx="5476200" cy="2817000"/>
          </a:xfrm>
          <a:prstGeom prst="rect">
            <a:avLst/>
          </a:prstGeom>
          <a:noFill/>
          <a:ln>
            <a:noFill/>
          </a:ln>
        </p:spPr>
        <p:txBody>
          <a:bodyPr anchorCtr="0" anchor="t" bIns="91425" lIns="91425" spcFirstLastPara="1" rIns="91425" wrap="square" tIns="91425">
            <a:noAutofit/>
          </a:bodyPr>
          <a:lstStyle/>
          <a:p>
            <a:pPr indent="-368300" lvl="0" marL="457200" rtl="0" algn="l">
              <a:lnSpc>
                <a:spcPct val="200000"/>
              </a:lnSpc>
              <a:spcBef>
                <a:spcPts val="0"/>
              </a:spcBef>
              <a:spcAft>
                <a:spcPts val="0"/>
              </a:spcAft>
              <a:buSzPts val="2200"/>
              <a:buFont typeface="Montserrat Medium"/>
              <a:buChar char="●"/>
            </a:pPr>
            <a:r>
              <a:rPr lang="en" sz="2200">
                <a:latin typeface="Montserrat Medium"/>
                <a:ea typeface="Montserrat Medium"/>
                <a:cs typeface="Montserrat Medium"/>
                <a:sym typeface="Montserrat Medium"/>
              </a:rPr>
              <a:t>Modular </a:t>
            </a:r>
            <a:r>
              <a:rPr b="1" lang="en" sz="2200">
                <a:latin typeface="Montserrat"/>
                <a:ea typeface="Montserrat"/>
                <a:cs typeface="Montserrat"/>
                <a:sym typeface="Montserrat"/>
              </a:rPr>
              <a:t>Components</a:t>
            </a:r>
            <a:endParaRPr b="1" sz="2200">
              <a:latin typeface="Montserrat"/>
              <a:ea typeface="Montserrat"/>
              <a:cs typeface="Montserrat"/>
              <a:sym typeface="Montserrat"/>
            </a:endParaRPr>
          </a:p>
          <a:p>
            <a:pPr indent="-368300" lvl="0" marL="457200" rtl="0" algn="l">
              <a:lnSpc>
                <a:spcPct val="200000"/>
              </a:lnSpc>
              <a:spcBef>
                <a:spcPts val="0"/>
              </a:spcBef>
              <a:spcAft>
                <a:spcPts val="0"/>
              </a:spcAft>
              <a:buSzPts val="2200"/>
              <a:buFont typeface="Montserrat Medium"/>
              <a:buChar char="●"/>
            </a:pPr>
            <a:r>
              <a:rPr lang="en" sz="2200">
                <a:latin typeface="Montserrat Medium"/>
                <a:ea typeface="Montserrat Medium"/>
                <a:cs typeface="Montserrat Medium"/>
                <a:sym typeface="Montserrat Medium"/>
              </a:rPr>
              <a:t>Old and </a:t>
            </a:r>
            <a:r>
              <a:rPr b="1" lang="en" sz="2200">
                <a:latin typeface="Montserrat"/>
                <a:ea typeface="Montserrat"/>
                <a:cs typeface="Montserrat"/>
                <a:sym typeface="Montserrat"/>
              </a:rPr>
              <a:t>New Techniques</a:t>
            </a:r>
            <a:endParaRPr b="1" sz="2200">
              <a:latin typeface="Montserrat"/>
              <a:ea typeface="Montserrat"/>
              <a:cs typeface="Montserrat"/>
              <a:sym typeface="Montserrat"/>
            </a:endParaRPr>
          </a:p>
          <a:p>
            <a:pPr indent="-368300" lvl="0" marL="457200" rtl="0" algn="l">
              <a:lnSpc>
                <a:spcPct val="200000"/>
              </a:lnSpc>
              <a:spcBef>
                <a:spcPts val="0"/>
              </a:spcBef>
              <a:spcAft>
                <a:spcPts val="0"/>
              </a:spcAft>
              <a:buSzPts val="2200"/>
              <a:buFont typeface="Montserrat Medium"/>
              <a:buChar char="●"/>
            </a:pPr>
            <a:r>
              <a:rPr b="1" lang="en" sz="2200">
                <a:latin typeface="Montserrat"/>
                <a:ea typeface="Montserrat"/>
                <a:cs typeface="Montserrat"/>
                <a:sym typeface="Montserrat"/>
              </a:rPr>
              <a:t>Address</a:t>
            </a:r>
            <a:r>
              <a:rPr lang="en" sz="2200">
                <a:latin typeface="Montserrat Medium"/>
                <a:ea typeface="Montserrat Medium"/>
                <a:cs typeface="Montserrat Medium"/>
                <a:sym typeface="Montserrat Medium"/>
              </a:rPr>
              <a:t> highest risks</a:t>
            </a:r>
            <a:endParaRPr sz="2200">
              <a:latin typeface="Montserrat Medium"/>
              <a:ea typeface="Montserrat Medium"/>
              <a:cs typeface="Montserrat Medium"/>
              <a:sym typeface="Montserrat Medium"/>
            </a:endParaRPr>
          </a:p>
          <a:p>
            <a:pPr indent="-368300" lvl="0" marL="457200" rtl="0" algn="l">
              <a:lnSpc>
                <a:spcPct val="200000"/>
              </a:lnSpc>
              <a:spcBef>
                <a:spcPts val="0"/>
              </a:spcBef>
              <a:spcAft>
                <a:spcPts val="0"/>
              </a:spcAft>
              <a:buSzPts val="2200"/>
              <a:buFont typeface="Montserrat Medium"/>
              <a:buChar char="●"/>
            </a:pPr>
            <a:r>
              <a:rPr b="1" lang="en" sz="2200">
                <a:latin typeface="Montserrat"/>
                <a:ea typeface="Montserrat"/>
                <a:cs typeface="Montserrat"/>
                <a:sym typeface="Montserrat"/>
              </a:rPr>
              <a:t>Plan</a:t>
            </a:r>
            <a:r>
              <a:rPr lang="en" sz="2200">
                <a:latin typeface="Montserrat Medium"/>
                <a:ea typeface="Montserrat Medium"/>
                <a:cs typeface="Montserrat Medium"/>
                <a:sym typeface="Montserrat Medium"/>
              </a:rPr>
              <a:t> for the future</a:t>
            </a:r>
            <a:endParaRPr sz="2200">
              <a:latin typeface="Montserrat Medium"/>
              <a:ea typeface="Montserrat Medium"/>
              <a:cs typeface="Montserrat Medium"/>
              <a:sym typeface="Montserrat Medium"/>
            </a:endParaRPr>
          </a:p>
        </p:txBody>
      </p:sp>
      <p:pic>
        <p:nvPicPr>
          <p:cNvPr id="339" name="Google Shape;339;p40"/>
          <p:cNvPicPr preferRelativeResize="0"/>
          <p:nvPr/>
        </p:nvPicPr>
        <p:blipFill>
          <a:blip r:embed="rId5">
            <a:alphaModFix/>
          </a:blip>
          <a:stretch>
            <a:fillRect/>
          </a:stretch>
        </p:blipFill>
        <p:spPr>
          <a:xfrm>
            <a:off x="1773475" y="1054105"/>
            <a:ext cx="652400" cy="596020"/>
          </a:xfrm>
          <a:prstGeom prst="rect">
            <a:avLst/>
          </a:prstGeom>
          <a:noFill/>
          <a:ln>
            <a:noFill/>
          </a:ln>
        </p:spPr>
      </p:pic>
      <p:pic>
        <p:nvPicPr>
          <p:cNvPr id="340" name="Google Shape;340;p40"/>
          <p:cNvPicPr preferRelativeResize="0"/>
          <p:nvPr/>
        </p:nvPicPr>
        <p:blipFill>
          <a:blip r:embed="rId6">
            <a:alphaModFix/>
          </a:blip>
          <a:stretch>
            <a:fillRect/>
          </a:stretch>
        </p:blipFill>
        <p:spPr>
          <a:xfrm>
            <a:off x="1748188" y="1650120"/>
            <a:ext cx="652400" cy="659267"/>
          </a:xfrm>
          <a:prstGeom prst="rect">
            <a:avLst/>
          </a:prstGeom>
          <a:noFill/>
          <a:ln>
            <a:noFill/>
          </a:ln>
        </p:spPr>
      </p:pic>
      <p:pic>
        <p:nvPicPr>
          <p:cNvPr id="341" name="Google Shape;341;p40"/>
          <p:cNvPicPr preferRelativeResize="0"/>
          <p:nvPr/>
        </p:nvPicPr>
        <p:blipFill rotWithShape="1">
          <a:blip r:embed="rId7">
            <a:alphaModFix/>
          </a:blip>
          <a:srcRect b="0" l="25550" r="0" t="14280"/>
          <a:stretch/>
        </p:blipFill>
        <p:spPr>
          <a:xfrm>
            <a:off x="1748188" y="2382138"/>
            <a:ext cx="652400" cy="596013"/>
          </a:xfrm>
          <a:prstGeom prst="rect">
            <a:avLst/>
          </a:prstGeom>
          <a:noFill/>
          <a:ln>
            <a:noFill/>
          </a:ln>
        </p:spPr>
      </p:pic>
      <p:pic>
        <p:nvPicPr>
          <p:cNvPr id="342" name="Google Shape;342;p40"/>
          <p:cNvPicPr preferRelativeResize="0"/>
          <p:nvPr/>
        </p:nvPicPr>
        <p:blipFill>
          <a:blip r:embed="rId8">
            <a:alphaModFix/>
          </a:blip>
          <a:stretch>
            <a:fillRect/>
          </a:stretch>
        </p:blipFill>
        <p:spPr>
          <a:xfrm>
            <a:off x="1650513" y="3041775"/>
            <a:ext cx="847725" cy="76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A picture containing shape&#10;&#10;Description automatically generated" id="347" name="Google Shape;347;p41"/>
          <p:cNvPicPr preferRelativeResize="0"/>
          <p:nvPr/>
        </p:nvPicPr>
        <p:blipFill rotWithShape="1">
          <a:blip r:embed="rId3">
            <a:alphaModFix/>
          </a:blip>
          <a:srcRect b="0" l="0" r="0" t="0"/>
          <a:stretch/>
        </p:blipFill>
        <p:spPr>
          <a:xfrm>
            <a:off x="0" y="-52250"/>
            <a:ext cx="9143999" cy="5143499"/>
          </a:xfrm>
          <a:prstGeom prst="rect">
            <a:avLst/>
          </a:prstGeom>
          <a:noFill/>
          <a:ln>
            <a:noFill/>
          </a:ln>
        </p:spPr>
      </p:pic>
      <p:sp>
        <p:nvSpPr>
          <p:cNvPr id="348" name="Google Shape;348;p41"/>
          <p:cNvSpPr txBox="1"/>
          <p:nvPr>
            <p:ph type="title"/>
          </p:nvPr>
        </p:nvSpPr>
        <p:spPr>
          <a:xfrm>
            <a:off x="354150" y="323950"/>
            <a:ext cx="4348500" cy="1233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Let’s Talk – Professional </a:t>
            </a:r>
            <a:r>
              <a:rPr b="1" lang="en">
                <a:solidFill>
                  <a:srgbClr val="ED701A"/>
                </a:solidFill>
                <a:latin typeface="Montserrat"/>
                <a:ea typeface="Montserrat"/>
                <a:cs typeface="Montserrat"/>
                <a:sym typeface="Montserrat"/>
              </a:rPr>
              <a:t>Principles</a:t>
            </a:r>
            <a:endParaRPr/>
          </a:p>
        </p:txBody>
      </p:sp>
      <p:pic>
        <p:nvPicPr>
          <p:cNvPr id="349" name="Google Shape;349;p41"/>
          <p:cNvPicPr preferRelativeResize="0"/>
          <p:nvPr/>
        </p:nvPicPr>
        <p:blipFill rotWithShape="1">
          <a:blip r:embed="rId4">
            <a:alphaModFix/>
          </a:blip>
          <a:srcRect b="6541" l="0" r="0" t="6705"/>
          <a:stretch/>
        </p:blipFill>
        <p:spPr>
          <a:xfrm>
            <a:off x="3362542" y="0"/>
            <a:ext cx="4998733" cy="4336676"/>
          </a:xfrm>
          <a:prstGeom prst="rect">
            <a:avLst/>
          </a:prstGeom>
          <a:noFill/>
          <a:ln>
            <a:noFill/>
          </a:ln>
        </p:spPr>
      </p:pic>
      <p:sp>
        <p:nvSpPr>
          <p:cNvPr id="350" name="Google Shape;350;p41"/>
          <p:cNvSpPr txBox="1"/>
          <p:nvPr/>
        </p:nvSpPr>
        <p:spPr>
          <a:xfrm>
            <a:off x="422550" y="44630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351" name="Google Shape;351;p41"/>
          <p:cNvSpPr txBox="1"/>
          <p:nvPr/>
        </p:nvSpPr>
        <p:spPr>
          <a:xfrm>
            <a:off x="322725" y="47376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descr="A picture containing light&#10;&#10;Description automatically generated" id="352" name="Google Shape;352;p41"/>
          <p:cNvPicPr preferRelativeResize="0"/>
          <p:nvPr/>
        </p:nvPicPr>
        <p:blipFill rotWithShape="1">
          <a:blip r:embed="rId5">
            <a:alphaModFix/>
          </a:blip>
          <a:srcRect b="0" l="0" r="0" t="0"/>
          <a:stretch/>
        </p:blipFill>
        <p:spPr>
          <a:xfrm rot="909347">
            <a:off x="7655037" y="-1078704"/>
            <a:ext cx="2074775" cy="7517816"/>
          </a:xfrm>
          <a:prstGeom prst="rect">
            <a:avLst/>
          </a:prstGeom>
          <a:noFill/>
          <a:ln>
            <a:noFill/>
          </a:ln>
        </p:spPr>
      </p:pic>
      <p:cxnSp>
        <p:nvCxnSpPr>
          <p:cNvPr id="353" name="Google Shape;353;p41"/>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descr="A picture containing shape&#10;&#10;Description automatically generated" id="358" name="Google Shape;358;p42"/>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359" name="Google Shape;359;p42"/>
          <p:cNvSpPr txBox="1"/>
          <p:nvPr>
            <p:ph type="title"/>
          </p:nvPr>
        </p:nvSpPr>
        <p:spPr>
          <a:xfrm rot="-5400000">
            <a:off x="-1427151" y="1639638"/>
            <a:ext cx="3610200" cy="4854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Modules</a:t>
            </a:r>
            <a:endParaRPr/>
          </a:p>
        </p:txBody>
      </p:sp>
      <p:cxnSp>
        <p:nvCxnSpPr>
          <p:cNvPr id="360" name="Google Shape;360;p42"/>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id="361" name="Google Shape;361;p42"/>
          <p:cNvPicPr preferRelativeResize="0"/>
          <p:nvPr/>
        </p:nvPicPr>
        <p:blipFill>
          <a:blip r:embed="rId4">
            <a:alphaModFix/>
          </a:blip>
          <a:stretch>
            <a:fillRect/>
          </a:stretch>
        </p:blipFill>
        <p:spPr>
          <a:xfrm>
            <a:off x="973388" y="356375"/>
            <a:ext cx="2124075" cy="1238250"/>
          </a:xfrm>
          <a:prstGeom prst="rect">
            <a:avLst/>
          </a:prstGeom>
          <a:noFill/>
          <a:ln>
            <a:noFill/>
          </a:ln>
        </p:spPr>
      </p:pic>
      <p:pic>
        <p:nvPicPr>
          <p:cNvPr id="362" name="Google Shape;362;p42"/>
          <p:cNvPicPr preferRelativeResize="0"/>
          <p:nvPr/>
        </p:nvPicPr>
        <p:blipFill>
          <a:blip r:embed="rId5">
            <a:alphaModFix/>
          </a:blip>
          <a:stretch>
            <a:fillRect/>
          </a:stretch>
        </p:blipFill>
        <p:spPr>
          <a:xfrm>
            <a:off x="3519475" y="356375"/>
            <a:ext cx="2105025" cy="1095375"/>
          </a:xfrm>
          <a:prstGeom prst="rect">
            <a:avLst/>
          </a:prstGeom>
          <a:noFill/>
          <a:ln>
            <a:noFill/>
          </a:ln>
        </p:spPr>
      </p:pic>
      <p:pic>
        <p:nvPicPr>
          <p:cNvPr id="363" name="Google Shape;363;p42"/>
          <p:cNvPicPr preferRelativeResize="0"/>
          <p:nvPr/>
        </p:nvPicPr>
        <p:blipFill>
          <a:blip r:embed="rId6">
            <a:alphaModFix/>
          </a:blip>
          <a:stretch>
            <a:fillRect/>
          </a:stretch>
        </p:blipFill>
        <p:spPr>
          <a:xfrm>
            <a:off x="6168463" y="413525"/>
            <a:ext cx="2095500" cy="1123950"/>
          </a:xfrm>
          <a:prstGeom prst="rect">
            <a:avLst/>
          </a:prstGeom>
          <a:noFill/>
          <a:ln>
            <a:noFill/>
          </a:ln>
        </p:spPr>
      </p:pic>
      <p:pic>
        <p:nvPicPr>
          <p:cNvPr id="364" name="Google Shape;364;p42"/>
          <p:cNvPicPr preferRelativeResize="0"/>
          <p:nvPr/>
        </p:nvPicPr>
        <p:blipFill>
          <a:blip r:embed="rId7">
            <a:alphaModFix/>
          </a:blip>
          <a:stretch>
            <a:fillRect/>
          </a:stretch>
        </p:blipFill>
        <p:spPr>
          <a:xfrm>
            <a:off x="3524250" y="1686325"/>
            <a:ext cx="2095500" cy="1171575"/>
          </a:xfrm>
          <a:prstGeom prst="rect">
            <a:avLst/>
          </a:prstGeom>
          <a:noFill/>
          <a:ln>
            <a:noFill/>
          </a:ln>
        </p:spPr>
      </p:pic>
      <p:pic>
        <p:nvPicPr>
          <p:cNvPr id="365" name="Google Shape;365;p42"/>
          <p:cNvPicPr preferRelativeResize="0"/>
          <p:nvPr/>
        </p:nvPicPr>
        <p:blipFill>
          <a:blip r:embed="rId8">
            <a:alphaModFix/>
          </a:blip>
          <a:stretch>
            <a:fillRect/>
          </a:stretch>
        </p:blipFill>
        <p:spPr>
          <a:xfrm>
            <a:off x="6182750" y="1767100"/>
            <a:ext cx="2066925" cy="1133475"/>
          </a:xfrm>
          <a:prstGeom prst="rect">
            <a:avLst/>
          </a:prstGeom>
          <a:noFill/>
          <a:ln>
            <a:noFill/>
          </a:ln>
        </p:spPr>
      </p:pic>
      <p:pic>
        <p:nvPicPr>
          <p:cNvPr id="366" name="Google Shape;366;p42"/>
          <p:cNvPicPr preferRelativeResize="0"/>
          <p:nvPr/>
        </p:nvPicPr>
        <p:blipFill>
          <a:blip r:embed="rId9">
            <a:alphaModFix/>
          </a:blip>
          <a:stretch>
            <a:fillRect/>
          </a:stretch>
        </p:blipFill>
        <p:spPr>
          <a:xfrm>
            <a:off x="3440688" y="3021013"/>
            <a:ext cx="2124075" cy="1152525"/>
          </a:xfrm>
          <a:prstGeom prst="rect">
            <a:avLst/>
          </a:prstGeom>
          <a:noFill/>
          <a:ln>
            <a:noFill/>
          </a:ln>
        </p:spPr>
      </p:pic>
      <p:pic>
        <p:nvPicPr>
          <p:cNvPr id="367" name="Google Shape;367;p42"/>
          <p:cNvPicPr preferRelativeResize="0"/>
          <p:nvPr/>
        </p:nvPicPr>
        <p:blipFill>
          <a:blip r:embed="rId10">
            <a:alphaModFix/>
          </a:blip>
          <a:stretch>
            <a:fillRect/>
          </a:stretch>
        </p:blipFill>
        <p:spPr>
          <a:xfrm>
            <a:off x="914700" y="3034338"/>
            <a:ext cx="2114550" cy="1171575"/>
          </a:xfrm>
          <a:prstGeom prst="rect">
            <a:avLst/>
          </a:prstGeom>
          <a:noFill/>
          <a:ln>
            <a:noFill/>
          </a:ln>
        </p:spPr>
      </p:pic>
      <p:sp>
        <p:nvSpPr>
          <p:cNvPr id="368" name="Google Shape;368;p42"/>
          <p:cNvSpPr txBox="1"/>
          <p:nvPr/>
        </p:nvSpPr>
        <p:spPr>
          <a:xfrm>
            <a:off x="422550" y="446742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pic>
        <p:nvPicPr>
          <p:cNvPr id="369" name="Google Shape;369;p42"/>
          <p:cNvPicPr preferRelativeResize="0"/>
          <p:nvPr/>
        </p:nvPicPr>
        <p:blipFill rotWithShape="1">
          <a:blip r:embed="rId11">
            <a:alphaModFix/>
          </a:blip>
          <a:srcRect b="0" l="2742" r="0" t="0"/>
          <a:stretch/>
        </p:blipFill>
        <p:spPr>
          <a:xfrm>
            <a:off x="6081425" y="2961400"/>
            <a:ext cx="2269600" cy="1314450"/>
          </a:xfrm>
          <a:prstGeom prst="rect">
            <a:avLst/>
          </a:prstGeom>
          <a:noFill/>
          <a:ln>
            <a:noFill/>
          </a:ln>
        </p:spPr>
      </p:pic>
      <p:sp>
        <p:nvSpPr>
          <p:cNvPr id="370" name="Google Shape;370;p42"/>
          <p:cNvSpPr txBox="1"/>
          <p:nvPr/>
        </p:nvSpPr>
        <p:spPr>
          <a:xfrm>
            <a:off x="322725" y="474202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descr="A picture containing light&#10;&#10;Description automatically generated" id="371" name="Google Shape;371;p42"/>
          <p:cNvPicPr preferRelativeResize="0"/>
          <p:nvPr/>
        </p:nvPicPr>
        <p:blipFill rotWithShape="1">
          <a:blip r:embed="rId12">
            <a:alphaModFix/>
          </a:blip>
          <a:srcRect b="0" l="0" r="0" t="0"/>
          <a:stretch/>
        </p:blipFill>
        <p:spPr>
          <a:xfrm rot="909347">
            <a:off x="7707287" y="-995104"/>
            <a:ext cx="2074775" cy="7517816"/>
          </a:xfrm>
          <a:prstGeom prst="rect">
            <a:avLst/>
          </a:prstGeom>
          <a:noFill/>
          <a:ln>
            <a:noFill/>
          </a:ln>
        </p:spPr>
      </p:pic>
      <p:pic>
        <p:nvPicPr>
          <p:cNvPr id="372" name="Google Shape;372;p42"/>
          <p:cNvPicPr preferRelativeResize="0"/>
          <p:nvPr/>
        </p:nvPicPr>
        <p:blipFill rotWithShape="1">
          <a:blip r:embed="rId13">
            <a:alphaModFix/>
          </a:blip>
          <a:srcRect b="0" l="0" r="0" t="1429"/>
          <a:stretch/>
        </p:blipFill>
        <p:spPr>
          <a:xfrm>
            <a:off x="887675" y="1666800"/>
            <a:ext cx="2295525" cy="1314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A picture containing shape&#10;&#10;Description automatically generated" id="377" name="Google Shape;377;p43"/>
          <p:cNvPicPr preferRelativeResize="0"/>
          <p:nvPr/>
        </p:nvPicPr>
        <p:blipFill rotWithShape="1">
          <a:blip r:embed="rId3">
            <a:alphaModFix/>
          </a:blip>
          <a:srcRect b="0" l="0" r="0" t="0"/>
          <a:stretch/>
        </p:blipFill>
        <p:spPr>
          <a:xfrm>
            <a:off x="0" y="0"/>
            <a:ext cx="9143999" cy="5143499"/>
          </a:xfrm>
          <a:prstGeom prst="rect">
            <a:avLst/>
          </a:prstGeom>
          <a:noFill/>
          <a:ln>
            <a:noFill/>
          </a:ln>
        </p:spPr>
      </p:pic>
      <p:cxnSp>
        <p:nvCxnSpPr>
          <p:cNvPr id="378" name="Google Shape;378;p43"/>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379" name="Google Shape;379;p43"/>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380" name="Google Shape;380;p43"/>
          <p:cNvSpPr txBox="1"/>
          <p:nvPr/>
        </p:nvSpPr>
        <p:spPr>
          <a:xfrm>
            <a:off x="422550" y="44630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381" name="Google Shape;381;p43"/>
          <p:cNvSpPr txBox="1"/>
          <p:nvPr/>
        </p:nvSpPr>
        <p:spPr>
          <a:xfrm>
            <a:off x="322725" y="47376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id="382" name="Google Shape;382;p43"/>
          <p:cNvPicPr preferRelativeResize="0"/>
          <p:nvPr/>
        </p:nvPicPr>
        <p:blipFill rotWithShape="1">
          <a:blip r:embed="rId5">
            <a:alphaModFix/>
          </a:blip>
          <a:srcRect b="6129" l="4667" r="23410" t="27025"/>
          <a:stretch/>
        </p:blipFill>
        <p:spPr>
          <a:xfrm>
            <a:off x="1979625" y="596375"/>
            <a:ext cx="5184750" cy="3613901"/>
          </a:xfrm>
          <a:prstGeom prst="rect">
            <a:avLst/>
          </a:prstGeom>
          <a:noFill/>
          <a:ln>
            <a:noFill/>
          </a:ln>
        </p:spPr>
      </p:pic>
      <p:sp>
        <p:nvSpPr>
          <p:cNvPr id="383" name="Google Shape;383;p43"/>
          <p:cNvSpPr txBox="1"/>
          <p:nvPr>
            <p:ph type="title"/>
          </p:nvPr>
        </p:nvSpPr>
        <p:spPr>
          <a:xfrm>
            <a:off x="2263350" y="212875"/>
            <a:ext cx="4617300" cy="4605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Addressing</a:t>
            </a:r>
            <a:r>
              <a:rPr b="1" lang="en">
                <a:solidFill>
                  <a:srgbClr val="ED701A"/>
                </a:solidFill>
                <a:latin typeface="Montserrat"/>
                <a:ea typeface="Montserrat"/>
                <a:cs typeface="Montserrat"/>
                <a:sym typeface="Montserrat"/>
              </a:rPr>
              <a:t> the SWOT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A picture containing shape&#10;&#10;Description automatically generated" id="169" name="Google Shape;169;p26"/>
          <p:cNvPicPr preferRelativeResize="0"/>
          <p:nvPr/>
        </p:nvPicPr>
        <p:blipFill rotWithShape="1">
          <a:blip r:embed="rId3">
            <a:alphaModFix/>
          </a:blip>
          <a:srcRect b="0" l="0" r="0" t="0"/>
          <a:stretch/>
        </p:blipFill>
        <p:spPr>
          <a:xfrm>
            <a:off x="0" y="0"/>
            <a:ext cx="9177377" cy="5162274"/>
          </a:xfrm>
          <a:prstGeom prst="rect">
            <a:avLst/>
          </a:prstGeom>
          <a:noFill/>
          <a:ln>
            <a:noFill/>
          </a:ln>
        </p:spPr>
      </p:pic>
      <p:sp>
        <p:nvSpPr>
          <p:cNvPr id="170" name="Google Shape;170;p26"/>
          <p:cNvSpPr txBox="1"/>
          <p:nvPr>
            <p:ph type="title"/>
          </p:nvPr>
        </p:nvSpPr>
        <p:spPr>
          <a:xfrm>
            <a:off x="645338" y="2096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ED701A"/>
              </a:buClr>
              <a:buSzPts val="6600"/>
              <a:buFont typeface="Montserrat"/>
              <a:buNone/>
            </a:pPr>
            <a:r>
              <a:rPr b="1" lang="en" sz="6600">
                <a:solidFill>
                  <a:srgbClr val="ED701A"/>
                </a:solidFill>
                <a:latin typeface="Montserrat"/>
                <a:ea typeface="Montserrat"/>
                <a:cs typeface="Montserrat"/>
                <a:sym typeface="Montserrat"/>
              </a:rPr>
              <a:t>Objectives</a:t>
            </a:r>
            <a:endParaRPr/>
          </a:p>
        </p:txBody>
      </p:sp>
      <p:sp>
        <p:nvSpPr>
          <p:cNvPr id="171" name="Google Shape;171;p26"/>
          <p:cNvSpPr txBox="1"/>
          <p:nvPr>
            <p:ph idx="1" type="body"/>
          </p:nvPr>
        </p:nvSpPr>
        <p:spPr>
          <a:xfrm>
            <a:off x="628650" y="1203925"/>
            <a:ext cx="6249300" cy="3263400"/>
          </a:xfrm>
          <a:prstGeom prst="rect">
            <a:avLst/>
          </a:prstGeom>
          <a:noFill/>
          <a:ln>
            <a:noFill/>
          </a:ln>
        </p:spPr>
        <p:txBody>
          <a:bodyPr anchorCtr="0" anchor="t" bIns="34275" lIns="68575" spcFirstLastPara="1" rIns="68575" wrap="square" tIns="34275">
            <a:normAutofit/>
          </a:bodyPr>
          <a:lstStyle/>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Define framework</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Explore my process for creating a framework</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Show how to create a system that withstands the challenges of unorthodox workflows</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Discuss iteration and resilience as a QA professional</a:t>
            </a:r>
            <a:endParaRPr sz="1800">
              <a:latin typeface="Montserrat"/>
              <a:ea typeface="Montserrat"/>
              <a:cs typeface="Montserrat"/>
              <a:sym typeface="Montserrat"/>
            </a:endParaRPr>
          </a:p>
        </p:txBody>
      </p:sp>
      <p:sp>
        <p:nvSpPr>
          <p:cNvPr id="172" name="Google Shape;172;p26"/>
          <p:cNvSpPr txBox="1"/>
          <p:nvPr/>
        </p:nvSpPr>
        <p:spPr>
          <a:xfrm>
            <a:off x="6977775" y="446742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173" name="Google Shape;173;p26"/>
          <p:cNvSpPr txBox="1"/>
          <p:nvPr/>
        </p:nvSpPr>
        <p:spPr>
          <a:xfrm>
            <a:off x="6877950" y="474202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cxnSp>
        <p:nvCxnSpPr>
          <p:cNvPr id="174" name="Google Shape;174;p26"/>
          <p:cNvCxnSpPr/>
          <p:nvPr/>
        </p:nvCxnSpPr>
        <p:spPr>
          <a:xfrm>
            <a:off x="322729" y="4336676"/>
            <a:ext cx="8423473" cy="0"/>
          </a:xfrm>
          <a:prstGeom prst="straightConnector1">
            <a:avLst/>
          </a:prstGeom>
          <a:noFill/>
          <a:ln cap="flat" cmpd="sng" w="9525">
            <a:solidFill>
              <a:srgbClr val="ED701A"/>
            </a:solidFill>
            <a:prstDash val="solid"/>
            <a:miter lim="800000"/>
            <a:headEnd len="sm" w="sm" type="none"/>
            <a:tailEnd len="sm" w="sm" type="none"/>
          </a:ln>
        </p:spPr>
      </p:cxnSp>
      <p:pic>
        <p:nvPicPr>
          <p:cNvPr descr="Text&#10;&#10;Description automatically generated" id="175" name="Google Shape;175;p26"/>
          <p:cNvPicPr preferRelativeResize="0"/>
          <p:nvPr/>
        </p:nvPicPr>
        <p:blipFill rotWithShape="1">
          <a:blip r:embed="rId4">
            <a:alphaModFix/>
          </a:blip>
          <a:srcRect b="0" l="0" r="0" t="0"/>
          <a:stretch/>
        </p:blipFill>
        <p:spPr>
          <a:xfrm>
            <a:off x="341268" y="4406352"/>
            <a:ext cx="568639" cy="568639"/>
          </a:xfrm>
          <a:prstGeom prst="rect">
            <a:avLst/>
          </a:prstGeom>
          <a:noFill/>
          <a:ln>
            <a:noFill/>
          </a:ln>
        </p:spPr>
      </p:pic>
      <p:pic>
        <p:nvPicPr>
          <p:cNvPr descr="Logo&#10;&#10;Description automatically generated" id="176" name="Google Shape;176;p26"/>
          <p:cNvPicPr preferRelativeResize="0"/>
          <p:nvPr/>
        </p:nvPicPr>
        <p:blipFill rotWithShape="1">
          <a:blip r:embed="rId5">
            <a:alphaModFix/>
          </a:blip>
          <a:srcRect b="0" l="0" r="0" t="0"/>
          <a:stretch/>
        </p:blipFill>
        <p:spPr>
          <a:xfrm rot="-8334492">
            <a:off x="7456835" y="872127"/>
            <a:ext cx="1759189" cy="2117076"/>
          </a:xfrm>
          <a:prstGeom prst="rect">
            <a:avLst/>
          </a:prstGeom>
          <a:noFill/>
          <a:ln>
            <a:noFill/>
          </a:ln>
        </p:spPr>
      </p:pic>
      <p:pic>
        <p:nvPicPr>
          <p:cNvPr descr="A picture containing music, guitar&#10;&#10;Description automatically generated" id="177" name="Google Shape;177;p26"/>
          <p:cNvPicPr preferRelativeResize="0"/>
          <p:nvPr/>
        </p:nvPicPr>
        <p:blipFill rotWithShape="1">
          <a:blip r:embed="rId6">
            <a:alphaModFix/>
          </a:blip>
          <a:srcRect b="0" l="0" r="0" t="0"/>
          <a:stretch/>
        </p:blipFill>
        <p:spPr>
          <a:xfrm rot="932916">
            <a:off x="7616614" y="269263"/>
            <a:ext cx="2553887" cy="399103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A picture containing shape&#10;&#10;Description automatically generated" id="388" name="Google Shape;388;p44"/>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389" name="Google Shape;389;p44"/>
          <p:cNvSpPr txBox="1"/>
          <p:nvPr>
            <p:ph type="title"/>
          </p:nvPr>
        </p:nvSpPr>
        <p:spPr>
          <a:xfrm>
            <a:off x="1874675" y="152850"/>
            <a:ext cx="4416300" cy="4854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Shape Up Red</a:t>
            </a:r>
            <a:r>
              <a:rPr b="1" lang="en">
                <a:solidFill>
                  <a:srgbClr val="ED701A"/>
                </a:solidFill>
                <a:latin typeface="Montserrat"/>
                <a:ea typeface="Montserrat"/>
                <a:cs typeface="Montserrat"/>
                <a:sym typeface="Montserrat"/>
              </a:rPr>
              <a:t>esign</a:t>
            </a:r>
            <a:endParaRPr/>
          </a:p>
        </p:txBody>
      </p:sp>
      <p:cxnSp>
        <p:nvCxnSpPr>
          <p:cNvPr id="390" name="Google Shape;390;p44"/>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391" name="Google Shape;391;p44"/>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392" name="Google Shape;392;p44"/>
          <p:cNvSpPr txBox="1"/>
          <p:nvPr/>
        </p:nvSpPr>
        <p:spPr>
          <a:xfrm>
            <a:off x="422550" y="445262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393" name="Google Shape;393;p44"/>
          <p:cNvSpPr txBox="1"/>
          <p:nvPr/>
        </p:nvSpPr>
        <p:spPr>
          <a:xfrm>
            <a:off x="322725" y="472722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id="394" name="Google Shape;394;p44"/>
          <p:cNvPicPr preferRelativeResize="0"/>
          <p:nvPr/>
        </p:nvPicPr>
        <p:blipFill rotWithShape="1">
          <a:blip r:embed="rId5">
            <a:alphaModFix/>
          </a:blip>
          <a:srcRect b="9384" l="7560" r="7865" t="30882"/>
          <a:stretch/>
        </p:blipFill>
        <p:spPr>
          <a:xfrm>
            <a:off x="908475" y="638250"/>
            <a:ext cx="6981732" cy="3698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descr="A picture containing shape&#10;&#10;Description automatically generated" id="399" name="Google Shape;399;p45"/>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400" name="Google Shape;400;p45"/>
          <p:cNvSpPr txBox="1"/>
          <p:nvPr>
            <p:ph type="title"/>
          </p:nvPr>
        </p:nvSpPr>
        <p:spPr>
          <a:xfrm>
            <a:off x="2869880" y="202413"/>
            <a:ext cx="36102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Step 5: Iterate</a:t>
            </a:r>
            <a:endParaRPr/>
          </a:p>
        </p:txBody>
      </p:sp>
      <p:cxnSp>
        <p:nvCxnSpPr>
          <p:cNvPr id="401" name="Google Shape;401;p45"/>
          <p:cNvCxnSpPr/>
          <p:nvPr/>
        </p:nvCxnSpPr>
        <p:spPr>
          <a:xfrm>
            <a:off x="322729" y="4336676"/>
            <a:ext cx="87045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402" name="Google Shape;402;p45"/>
          <p:cNvPicPr preferRelativeResize="0"/>
          <p:nvPr/>
        </p:nvPicPr>
        <p:blipFill rotWithShape="1">
          <a:blip r:embed="rId4">
            <a:alphaModFix/>
          </a:blip>
          <a:srcRect b="0" l="0" r="0" t="0"/>
          <a:stretch/>
        </p:blipFill>
        <p:spPr>
          <a:xfrm rot="909346">
            <a:off x="-569592" y="-1347929"/>
            <a:ext cx="1728011" cy="6261341"/>
          </a:xfrm>
          <a:prstGeom prst="rect">
            <a:avLst/>
          </a:prstGeom>
          <a:noFill/>
          <a:ln>
            <a:noFill/>
          </a:ln>
        </p:spPr>
      </p:pic>
      <p:sp>
        <p:nvSpPr>
          <p:cNvPr id="403" name="Google Shape;403;p45"/>
          <p:cNvSpPr txBox="1"/>
          <p:nvPr/>
        </p:nvSpPr>
        <p:spPr>
          <a:xfrm>
            <a:off x="7227150" y="4455800"/>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404" name="Google Shape;404;p45"/>
          <p:cNvSpPr txBox="1"/>
          <p:nvPr/>
        </p:nvSpPr>
        <p:spPr>
          <a:xfrm>
            <a:off x="7127325" y="4730400"/>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graphicFrame>
        <p:nvGraphicFramePr>
          <p:cNvPr id="405" name="Google Shape;405;p45"/>
          <p:cNvGraphicFramePr/>
          <p:nvPr/>
        </p:nvGraphicFramePr>
        <p:xfrm>
          <a:off x="952500" y="880625"/>
          <a:ext cx="3000000" cy="3000000"/>
        </p:xfrm>
        <a:graphic>
          <a:graphicData uri="http://schemas.openxmlformats.org/drawingml/2006/table">
            <a:tbl>
              <a:tblPr>
                <a:noFill/>
                <a:tableStyleId>{8CB24FB3-E9E2-4BA9-A56B-E25360C578C1}</a:tableStyleId>
              </a:tblPr>
              <a:tblGrid>
                <a:gridCol w="4152375"/>
                <a:gridCol w="3594475"/>
              </a:tblGrid>
              <a:tr h="1163350">
                <a:tc>
                  <a:txBody>
                    <a:bodyPr/>
                    <a:lstStyle/>
                    <a:p>
                      <a:pPr indent="0" lvl="0" marL="0" rtl="0" algn="l">
                        <a:lnSpc>
                          <a:spcPct val="100000"/>
                        </a:lnSpc>
                        <a:spcBef>
                          <a:spcPts val="0"/>
                        </a:spcBef>
                        <a:spcAft>
                          <a:spcPts val="0"/>
                        </a:spcAft>
                        <a:buNone/>
                      </a:pPr>
                      <a:r>
                        <a:rPr lang="en" sz="1800">
                          <a:solidFill>
                            <a:schemeClr val="dk1"/>
                          </a:solidFill>
                          <a:latin typeface="Montserrat"/>
                          <a:ea typeface="Montserrat"/>
                          <a:cs typeface="Montserrat"/>
                          <a:sym typeface="Montserrat"/>
                        </a:rPr>
                        <a:t>What did you </a:t>
                      </a:r>
                      <a:r>
                        <a:rPr b="1" lang="en" sz="1800">
                          <a:solidFill>
                            <a:schemeClr val="dk1"/>
                          </a:solidFill>
                          <a:latin typeface="Montserrat"/>
                          <a:ea typeface="Montserrat"/>
                          <a:cs typeface="Montserrat"/>
                          <a:sym typeface="Montserrat"/>
                        </a:rPr>
                        <a:t>learn</a:t>
                      </a:r>
                      <a:r>
                        <a:rPr lang="en" sz="1800">
                          <a:solidFill>
                            <a:schemeClr val="dk1"/>
                          </a:solidFill>
                          <a:latin typeface="Montserrat"/>
                          <a:ea typeface="Montserrat"/>
                          <a:cs typeface="Montserrat"/>
                          <a:sym typeface="Montserrat"/>
                        </a:rPr>
                        <a:t>?</a:t>
                      </a:r>
                      <a:endParaRPr sz="1800">
                        <a:solidFill>
                          <a:schemeClr val="dk1"/>
                        </a:solidFill>
                        <a:latin typeface="Montserrat"/>
                        <a:ea typeface="Montserrat"/>
                        <a:cs typeface="Montserrat"/>
                        <a:sym typeface="Montserrat"/>
                      </a:endParaRPr>
                    </a:p>
                  </a:txBody>
                  <a:tcPr marT="91425" marB="91425" marR="91425" marL="91425" anchor="ctr"/>
                </a:tc>
                <a:tc>
                  <a:txBody>
                    <a:bodyPr/>
                    <a:lstStyle/>
                    <a:p>
                      <a:pPr indent="0" lvl="0" marL="0" rtl="0" algn="l">
                        <a:spcBef>
                          <a:spcPts val="0"/>
                        </a:spcBef>
                        <a:spcAft>
                          <a:spcPts val="0"/>
                        </a:spcAft>
                        <a:buNone/>
                      </a:pPr>
                      <a:r>
                        <a:rPr lang="en" sz="1800">
                          <a:latin typeface="Montserrat"/>
                          <a:ea typeface="Montserrat"/>
                          <a:cs typeface="Montserrat"/>
                          <a:sym typeface="Montserrat"/>
                        </a:rPr>
                        <a:t>Focus on student use improved test cases</a:t>
                      </a:r>
                      <a:endParaRPr sz="1800">
                        <a:latin typeface="Montserrat"/>
                        <a:ea typeface="Montserrat"/>
                        <a:cs typeface="Montserrat"/>
                        <a:sym typeface="Montserrat"/>
                      </a:endParaRPr>
                    </a:p>
                  </a:txBody>
                  <a:tcPr marT="91425" marB="91425" marR="91425" marL="91425" anchor="ctr"/>
                </a:tc>
              </a:tr>
              <a:tr h="504825">
                <a:tc>
                  <a:txBody>
                    <a:bodyPr/>
                    <a:lstStyle/>
                    <a:p>
                      <a:pPr indent="0" lvl="0" marL="0" rtl="0" algn="l">
                        <a:lnSpc>
                          <a:spcPct val="100000"/>
                        </a:lnSpc>
                        <a:spcBef>
                          <a:spcPts val="0"/>
                        </a:spcBef>
                        <a:spcAft>
                          <a:spcPts val="0"/>
                        </a:spcAft>
                        <a:buNone/>
                      </a:pPr>
                      <a:r>
                        <a:rPr lang="en" sz="1800">
                          <a:solidFill>
                            <a:schemeClr val="dk1"/>
                          </a:solidFill>
                          <a:latin typeface="Montserrat"/>
                          <a:ea typeface="Montserrat"/>
                          <a:cs typeface="Montserrat"/>
                          <a:sym typeface="Montserrat"/>
                        </a:rPr>
                        <a:t>Where did you </a:t>
                      </a:r>
                      <a:r>
                        <a:rPr b="1" lang="en" sz="1800">
                          <a:solidFill>
                            <a:schemeClr val="dk1"/>
                          </a:solidFill>
                          <a:latin typeface="Montserrat"/>
                          <a:ea typeface="Montserrat"/>
                          <a:cs typeface="Montserrat"/>
                          <a:sym typeface="Montserrat"/>
                        </a:rPr>
                        <a:t>excel</a:t>
                      </a:r>
                      <a:r>
                        <a:rPr lang="en" sz="1800">
                          <a:solidFill>
                            <a:schemeClr val="dk1"/>
                          </a:solidFill>
                          <a:latin typeface="Montserrat"/>
                          <a:ea typeface="Montserrat"/>
                          <a:cs typeface="Montserrat"/>
                          <a:sym typeface="Montserrat"/>
                        </a:rPr>
                        <a:t>?</a:t>
                      </a:r>
                      <a:endParaRPr sz="1800">
                        <a:solidFill>
                          <a:schemeClr val="dk1"/>
                        </a:solidFill>
                        <a:latin typeface="Montserrat"/>
                        <a:ea typeface="Montserrat"/>
                        <a:cs typeface="Montserrat"/>
                        <a:sym typeface="Montserrat"/>
                      </a:endParaRPr>
                    </a:p>
                  </a:txBody>
                  <a:tcPr marT="91425" marB="91425" marR="91425" marL="91425" anchor="ctr"/>
                </a:tc>
                <a:tc>
                  <a:txBody>
                    <a:bodyPr/>
                    <a:lstStyle/>
                    <a:p>
                      <a:pPr indent="0" lvl="0" marL="0" rtl="0" algn="l">
                        <a:spcBef>
                          <a:spcPts val="0"/>
                        </a:spcBef>
                        <a:spcAft>
                          <a:spcPts val="0"/>
                        </a:spcAft>
                        <a:buNone/>
                      </a:pPr>
                      <a:r>
                        <a:rPr lang="en" sz="1800">
                          <a:latin typeface="Montserrat"/>
                          <a:ea typeface="Montserrat"/>
                          <a:cs typeface="Montserrat"/>
                          <a:sym typeface="Montserrat"/>
                        </a:rPr>
                        <a:t>Communication</a:t>
                      </a:r>
                      <a:endParaRPr sz="1800">
                        <a:latin typeface="Montserrat"/>
                        <a:ea typeface="Montserrat"/>
                        <a:cs typeface="Montserrat"/>
                        <a:sym typeface="Montserrat"/>
                      </a:endParaRPr>
                    </a:p>
                  </a:txBody>
                  <a:tcPr marT="91425" marB="91425" marR="91425" marL="91425" anchor="ctr"/>
                </a:tc>
              </a:tr>
              <a:tr h="992150">
                <a:tc>
                  <a:txBody>
                    <a:bodyPr/>
                    <a:lstStyle/>
                    <a:p>
                      <a:pPr indent="0" lvl="0" marL="0" rtl="0" algn="l">
                        <a:lnSpc>
                          <a:spcPct val="100000"/>
                        </a:lnSpc>
                        <a:spcBef>
                          <a:spcPts val="0"/>
                        </a:spcBef>
                        <a:spcAft>
                          <a:spcPts val="0"/>
                        </a:spcAft>
                        <a:buNone/>
                      </a:pPr>
                      <a:r>
                        <a:rPr lang="en" sz="1800">
                          <a:solidFill>
                            <a:schemeClr val="dk1"/>
                          </a:solidFill>
                          <a:latin typeface="Montserrat"/>
                          <a:ea typeface="Montserrat"/>
                          <a:cs typeface="Montserrat"/>
                          <a:sym typeface="Montserrat"/>
                        </a:rPr>
                        <a:t>How can you </a:t>
                      </a:r>
                      <a:r>
                        <a:rPr b="1" lang="en" sz="1800">
                          <a:solidFill>
                            <a:schemeClr val="dk1"/>
                          </a:solidFill>
                          <a:latin typeface="Montserrat"/>
                          <a:ea typeface="Montserrat"/>
                          <a:cs typeface="Montserrat"/>
                          <a:sym typeface="Montserrat"/>
                        </a:rPr>
                        <a:t>improve</a:t>
                      </a:r>
                      <a:r>
                        <a:rPr lang="en" sz="1800">
                          <a:solidFill>
                            <a:schemeClr val="dk1"/>
                          </a:solidFill>
                          <a:latin typeface="Montserrat"/>
                          <a:ea typeface="Montserrat"/>
                          <a:cs typeface="Montserrat"/>
                          <a:sym typeface="Montserrat"/>
                        </a:rPr>
                        <a:t>?</a:t>
                      </a:r>
                      <a:endParaRPr sz="1800">
                        <a:solidFill>
                          <a:schemeClr val="dk1"/>
                        </a:solidFill>
                        <a:latin typeface="Montserrat"/>
                        <a:ea typeface="Montserrat"/>
                        <a:cs typeface="Montserrat"/>
                        <a:sym typeface="Montserrat"/>
                      </a:endParaRPr>
                    </a:p>
                  </a:txBody>
                  <a:tcPr marT="91425" marB="91425" marR="91425" marL="91425" anchor="ctr"/>
                </a:tc>
                <a:tc>
                  <a:txBody>
                    <a:bodyPr/>
                    <a:lstStyle/>
                    <a:p>
                      <a:pPr indent="0" lvl="0" marL="0" rtl="0" algn="l">
                        <a:spcBef>
                          <a:spcPts val="0"/>
                        </a:spcBef>
                        <a:spcAft>
                          <a:spcPts val="0"/>
                        </a:spcAft>
                        <a:buNone/>
                      </a:pPr>
                      <a:r>
                        <a:rPr lang="en" sz="1800">
                          <a:latin typeface="Montserrat"/>
                          <a:ea typeface="Montserrat"/>
                          <a:cs typeface="Montserrat"/>
                          <a:sym typeface="Montserrat"/>
                        </a:rPr>
                        <a:t>Refine Deployment Calendar</a:t>
                      </a:r>
                      <a:endParaRPr sz="1800">
                        <a:latin typeface="Montserrat"/>
                        <a:ea typeface="Montserrat"/>
                        <a:cs typeface="Montserrat"/>
                        <a:sym typeface="Montserrat"/>
                      </a:endParaRPr>
                    </a:p>
                  </a:txBody>
                  <a:tcPr marT="91425" marB="91425" marR="91425" marL="91425" anchor="ctr"/>
                </a:tc>
              </a:tr>
              <a:tr h="721550">
                <a:tc>
                  <a:txBody>
                    <a:bodyPr/>
                    <a:lstStyle/>
                    <a:p>
                      <a:pPr indent="0" lvl="0" marL="0" rtl="0" algn="l">
                        <a:lnSpc>
                          <a:spcPct val="100000"/>
                        </a:lnSpc>
                        <a:spcBef>
                          <a:spcPts val="0"/>
                        </a:spcBef>
                        <a:spcAft>
                          <a:spcPts val="0"/>
                        </a:spcAft>
                        <a:buNone/>
                      </a:pPr>
                      <a:r>
                        <a:rPr lang="en" sz="1800">
                          <a:solidFill>
                            <a:schemeClr val="dk1"/>
                          </a:solidFill>
                          <a:latin typeface="Montserrat"/>
                          <a:ea typeface="Montserrat"/>
                          <a:cs typeface="Montserrat"/>
                          <a:sym typeface="Montserrat"/>
                        </a:rPr>
                        <a:t>Who can we gain </a:t>
                      </a:r>
                      <a:r>
                        <a:rPr b="1" lang="en" sz="1800">
                          <a:solidFill>
                            <a:schemeClr val="dk1"/>
                          </a:solidFill>
                          <a:latin typeface="Montserrat"/>
                          <a:ea typeface="Montserrat"/>
                          <a:cs typeface="Montserrat"/>
                          <a:sym typeface="Montserrat"/>
                        </a:rPr>
                        <a:t>support </a:t>
                      </a:r>
                      <a:r>
                        <a:rPr lang="en" sz="1800">
                          <a:solidFill>
                            <a:schemeClr val="dk1"/>
                          </a:solidFill>
                          <a:latin typeface="Montserrat"/>
                          <a:ea typeface="Montserrat"/>
                          <a:cs typeface="Montserrat"/>
                          <a:sym typeface="Montserrat"/>
                        </a:rPr>
                        <a:t>from?</a:t>
                      </a:r>
                      <a:endParaRPr sz="1800">
                        <a:solidFill>
                          <a:schemeClr val="dk1"/>
                        </a:solidFill>
                        <a:latin typeface="Montserrat"/>
                        <a:ea typeface="Montserrat"/>
                        <a:cs typeface="Montserrat"/>
                        <a:sym typeface="Montserrat"/>
                      </a:endParaRPr>
                    </a:p>
                  </a:txBody>
                  <a:tcPr marT="91425" marB="91425" marR="91425" marL="91425" anchor="ctr"/>
                </a:tc>
                <a:tc>
                  <a:txBody>
                    <a:bodyPr/>
                    <a:lstStyle/>
                    <a:p>
                      <a:pPr indent="0" lvl="0" marL="0" rtl="0" algn="l">
                        <a:spcBef>
                          <a:spcPts val="0"/>
                        </a:spcBef>
                        <a:spcAft>
                          <a:spcPts val="0"/>
                        </a:spcAft>
                        <a:buNone/>
                      </a:pPr>
                      <a:r>
                        <a:rPr lang="en" sz="1800">
                          <a:latin typeface="Montserrat"/>
                          <a:ea typeface="Montserrat"/>
                          <a:cs typeface="Montserrat"/>
                          <a:sym typeface="Montserrat"/>
                        </a:rPr>
                        <a:t>Devs-Pair Programming</a:t>
                      </a:r>
                      <a:endParaRPr sz="1800">
                        <a:latin typeface="Montserrat"/>
                        <a:ea typeface="Montserrat"/>
                        <a:cs typeface="Montserrat"/>
                        <a:sym typeface="Montserrat"/>
                      </a:endParaRPr>
                    </a:p>
                  </a:txBody>
                  <a:tcPr marT="91425" marB="91425" marR="91425" marL="91425" anchor="ctr"/>
                </a:tc>
              </a:tr>
            </a:tbl>
          </a:graphicData>
        </a:graphic>
      </p:graphicFrame>
      <p:cxnSp>
        <p:nvCxnSpPr>
          <p:cNvPr id="406" name="Google Shape;406;p45"/>
          <p:cNvCxnSpPr/>
          <p:nvPr/>
        </p:nvCxnSpPr>
        <p:spPr>
          <a:xfrm>
            <a:off x="5089300" y="888275"/>
            <a:ext cx="0" cy="33651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A picture containing shape&#10;&#10;Description automatically generated" id="411" name="Google Shape;411;p46"/>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412" name="Google Shape;412;p46"/>
          <p:cNvSpPr txBox="1"/>
          <p:nvPr>
            <p:ph type="title"/>
          </p:nvPr>
        </p:nvSpPr>
        <p:spPr>
          <a:xfrm>
            <a:off x="1911901" y="265125"/>
            <a:ext cx="5320200" cy="4854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Implementation Timeline</a:t>
            </a:r>
            <a:endParaRPr/>
          </a:p>
        </p:txBody>
      </p:sp>
      <p:cxnSp>
        <p:nvCxnSpPr>
          <p:cNvPr id="413" name="Google Shape;413;p46"/>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414" name="Google Shape;414;p46"/>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415" name="Google Shape;415;p46"/>
          <p:cNvSpPr txBox="1"/>
          <p:nvPr/>
        </p:nvSpPr>
        <p:spPr>
          <a:xfrm>
            <a:off x="453975" y="44425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416" name="Google Shape;416;p46"/>
          <p:cNvSpPr txBox="1"/>
          <p:nvPr/>
        </p:nvSpPr>
        <p:spPr>
          <a:xfrm>
            <a:off x="354150" y="47171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id="417" name="Google Shape;417;p46"/>
          <p:cNvPicPr preferRelativeResize="0"/>
          <p:nvPr/>
        </p:nvPicPr>
        <p:blipFill>
          <a:blip r:embed="rId5">
            <a:alphaModFix/>
          </a:blip>
          <a:stretch>
            <a:fillRect/>
          </a:stretch>
        </p:blipFill>
        <p:spPr>
          <a:xfrm>
            <a:off x="1143000" y="0"/>
            <a:ext cx="6857999"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A picture containing shape&#10;&#10;Description automatically generated" id="422" name="Google Shape;422;p47"/>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423" name="Google Shape;423;p47"/>
          <p:cNvSpPr txBox="1"/>
          <p:nvPr>
            <p:ph type="title"/>
          </p:nvPr>
        </p:nvSpPr>
        <p:spPr>
          <a:xfrm>
            <a:off x="354149" y="432313"/>
            <a:ext cx="36102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Conclusion</a:t>
            </a:r>
            <a:endParaRPr/>
          </a:p>
        </p:txBody>
      </p:sp>
      <p:sp>
        <p:nvSpPr>
          <p:cNvPr id="424" name="Google Shape;424;p47"/>
          <p:cNvSpPr txBox="1"/>
          <p:nvPr>
            <p:ph idx="1" type="body"/>
          </p:nvPr>
        </p:nvSpPr>
        <p:spPr>
          <a:xfrm>
            <a:off x="354149" y="1048454"/>
            <a:ext cx="7886700" cy="3263400"/>
          </a:xfrm>
          <a:prstGeom prst="rect">
            <a:avLst/>
          </a:prstGeom>
          <a:noFill/>
          <a:ln>
            <a:noFill/>
          </a:ln>
        </p:spPr>
        <p:txBody>
          <a:bodyPr anchorCtr="0" anchor="t" bIns="34275" lIns="68575" spcFirstLastPara="1" rIns="68575" wrap="square" tIns="34275">
            <a:normAutofit/>
          </a:bodyPr>
          <a:lstStyle/>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A tailored framework can improve your workflow</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Improved workflow = increased productivity</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Quality Management is more that test processing</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This 5 Step Process can be performed by any team member and implemented alongside current processes</a:t>
            </a:r>
            <a:endParaRPr sz="1800">
              <a:latin typeface="Montserrat"/>
              <a:ea typeface="Montserrat"/>
              <a:cs typeface="Montserrat"/>
              <a:sym typeface="Montserrat"/>
            </a:endParaRPr>
          </a:p>
        </p:txBody>
      </p:sp>
      <p:cxnSp>
        <p:nvCxnSpPr>
          <p:cNvPr id="425" name="Google Shape;425;p47"/>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426" name="Google Shape;426;p47"/>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427" name="Google Shape;427;p47"/>
          <p:cNvSpPr txBox="1"/>
          <p:nvPr/>
        </p:nvSpPr>
        <p:spPr>
          <a:xfrm>
            <a:off x="453975" y="44425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428" name="Google Shape;428;p47"/>
          <p:cNvSpPr txBox="1"/>
          <p:nvPr/>
        </p:nvSpPr>
        <p:spPr>
          <a:xfrm>
            <a:off x="354150" y="47171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descr="Diagram&#10;&#10;Description automatically generated" id="433" name="Google Shape;433;p4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34" name="Google Shape;434;p48"/>
          <p:cNvSpPr txBox="1"/>
          <p:nvPr/>
        </p:nvSpPr>
        <p:spPr>
          <a:xfrm>
            <a:off x="3783101" y="3159439"/>
            <a:ext cx="4332524" cy="7617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4500">
                <a:solidFill>
                  <a:schemeClr val="dk1"/>
                </a:solidFill>
                <a:latin typeface="Montserrat"/>
                <a:ea typeface="Montserrat"/>
                <a:cs typeface="Montserrat"/>
                <a:sym typeface="Montserrat"/>
              </a:rPr>
              <a:t>THANK </a:t>
            </a:r>
            <a:r>
              <a:rPr lang="en" sz="4500">
                <a:solidFill>
                  <a:schemeClr val="dk1"/>
                </a:solidFill>
                <a:latin typeface="Montserrat"/>
                <a:ea typeface="Montserrat"/>
                <a:cs typeface="Montserrat"/>
                <a:sym typeface="Montserrat"/>
              </a:rPr>
              <a:t>YOU</a:t>
            </a:r>
            <a:endParaRPr sz="1100"/>
          </a:p>
        </p:txBody>
      </p:sp>
      <p:sp>
        <p:nvSpPr>
          <p:cNvPr id="435" name="Google Shape;435;p48"/>
          <p:cNvSpPr txBox="1"/>
          <p:nvPr/>
        </p:nvSpPr>
        <p:spPr>
          <a:xfrm>
            <a:off x="3783101" y="3877136"/>
            <a:ext cx="3298371"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Montserrat"/>
                <a:ea typeface="Montserrat"/>
                <a:cs typeface="Montserrat"/>
                <a:sym typeface="Montserrat"/>
              </a:rPr>
              <a:t>SPEAKER </a:t>
            </a:r>
            <a:r>
              <a:rPr lang="en" sz="2700">
                <a:solidFill>
                  <a:schemeClr val="dk1"/>
                </a:solidFill>
                <a:latin typeface="Montserrat"/>
                <a:ea typeface="Montserrat"/>
                <a:cs typeface="Montserrat"/>
                <a:sym typeface="Montserrat"/>
              </a:rPr>
              <a:t>NAME</a:t>
            </a:r>
            <a:endParaRPr sz="1100"/>
          </a:p>
        </p:txBody>
      </p:sp>
      <p:sp>
        <p:nvSpPr>
          <p:cNvPr id="436" name="Google Shape;436;p48"/>
          <p:cNvSpPr txBox="1"/>
          <p:nvPr/>
        </p:nvSpPr>
        <p:spPr>
          <a:xfrm>
            <a:off x="3783101" y="4361884"/>
            <a:ext cx="3298371" cy="4406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rgbClr val="ED701A"/>
                </a:solidFill>
                <a:latin typeface="Montserrat"/>
                <a:ea typeface="Montserrat"/>
                <a:cs typeface="Montserrat"/>
                <a:sym typeface="Montserrat"/>
              </a:rPr>
              <a:t>TOPIC</a:t>
            </a:r>
            <a:endParaRPr sz="2700">
              <a:solidFill>
                <a:srgbClr val="ED701A"/>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A picture containing shape&#10;&#10;Description automatically generated" id="182" name="Google Shape;182;p27"/>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183" name="Google Shape;183;p27"/>
          <p:cNvSpPr txBox="1"/>
          <p:nvPr>
            <p:ph type="title"/>
          </p:nvPr>
        </p:nvSpPr>
        <p:spPr>
          <a:xfrm>
            <a:off x="2766830" y="432313"/>
            <a:ext cx="36102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About Me</a:t>
            </a:r>
            <a:endParaRPr/>
          </a:p>
        </p:txBody>
      </p:sp>
      <p:cxnSp>
        <p:nvCxnSpPr>
          <p:cNvPr id="184" name="Google Shape;184;p27"/>
          <p:cNvCxnSpPr/>
          <p:nvPr/>
        </p:nvCxnSpPr>
        <p:spPr>
          <a:xfrm>
            <a:off x="322729" y="4336676"/>
            <a:ext cx="8704500" cy="0"/>
          </a:xfrm>
          <a:prstGeom prst="straightConnector1">
            <a:avLst/>
          </a:prstGeom>
          <a:noFill/>
          <a:ln cap="flat" cmpd="sng" w="9525">
            <a:solidFill>
              <a:srgbClr val="ED701A"/>
            </a:solidFill>
            <a:prstDash val="solid"/>
            <a:miter lim="800000"/>
            <a:headEnd len="sm" w="sm" type="none"/>
            <a:tailEnd len="sm" w="sm" type="none"/>
          </a:ln>
        </p:spPr>
      </p:cxnSp>
      <p:sp>
        <p:nvSpPr>
          <p:cNvPr id="185" name="Google Shape;185;p27"/>
          <p:cNvSpPr txBox="1"/>
          <p:nvPr/>
        </p:nvSpPr>
        <p:spPr>
          <a:xfrm>
            <a:off x="1384821" y="1229525"/>
            <a:ext cx="4671600" cy="2701800"/>
          </a:xfrm>
          <a:prstGeom prst="rect">
            <a:avLst/>
          </a:prstGeom>
          <a:noFill/>
          <a:ln>
            <a:noFill/>
          </a:ln>
        </p:spPr>
        <p:txBody>
          <a:bodyPr anchorCtr="0" anchor="t" bIns="34275" lIns="68575" spcFirstLastPara="1" rIns="68575" wrap="square" tIns="34275">
            <a:normAutofit/>
          </a:bodyPr>
          <a:lstStyle/>
          <a:p>
            <a:pPr indent="-342900" lvl="0" marL="457200" marR="0" rtl="0" algn="l">
              <a:lnSpc>
                <a:spcPct val="20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Career Changer</a:t>
            </a:r>
            <a:endParaRPr sz="1800">
              <a:solidFill>
                <a:schemeClr val="dk1"/>
              </a:solidFill>
              <a:latin typeface="Montserrat"/>
              <a:ea typeface="Montserrat"/>
              <a:cs typeface="Montserrat"/>
              <a:sym typeface="Montserrat"/>
            </a:endParaRPr>
          </a:p>
          <a:p>
            <a:pPr indent="-342900" lvl="0" marL="457200" marR="0" rtl="0" algn="l">
              <a:lnSpc>
                <a:spcPct val="20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Love systems</a:t>
            </a:r>
            <a:endParaRPr sz="1800">
              <a:solidFill>
                <a:schemeClr val="dk1"/>
              </a:solidFill>
              <a:latin typeface="Montserrat"/>
              <a:ea typeface="Montserrat"/>
              <a:cs typeface="Montserrat"/>
              <a:sym typeface="Montserrat"/>
            </a:endParaRPr>
          </a:p>
          <a:p>
            <a:pPr indent="-342900" lvl="0" marL="457200" marR="0" rtl="0" algn="l">
              <a:lnSpc>
                <a:spcPct val="20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Thrive in a purpose driven environment</a:t>
            </a:r>
            <a:endParaRPr sz="1800">
              <a:solidFill>
                <a:schemeClr val="dk1"/>
              </a:solidFill>
              <a:latin typeface="Montserrat"/>
              <a:ea typeface="Montserrat"/>
              <a:cs typeface="Montserrat"/>
              <a:sym typeface="Montserrat"/>
            </a:endParaRPr>
          </a:p>
          <a:p>
            <a:pPr indent="-342900" lvl="0" marL="457200" marR="0" rtl="0" algn="l">
              <a:lnSpc>
                <a:spcPct val="20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Community focused</a:t>
            </a:r>
            <a:endParaRPr sz="1800">
              <a:solidFill>
                <a:schemeClr val="dk1"/>
              </a:solidFill>
              <a:latin typeface="Montserrat"/>
              <a:ea typeface="Montserrat"/>
              <a:cs typeface="Montserrat"/>
              <a:sym typeface="Montserrat"/>
            </a:endParaRPr>
          </a:p>
        </p:txBody>
      </p:sp>
      <p:pic>
        <p:nvPicPr>
          <p:cNvPr descr="A picture containing light&#10;&#10;Description automatically generated" id="186" name="Google Shape;186;p27"/>
          <p:cNvPicPr preferRelativeResize="0"/>
          <p:nvPr/>
        </p:nvPicPr>
        <p:blipFill rotWithShape="1">
          <a:blip r:embed="rId4">
            <a:alphaModFix/>
          </a:blip>
          <a:srcRect b="0" l="0" r="0" t="0"/>
          <a:stretch/>
        </p:blipFill>
        <p:spPr>
          <a:xfrm rot="909346">
            <a:off x="-569592" y="-1347929"/>
            <a:ext cx="1728011" cy="6261341"/>
          </a:xfrm>
          <a:prstGeom prst="rect">
            <a:avLst/>
          </a:prstGeom>
          <a:noFill/>
          <a:ln>
            <a:noFill/>
          </a:ln>
        </p:spPr>
      </p:pic>
      <p:sp>
        <p:nvSpPr>
          <p:cNvPr id="187" name="Google Shape;187;p27"/>
          <p:cNvSpPr txBox="1"/>
          <p:nvPr/>
        </p:nvSpPr>
        <p:spPr>
          <a:xfrm>
            <a:off x="494250" y="4455800"/>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188" name="Google Shape;188;p27"/>
          <p:cNvSpPr txBox="1"/>
          <p:nvPr/>
        </p:nvSpPr>
        <p:spPr>
          <a:xfrm>
            <a:off x="394425" y="4730400"/>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pic>
        <p:nvPicPr>
          <p:cNvPr id="189" name="Google Shape;189;p27"/>
          <p:cNvPicPr preferRelativeResize="0"/>
          <p:nvPr/>
        </p:nvPicPr>
        <p:blipFill rotWithShape="1">
          <a:blip r:embed="rId5">
            <a:alphaModFix/>
          </a:blip>
          <a:srcRect b="5109" l="8616" r="3277" t="3658"/>
          <a:stretch/>
        </p:blipFill>
        <p:spPr>
          <a:xfrm>
            <a:off x="5492100" y="689699"/>
            <a:ext cx="2573626" cy="3553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A picture containing shape&#10;&#10;Description automatically generated" id="194" name="Google Shape;194;p28"/>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195" name="Google Shape;195;p28"/>
          <p:cNvSpPr txBox="1"/>
          <p:nvPr>
            <p:ph type="title"/>
          </p:nvPr>
        </p:nvSpPr>
        <p:spPr>
          <a:xfrm>
            <a:off x="354151" y="432325"/>
            <a:ext cx="53928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About Clarity Innovations</a:t>
            </a:r>
            <a:endParaRPr/>
          </a:p>
        </p:txBody>
      </p:sp>
      <p:sp>
        <p:nvSpPr>
          <p:cNvPr id="196" name="Google Shape;196;p28"/>
          <p:cNvSpPr txBox="1"/>
          <p:nvPr>
            <p:ph idx="1" type="body"/>
          </p:nvPr>
        </p:nvSpPr>
        <p:spPr>
          <a:xfrm>
            <a:off x="354149" y="1048454"/>
            <a:ext cx="7886700" cy="3263400"/>
          </a:xfrm>
          <a:prstGeom prst="rect">
            <a:avLst/>
          </a:prstGeom>
          <a:noFill/>
          <a:ln>
            <a:noFill/>
          </a:ln>
        </p:spPr>
        <p:txBody>
          <a:bodyPr anchorCtr="0" anchor="t" bIns="34275" lIns="68575" spcFirstLastPara="1" rIns="68575" wrap="square" tIns="34275">
            <a:normAutofit/>
          </a:bodyPr>
          <a:lstStyle/>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Consulting</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EdTech (K-12) Focus</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Product Strategy and Development Specialists</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Core Values include Collaboration, Creativity and Productivity</a:t>
            </a:r>
            <a:endParaRPr sz="1800">
              <a:latin typeface="Montserrat"/>
              <a:ea typeface="Montserrat"/>
              <a:cs typeface="Montserrat"/>
              <a:sym typeface="Montserrat"/>
            </a:endParaRPr>
          </a:p>
        </p:txBody>
      </p:sp>
      <p:cxnSp>
        <p:nvCxnSpPr>
          <p:cNvPr id="197" name="Google Shape;197;p28"/>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198" name="Google Shape;198;p28"/>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199" name="Google Shape;199;p28"/>
          <p:cNvSpPr txBox="1"/>
          <p:nvPr/>
        </p:nvSpPr>
        <p:spPr>
          <a:xfrm>
            <a:off x="556950" y="44425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200" name="Google Shape;200;p28"/>
          <p:cNvSpPr txBox="1"/>
          <p:nvPr/>
        </p:nvSpPr>
        <p:spPr>
          <a:xfrm>
            <a:off x="457125" y="47171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A picture containing shape&#10;&#10;Description automatically generated" id="205" name="Google Shape;205;p29"/>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06" name="Google Shape;206;p29"/>
          <p:cNvSpPr txBox="1"/>
          <p:nvPr>
            <p:ph type="title"/>
          </p:nvPr>
        </p:nvSpPr>
        <p:spPr>
          <a:xfrm>
            <a:off x="354151" y="432325"/>
            <a:ext cx="50388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What’s a Framework?</a:t>
            </a:r>
            <a:endParaRPr/>
          </a:p>
        </p:txBody>
      </p:sp>
      <p:sp>
        <p:nvSpPr>
          <p:cNvPr id="207" name="Google Shape;207;p29"/>
          <p:cNvSpPr txBox="1"/>
          <p:nvPr>
            <p:ph idx="1" type="body"/>
          </p:nvPr>
        </p:nvSpPr>
        <p:spPr>
          <a:xfrm>
            <a:off x="354150" y="1048450"/>
            <a:ext cx="27135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None/>
            </a:pPr>
            <a:r>
              <a:rPr lang="en" sz="1800">
                <a:latin typeface="Montserrat"/>
                <a:ea typeface="Montserrat"/>
                <a:cs typeface="Montserrat"/>
                <a:sym typeface="Montserrat"/>
              </a:rPr>
              <a:t>A basic structure underlying a system, concept, or text.</a:t>
            </a:r>
            <a:endParaRPr/>
          </a:p>
        </p:txBody>
      </p:sp>
      <p:cxnSp>
        <p:nvCxnSpPr>
          <p:cNvPr id="208" name="Google Shape;208;p29"/>
          <p:cNvCxnSpPr/>
          <p:nvPr/>
        </p:nvCxnSpPr>
        <p:spPr>
          <a:xfrm>
            <a:off x="322729" y="4336676"/>
            <a:ext cx="7800191"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209" name="Google Shape;209;p29"/>
          <p:cNvPicPr preferRelativeResize="0"/>
          <p:nvPr/>
        </p:nvPicPr>
        <p:blipFill rotWithShape="1">
          <a:blip r:embed="rId4">
            <a:alphaModFix/>
          </a:blip>
          <a:srcRect b="0" l="0" r="0" t="0"/>
          <a:stretch/>
        </p:blipFill>
        <p:spPr>
          <a:xfrm rot="909346">
            <a:off x="7655036" y="-1078704"/>
            <a:ext cx="2074775" cy="7517818"/>
          </a:xfrm>
          <a:prstGeom prst="rect">
            <a:avLst/>
          </a:prstGeom>
          <a:noFill/>
          <a:ln>
            <a:noFill/>
          </a:ln>
        </p:spPr>
      </p:pic>
      <p:pic>
        <p:nvPicPr>
          <p:cNvPr id="210" name="Google Shape;210;p29"/>
          <p:cNvPicPr preferRelativeResize="0"/>
          <p:nvPr/>
        </p:nvPicPr>
        <p:blipFill>
          <a:blip r:embed="rId5">
            <a:alphaModFix/>
          </a:blip>
          <a:stretch>
            <a:fillRect/>
          </a:stretch>
        </p:blipFill>
        <p:spPr>
          <a:xfrm>
            <a:off x="3096757" y="988150"/>
            <a:ext cx="4793641" cy="3323702"/>
          </a:xfrm>
          <a:prstGeom prst="rect">
            <a:avLst/>
          </a:prstGeom>
          <a:noFill/>
          <a:ln>
            <a:noFill/>
          </a:ln>
        </p:spPr>
      </p:pic>
      <p:sp>
        <p:nvSpPr>
          <p:cNvPr id="211" name="Google Shape;211;p29"/>
          <p:cNvSpPr txBox="1"/>
          <p:nvPr/>
        </p:nvSpPr>
        <p:spPr>
          <a:xfrm>
            <a:off x="453975" y="44425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212" name="Google Shape;212;p29"/>
          <p:cNvSpPr txBox="1"/>
          <p:nvPr/>
        </p:nvSpPr>
        <p:spPr>
          <a:xfrm>
            <a:off x="354150" y="47171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A picture containing shape&#10;&#10;Description automatically generated" id="217" name="Google Shape;217;p30"/>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218" name="Google Shape;218;p30"/>
          <p:cNvSpPr txBox="1"/>
          <p:nvPr>
            <p:ph type="title"/>
          </p:nvPr>
        </p:nvSpPr>
        <p:spPr>
          <a:xfrm>
            <a:off x="2508725" y="218475"/>
            <a:ext cx="56472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Common SDLC Models</a:t>
            </a:r>
            <a:endParaRPr/>
          </a:p>
        </p:txBody>
      </p:sp>
      <p:cxnSp>
        <p:nvCxnSpPr>
          <p:cNvPr id="219" name="Google Shape;219;p30"/>
          <p:cNvCxnSpPr/>
          <p:nvPr/>
        </p:nvCxnSpPr>
        <p:spPr>
          <a:xfrm>
            <a:off x="322729" y="4336676"/>
            <a:ext cx="87045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220" name="Google Shape;220;p30"/>
          <p:cNvPicPr preferRelativeResize="0"/>
          <p:nvPr/>
        </p:nvPicPr>
        <p:blipFill rotWithShape="1">
          <a:blip r:embed="rId4">
            <a:alphaModFix/>
          </a:blip>
          <a:srcRect b="0" l="0" r="0" t="0"/>
          <a:stretch/>
        </p:blipFill>
        <p:spPr>
          <a:xfrm rot="909346">
            <a:off x="-599067" y="-1336304"/>
            <a:ext cx="1728011" cy="6261341"/>
          </a:xfrm>
          <a:prstGeom prst="rect">
            <a:avLst/>
          </a:prstGeom>
          <a:noFill/>
          <a:ln>
            <a:noFill/>
          </a:ln>
        </p:spPr>
      </p:pic>
      <p:pic>
        <p:nvPicPr>
          <p:cNvPr id="221" name="Google Shape;221;p30"/>
          <p:cNvPicPr preferRelativeResize="0"/>
          <p:nvPr/>
        </p:nvPicPr>
        <p:blipFill rotWithShape="1">
          <a:blip r:embed="rId5">
            <a:alphaModFix amt="95000"/>
          </a:blip>
          <a:srcRect b="8643" l="0" r="0" t="5696"/>
          <a:stretch/>
        </p:blipFill>
        <p:spPr>
          <a:xfrm>
            <a:off x="1075876" y="829563"/>
            <a:ext cx="7894876" cy="3381425"/>
          </a:xfrm>
          <a:prstGeom prst="rect">
            <a:avLst/>
          </a:prstGeom>
          <a:noFill/>
          <a:ln>
            <a:noFill/>
          </a:ln>
        </p:spPr>
      </p:pic>
      <p:sp>
        <p:nvSpPr>
          <p:cNvPr id="222" name="Google Shape;222;p30"/>
          <p:cNvSpPr txBox="1"/>
          <p:nvPr/>
        </p:nvSpPr>
        <p:spPr>
          <a:xfrm>
            <a:off x="7170675" y="44623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223" name="Google Shape;223;p30"/>
          <p:cNvSpPr txBox="1"/>
          <p:nvPr/>
        </p:nvSpPr>
        <p:spPr>
          <a:xfrm>
            <a:off x="7070850" y="47369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A picture containing shape&#10;&#10;Description automatically generated" id="228" name="Google Shape;228;p31"/>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229" name="Google Shape;229;p31"/>
          <p:cNvSpPr txBox="1"/>
          <p:nvPr>
            <p:ph type="title"/>
          </p:nvPr>
        </p:nvSpPr>
        <p:spPr>
          <a:xfrm>
            <a:off x="354152" y="432325"/>
            <a:ext cx="8146500" cy="4854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What Type of Teams Benefit from Creating a Framework?</a:t>
            </a:r>
            <a:endParaRPr/>
          </a:p>
        </p:txBody>
      </p:sp>
      <p:sp>
        <p:nvSpPr>
          <p:cNvPr id="230" name="Google Shape;230;p31"/>
          <p:cNvSpPr txBox="1"/>
          <p:nvPr>
            <p:ph idx="1" type="body"/>
          </p:nvPr>
        </p:nvSpPr>
        <p:spPr>
          <a:xfrm>
            <a:off x="354149" y="1198179"/>
            <a:ext cx="7886700" cy="3263400"/>
          </a:xfrm>
          <a:prstGeom prst="rect">
            <a:avLst/>
          </a:prstGeom>
          <a:noFill/>
          <a:ln>
            <a:noFill/>
          </a:ln>
        </p:spPr>
        <p:txBody>
          <a:bodyPr anchorCtr="0" anchor="t" bIns="34275" lIns="68575" spcFirstLastPara="1" rIns="68575" wrap="square" tIns="34275">
            <a:normAutofit lnSpcReduction="20000"/>
          </a:bodyPr>
          <a:lstStyle/>
          <a:p>
            <a:pPr indent="-342900" lvl="0" marL="457200" rtl="0" algn="l">
              <a:lnSpc>
                <a:spcPct val="150000"/>
              </a:lnSpc>
              <a:spcBef>
                <a:spcPts val="0"/>
              </a:spcBef>
              <a:spcAft>
                <a:spcPts val="0"/>
              </a:spcAft>
              <a:buSzPts val="1800"/>
              <a:buFont typeface="Montserrat"/>
              <a:buChar char="•"/>
            </a:pPr>
            <a:r>
              <a:rPr b="1" lang="en" sz="1800">
                <a:latin typeface="Montserrat"/>
                <a:ea typeface="Montserrat"/>
                <a:cs typeface="Montserrat"/>
                <a:sym typeface="Montserrat"/>
              </a:rPr>
              <a:t>Solo testers</a:t>
            </a:r>
            <a:r>
              <a:rPr lang="en" sz="1800">
                <a:latin typeface="Montserrat"/>
                <a:ea typeface="Montserrat"/>
                <a:cs typeface="Montserrat"/>
                <a:sym typeface="Montserrat"/>
              </a:rPr>
              <a:t> or testers that are part of a small team. </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 sz="1800">
                <a:latin typeface="Montserrat"/>
                <a:ea typeface="Montserrat"/>
                <a:cs typeface="Montserrat"/>
                <a:sym typeface="Montserrat"/>
              </a:rPr>
              <a:t>Testers that work with teams that use an </a:t>
            </a:r>
            <a:r>
              <a:rPr b="1" lang="en" sz="1800">
                <a:latin typeface="Montserrat"/>
                <a:ea typeface="Montserrat"/>
                <a:cs typeface="Montserrat"/>
                <a:sym typeface="Montserrat"/>
              </a:rPr>
              <a:t>unorthodox software development</a:t>
            </a:r>
            <a:r>
              <a:rPr lang="en" sz="1800">
                <a:latin typeface="Montserrat"/>
                <a:ea typeface="Montserrat"/>
                <a:cs typeface="Montserrat"/>
                <a:sym typeface="Montserrat"/>
              </a:rPr>
              <a:t> lifecycle model. </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 sz="1800">
                <a:latin typeface="Montserrat"/>
                <a:ea typeface="Montserrat"/>
                <a:cs typeface="Montserrat"/>
                <a:sym typeface="Montserrat"/>
              </a:rPr>
              <a:t>Teams that build and </a:t>
            </a:r>
            <a:r>
              <a:rPr b="1" lang="en" sz="1800">
                <a:latin typeface="Montserrat"/>
                <a:ea typeface="Montserrat"/>
                <a:cs typeface="Montserrat"/>
                <a:sym typeface="Montserrat"/>
              </a:rPr>
              <a:t>ship fast</a:t>
            </a:r>
            <a:r>
              <a:rPr lang="en" sz="1800">
                <a:latin typeface="Montserrat"/>
                <a:ea typeface="Montserrat"/>
                <a:cs typeface="Montserrat"/>
                <a:sym typeface="Montserrat"/>
              </a:rPr>
              <a:t>. </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 sz="1800">
                <a:latin typeface="Montserrat"/>
                <a:ea typeface="Montserrat"/>
                <a:cs typeface="Montserrat"/>
                <a:sym typeface="Montserrat"/>
              </a:rPr>
              <a:t>Quickly expanding teams that </a:t>
            </a:r>
            <a:r>
              <a:rPr b="1" lang="en" sz="1800">
                <a:latin typeface="Montserrat"/>
                <a:ea typeface="Montserrat"/>
                <a:cs typeface="Montserrat"/>
                <a:sym typeface="Montserrat"/>
              </a:rPr>
              <a:t>have not had time</a:t>
            </a:r>
            <a:r>
              <a:rPr lang="en" sz="1800">
                <a:latin typeface="Montserrat"/>
                <a:ea typeface="Montserrat"/>
                <a:cs typeface="Montserrat"/>
                <a:sym typeface="Montserrat"/>
              </a:rPr>
              <a:t> to focus on Quality Control and quality management. </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 sz="1800">
                <a:latin typeface="Montserrat"/>
                <a:ea typeface="Montserrat"/>
                <a:cs typeface="Montserrat"/>
                <a:sym typeface="Montserrat"/>
              </a:rPr>
              <a:t>Testers that </a:t>
            </a:r>
            <a:r>
              <a:rPr b="1" lang="en" sz="1800">
                <a:latin typeface="Montserrat"/>
                <a:ea typeface="Montserrat"/>
                <a:cs typeface="Montserrat"/>
                <a:sym typeface="Montserrat"/>
              </a:rPr>
              <a:t>value flexibility</a:t>
            </a:r>
            <a:r>
              <a:rPr lang="en" sz="1800">
                <a:latin typeface="Montserrat"/>
                <a:ea typeface="Montserrat"/>
                <a:cs typeface="Montserrat"/>
                <a:sym typeface="Montserrat"/>
              </a:rPr>
              <a:t> in their tooling.</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 sz="1800">
                <a:latin typeface="Montserrat"/>
                <a:ea typeface="Montserrat"/>
                <a:cs typeface="Montserrat"/>
                <a:sym typeface="Montserrat"/>
              </a:rPr>
              <a:t>Teams that </a:t>
            </a:r>
            <a:r>
              <a:rPr b="1" lang="en" sz="1800">
                <a:latin typeface="Montserrat"/>
                <a:ea typeface="Montserrat"/>
                <a:cs typeface="Montserrat"/>
                <a:sym typeface="Montserrat"/>
              </a:rPr>
              <a:t>manage multiple products</a:t>
            </a:r>
            <a:r>
              <a:rPr lang="en" sz="1800">
                <a:latin typeface="Montserrat"/>
                <a:ea typeface="Montserrat"/>
                <a:cs typeface="Montserrat"/>
                <a:sym typeface="Montserrat"/>
              </a:rPr>
              <a:t> with varied contextual needs.</a:t>
            </a:r>
            <a:endParaRPr sz="1800">
              <a:latin typeface="Montserrat"/>
              <a:ea typeface="Montserrat"/>
              <a:cs typeface="Montserrat"/>
              <a:sym typeface="Montserrat"/>
            </a:endParaRPr>
          </a:p>
        </p:txBody>
      </p:sp>
      <p:cxnSp>
        <p:nvCxnSpPr>
          <p:cNvPr id="231" name="Google Shape;231;p31"/>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232" name="Google Shape;232;p31"/>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233" name="Google Shape;233;p31"/>
          <p:cNvSpPr txBox="1"/>
          <p:nvPr/>
        </p:nvSpPr>
        <p:spPr>
          <a:xfrm>
            <a:off x="453975" y="44615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234" name="Google Shape;234;p31"/>
          <p:cNvSpPr txBox="1"/>
          <p:nvPr/>
        </p:nvSpPr>
        <p:spPr>
          <a:xfrm>
            <a:off x="354150" y="47361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A picture containing shape&#10;&#10;Description automatically generated" id="239" name="Google Shape;239;p32"/>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240" name="Google Shape;240;p32"/>
          <p:cNvSpPr txBox="1"/>
          <p:nvPr>
            <p:ph type="title"/>
          </p:nvPr>
        </p:nvSpPr>
        <p:spPr>
          <a:xfrm>
            <a:off x="354150" y="432325"/>
            <a:ext cx="80793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Benefits of your Framework</a:t>
            </a:r>
            <a:endParaRPr/>
          </a:p>
        </p:txBody>
      </p:sp>
      <p:sp>
        <p:nvSpPr>
          <p:cNvPr id="241" name="Google Shape;241;p32"/>
          <p:cNvSpPr txBox="1"/>
          <p:nvPr>
            <p:ph idx="1" type="body"/>
          </p:nvPr>
        </p:nvSpPr>
        <p:spPr>
          <a:xfrm>
            <a:off x="354149" y="1048454"/>
            <a:ext cx="7886700" cy="3263400"/>
          </a:xfrm>
          <a:prstGeom prst="rect">
            <a:avLst/>
          </a:prstGeom>
          <a:noFill/>
          <a:ln>
            <a:noFill/>
          </a:ln>
        </p:spPr>
        <p:txBody>
          <a:bodyPr anchorCtr="0" anchor="t" bIns="34275" lIns="68575" spcFirstLastPara="1" rIns="68575" wrap="square" tIns="34275">
            <a:normAutofit/>
          </a:bodyPr>
          <a:lstStyle/>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Couples with the SDLC</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Pairs each phase of development with one or more testing activities</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Can include phases that fall outside of your teams SDLC</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Activities</a:t>
            </a:r>
            <a:r>
              <a:rPr lang="en" sz="1800">
                <a:latin typeface="Montserrat"/>
                <a:ea typeface="Montserrat"/>
                <a:cs typeface="Montserrat"/>
                <a:sym typeface="Montserrat"/>
              </a:rPr>
              <a:t> are unique to your team and project context</a:t>
            </a:r>
            <a:endParaRPr sz="1800">
              <a:latin typeface="Montserrat"/>
              <a:ea typeface="Montserrat"/>
              <a:cs typeface="Montserrat"/>
              <a:sym typeface="Montserrat"/>
            </a:endParaRPr>
          </a:p>
          <a:p>
            <a:pPr indent="-342900" lvl="0" marL="457200" rtl="0" algn="l">
              <a:lnSpc>
                <a:spcPct val="200000"/>
              </a:lnSpc>
              <a:spcBef>
                <a:spcPts val="0"/>
              </a:spcBef>
              <a:spcAft>
                <a:spcPts val="0"/>
              </a:spcAft>
              <a:buSzPts val="1800"/>
              <a:buFont typeface="Montserrat"/>
              <a:buChar char="•"/>
            </a:pPr>
            <a:r>
              <a:rPr lang="en" sz="1800">
                <a:latin typeface="Montserrat"/>
                <a:ea typeface="Montserrat"/>
                <a:cs typeface="Montserrat"/>
                <a:sym typeface="Montserrat"/>
              </a:rPr>
              <a:t>Goals: Systematically shift testing left/QM integrated</a:t>
            </a:r>
            <a:endParaRPr sz="1800">
              <a:latin typeface="Montserrat"/>
              <a:ea typeface="Montserrat"/>
              <a:cs typeface="Montserrat"/>
              <a:sym typeface="Montserrat"/>
            </a:endParaRPr>
          </a:p>
        </p:txBody>
      </p:sp>
      <p:cxnSp>
        <p:nvCxnSpPr>
          <p:cNvPr id="242" name="Google Shape;242;p32"/>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light&#10;&#10;Description automatically generated" id="243" name="Google Shape;243;p32"/>
          <p:cNvPicPr preferRelativeResize="0"/>
          <p:nvPr/>
        </p:nvPicPr>
        <p:blipFill rotWithShape="1">
          <a:blip r:embed="rId4">
            <a:alphaModFix/>
          </a:blip>
          <a:srcRect b="0" l="0" r="0" t="0"/>
          <a:stretch/>
        </p:blipFill>
        <p:spPr>
          <a:xfrm rot="909347">
            <a:off x="7655037" y="-1078704"/>
            <a:ext cx="2074775" cy="7517816"/>
          </a:xfrm>
          <a:prstGeom prst="rect">
            <a:avLst/>
          </a:prstGeom>
          <a:noFill/>
          <a:ln>
            <a:noFill/>
          </a:ln>
        </p:spPr>
      </p:pic>
      <p:sp>
        <p:nvSpPr>
          <p:cNvPr id="244" name="Google Shape;244;p32"/>
          <p:cNvSpPr txBox="1"/>
          <p:nvPr/>
        </p:nvSpPr>
        <p:spPr>
          <a:xfrm>
            <a:off x="422550" y="44425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245" name="Google Shape;245;p32"/>
          <p:cNvSpPr txBox="1"/>
          <p:nvPr/>
        </p:nvSpPr>
        <p:spPr>
          <a:xfrm>
            <a:off x="322725" y="47171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A picture containing shape&#10;&#10;Description automatically generated" id="250" name="Google Shape;250;p33"/>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251" name="Google Shape;251;p33"/>
          <p:cNvSpPr txBox="1"/>
          <p:nvPr>
            <p:ph type="title"/>
          </p:nvPr>
        </p:nvSpPr>
        <p:spPr>
          <a:xfrm>
            <a:off x="997400" y="432325"/>
            <a:ext cx="6889800" cy="485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ED701A"/>
              </a:buClr>
              <a:buSzPct val="100000"/>
              <a:buFont typeface="Montserrat"/>
              <a:buNone/>
            </a:pPr>
            <a:r>
              <a:rPr b="1" lang="en">
                <a:solidFill>
                  <a:srgbClr val="ED701A"/>
                </a:solidFill>
                <a:latin typeface="Montserrat"/>
                <a:ea typeface="Montserrat"/>
                <a:cs typeface="Montserrat"/>
                <a:sym typeface="Montserrat"/>
              </a:rPr>
              <a:t>The Framework Creation Process</a:t>
            </a:r>
            <a:endParaRPr/>
          </a:p>
        </p:txBody>
      </p:sp>
      <p:cxnSp>
        <p:nvCxnSpPr>
          <p:cNvPr id="252" name="Google Shape;252;p33"/>
          <p:cNvCxnSpPr/>
          <p:nvPr/>
        </p:nvCxnSpPr>
        <p:spPr>
          <a:xfrm>
            <a:off x="322729" y="4336676"/>
            <a:ext cx="7800300" cy="0"/>
          </a:xfrm>
          <a:prstGeom prst="straightConnector1">
            <a:avLst/>
          </a:prstGeom>
          <a:noFill/>
          <a:ln cap="flat" cmpd="sng" w="9525">
            <a:solidFill>
              <a:srgbClr val="ED701A"/>
            </a:solidFill>
            <a:prstDash val="solid"/>
            <a:miter lim="800000"/>
            <a:headEnd len="sm" w="sm" type="none"/>
            <a:tailEnd len="sm" w="sm" type="none"/>
          </a:ln>
        </p:spPr>
      </p:cxnSp>
      <p:pic>
        <p:nvPicPr>
          <p:cNvPr id="253" name="Google Shape;253;p33"/>
          <p:cNvPicPr preferRelativeResize="0"/>
          <p:nvPr/>
        </p:nvPicPr>
        <p:blipFill rotWithShape="1">
          <a:blip r:embed="rId4">
            <a:alphaModFix/>
          </a:blip>
          <a:srcRect b="24586" l="11291" r="9192" t="17845"/>
          <a:stretch/>
        </p:blipFill>
        <p:spPr>
          <a:xfrm>
            <a:off x="806813" y="917725"/>
            <a:ext cx="7270973" cy="2961101"/>
          </a:xfrm>
          <a:prstGeom prst="rect">
            <a:avLst/>
          </a:prstGeom>
          <a:noFill/>
          <a:ln>
            <a:noFill/>
          </a:ln>
        </p:spPr>
      </p:pic>
      <p:pic>
        <p:nvPicPr>
          <p:cNvPr descr="A picture containing light&#10;&#10;Description automatically generated" id="254" name="Google Shape;254;p33"/>
          <p:cNvPicPr preferRelativeResize="0"/>
          <p:nvPr/>
        </p:nvPicPr>
        <p:blipFill rotWithShape="1">
          <a:blip r:embed="rId5">
            <a:alphaModFix/>
          </a:blip>
          <a:srcRect b="0" l="0" r="0" t="0"/>
          <a:stretch/>
        </p:blipFill>
        <p:spPr>
          <a:xfrm rot="909347">
            <a:off x="7655037" y="-1078704"/>
            <a:ext cx="2074775" cy="7517816"/>
          </a:xfrm>
          <a:prstGeom prst="rect">
            <a:avLst/>
          </a:prstGeom>
          <a:noFill/>
          <a:ln>
            <a:noFill/>
          </a:ln>
        </p:spPr>
      </p:pic>
      <p:sp>
        <p:nvSpPr>
          <p:cNvPr id="255" name="Google Shape;255;p33"/>
          <p:cNvSpPr txBox="1"/>
          <p:nvPr/>
        </p:nvSpPr>
        <p:spPr>
          <a:xfrm>
            <a:off x="422550" y="4483975"/>
            <a:ext cx="17685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ED701A"/>
                </a:solidFill>
                <a:latin typeface="Montserrat ExtraBold"/>
                <a:ea typeface="Montserrat ExtraBold"/>
                <a:cs typeface="Montserrat ExtraBold"/>
                <a:sym typeface="Montserrat ExtraBold"/>
              </a:rPr>
              <a:t>Zenzi Ali</a:t>
            </a:r>
            <a:endParaRPr sz="1100">
              <a:latin typeface="Montserrat ExtraBold"/>
              <a:ea typeface="Montserrat ExtraBold"/>
              <a:cs typeface="Montserrat ExtraBold"/>
              <a:sym typeface="Montserrat ExtraBold"/>
            </a:endParaRPr>
          </a:p>
        </p:txBody>
      </p:sp>
      <p:sp>
        <p:nvSpPr>
          <p:cNvPr id="256" name="Google Shape;256;p33"/>
          <p:cNvSpPr txBox="1"/>
          <p:nvPr/>
        </p:nvSpPr>
        <p:spPr>
          <a:xfrm>
            <a:off x="322725" y="4758575"/>
            <a:ext cx="1899900" cy="3000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500">
                <a:solidFill>
                  <a:schemeClr val="dk1"/>
                </a:solidFill>
                <a:latin typeface="Montserrat"/>
                <a:ea typeface="Montserrat"/>
                <a:cs typeface="Montserrat"/>
                <a:sym typeface="Montserrat"/>
              </a:rPr>
              <a:t>Nimble Not Agile</a:t>
            </a:r>
            <a:endParaRPr sz="1800">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