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Roboto Medium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Poppins"/>
      <p:regular r:id="rId35"/>
      <p:bold r:id="rId36"/>
      <p:italic r:id="rId37"/>
      <p:boldItalic r:id="rId38"/>
    </p:embeddedFont>
    <p:embeddedFont>
      <p:font typeface="Montserrat Medium"/>
      <p:regular r:id="rId39"/>
      <p:bold r:id="rId40"/>
      <p:italic r:id="rId41"/>
      <p:boldItalic r:id="rId42"/>
    </p:embeddedFont>
    <p:embeddedFont>
      <p:font typeface="Poppins Medium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.fntdata"/><Relationship Id="rId20" Type="http://schemas.openxmlformats.org/officeDocument/2006/relationships/slide" Target="slides/slide16.xml"/><Relationship Id="rId42" Type="http://schemas.openxmlformats.org/officeDocument/2006/relationships/font" Target="fonts/MontserratMedium-boldItalic.fntdata"/><Relationship Id="rId41" Type="http://schemas.openxmlformats.org/officeDocument/2006/relationships/font" Target="fonts/MontserratMedium-italic.fntdata"/><Relationship Id="rId22" Type="http://schemas.openxmlformats.org/officeDocument/2006/relationships/slide" Target="slides/slide18.xml"/><Relationship Id="rId44" Type="http://schemas.openxmlformats.org/officeDocument/2006/relationships/font" Target="fonts/PoppinsMedium-bold.fntdata"/><Relationship Id="rId21" Type="http://schemas.openxmlformats.org/officeDocument/2006/relationships/slide" Target="slides/slide17.xml"/><Relationship Id="rId43" Type="http://schemas.openxmlformats.org/officeDocument/2006/relationships/font" Target="fonts/PoppinsMedium-regular.fntdata"/><Relationship Id="rId24" Type="http://schemas.openxmlformats.org/officeDocument/2006/relationships/slide" Target="slides/slide20.xml"/><Relationship Id="rId46" Type="http://schemas.openxmlformats.org/officeDocument/2006/relationships/font" Target="fonts/PoppinsMedium-boldItalic.fntdata"/><Relationship Id="rId23" Type="http://schemas.openxmlformats.org/officeDocument/2006/relationships/slide" Target="slides/slide19.xml"/><Relationship Id="rId45" Type="http://schemas.openxmlformats.org/officeDocument/2006/relationships/font" Target="fonts/PoppinsMedium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Medium-bold.fntdata"/><Relationship Id="rId27" Type="http://schemas.openxmlformats.org/officeDocument/2006/relationships/font" Target="fonts/RobotoMedium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Medium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regular.fntdata"/><Relationship Id="rId30" Type="http://schemas.openxmlformats.org/officeDocument/2006/relationships/font" Target="fonts/RobotoMedium-boldItalic.fntdata"/><Relationship Id="rId11" Type="http://schemas.openxmlformats.org/officeDocument/2006/relationships/slide" Target="slides/slide7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bold.fntdata"/><Relationship Id="rId13" Type="http://schemas.openxmlformats.org/officeDocument/2006/relationships/slide" Target="slides/slide9.xml"/><Relationship Id="rId35" Type="http://schemas.openxmlformats.org/officeDocument/2006/relationships/font" Target="fonts/Poppins-regular.fntdata"/><Relationship Id="rId12" Type="http://schemas.openxmlformats.org/officeDocument/2006/relationships/slide" Target="slides/slide8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1.xml"/><Relationship Id="rId37" Type="http://schemas.openxmlformats.org/officeDocument/2006/relationships/font" Target="fonts/Poppins-italic.fntdata"/><Relationship Id="rId14" Type="http://schemas.openxmlformats.org/officeDocument/2006/relationships/slide" Target="slides/slide10.xml"/><Relationship Id="rId36" Type="http://schemas.openxmlformats.org/officeDocument/2006/relationships/font" Target="fonts/Poppins-bold.fntdata"/><Relationship Id="rId17" Type="http://schemas.openxmlformats.org/officeDocument/2006/relationships/slide" Target="slides/slide13.xml"/><Relationship Id="rId39" Type="http://schemas.openxmlformats.org/officeDocument/2006/relationships/font" Target="fonts/MontserratMedium-regular.fntdata"/><Relationship Id="rId16" Type="http://schemas.openxmlformats.org/officeDocument/2006/relationships/slide" Target="slides/slide12.xml"/><Relationship Id="rId38" Type="http://schemas.openxmlformats.org/officeDocument/2006/relationships/font" Target="fonts/Poppins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5b14787e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85b14787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85c87db42d_0_5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85c87db42d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23a34f98d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23a34f98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85b14787e5_0_17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285b14787e5_0_1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Truth is - engineering is fickle and you will probably have to revisit and try again.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Here is why generally I see I have to Iterate and how I approach these challenges.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85b14787e5_0_17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85b14787e5_0_1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85c87db42d_0_5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85c87db42d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85b14787e5_0_17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85b14787e5_0_1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85c87db42d_0_5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g285c87db42d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Truth is - engineering is fickle and you will probably have to revisit and try again.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Here is why generally I see I have to Iterate and how I approach these challenges.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85c87db42d_0_5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85c87db42d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85c87db42d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85c87db42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85c87db42d_0_6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85c87db42d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5c87db42d_0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85c87db42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85c87db42d_0_6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85c87db42d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9a5e7e7254_0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9a5e7e7254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5b14787e5_0_1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85b14787e5_0_1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5b14787e5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5b14787e5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85c87db42d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85c87db42d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Working on different tools in past 8 years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5b14787e5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5b14787e5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85b14787e5_0_1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85b14787e5_0_1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85b14787e5_0_14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85b14787e5_0_1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If you want to run test faster, you might have to reduce the amount of of the to total tests. This will reduce the number of test coverages. 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If you want to add more test </a:t>
            </a:r>
            <a:r>
              <a:rPr lang="en-US"/>
              <a:t>coverage, you might need to update and maintain more tests. 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If you want to improve test stability, you might need to add more wait time or create fresh data for each test run. This will potentially reduce the test speed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5b14787e5_0_16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85b14787e5_0_1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Using Cypress built-in features can help </a:t>
            </a:r>
            <a:r>
              <a:rPr lang="en-US"/>
              <a:t>improve</a:t>
            </a:r>
            <a:r>
              <a:rPr lang="en-US"/>
              <a:t> the test speed, test coverage and test stability.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85c87db42d_0_5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285c87db42d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Truth is - engineering is fickle and you will probably have to revisit and try again.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Here is why generally I see I have to Iterate and how I approach these challenges.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23602" l="0" r="41954" t="23607"/>
          <a:stretch/>
        </p:blipFill>
        <p:spPr>
          <a:xfrm>
            <a:off x="5573925" y="0"/>
            <a:ext cx="357007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741250"/>
            <a:ext cx="8520600" cy="163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494800"/>
            <a:ext cx="85206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i="1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11700" y="2855800"/>
            <a:ext cx="85206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None/>
              <a:defRPr b="1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-1166" l="-709" r="-699" t="-1166"/>
          <a:stretch/>
        </p:blipFill>
        <p:spPr>
          <a:xfrm>
            <a:off x="4090737" y="3802100"/>
            <a:ext cx="962525" cy="7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1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75" name="Google Shape;75;p11"/>
          <p:cNvSpPr txBox="1"/>
          <p:nvPr>
            <p:ph idx="1" type="subTitle"/>
          </p:nvPr>
        </p:nvSpPr>
        <p:spPr>
          <a:xfrm>
            <a:off x="311700" y="621525"/>
            <a:ext cx="8520600" cy="5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pic>
        <p:nvPicPr>
          <p:cNvPr id="76" name="Google Shape;76;p11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">
  <p:cSld name="CUSTOM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/>
          <p:cNvPicPr preferRelativeResize="0"/>
          <p:nvPr/>
        </p:nvPicPr>
        <p:blipFill rotWithShape="1">
          <a:blip r:embed="rId2">
            <a:alphaModFix/>
          </a:blip>
          <a:srcRect b="-1166" l="-709" r="-699" t="-1166"/>
          <a:stretch/>
        </p:blipFill>
        <p:spPr>
          <a:xfrm>
            <a:off x="4090737" y="651338"/>
            <a:ext cx="962525" cy="7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>
            <p:ph type="ctrTitle"/>
          </p:nvPr>
        </p:nvSpPr>
        <p:spPr>
          <a:xfrm>
            <a:off x="311700" y="1906125"/>
            <a:ext cx="8520600" cy="163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3"/>
          <p:cNvPicPr preferRelativeResize="0"/>
          <p:nvPr/>
        </p:nvPicPr>
        <p:blipFill rotWithShape="1">
          <a:blip r:embed="rId2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1_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 rotWithShape="1">
          <a:blip r:embed="rId2">
            <a:alphaModFix/>
          </a:blip>
          <a:srcRect b="23602" l="0" r="41954" t="23607"/>
          <a:stretch/>
        </p:blipFill>
        <p:spPr>
          <a:xfrm>
            <a:off x="5573925" y="0"/>
            <a:ext cx="357007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>
            <p:ph type="ctrTitle"/>
          </p:nvPr>
        </p:nvSpPr>
        <p:spPr>
          <a:xfrm>
            <a:off x="311700" y="741250"/>
            <a:ext cx="8520600" cy="163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8" name="Google Shape;88;p14"/>
          <p:cNvSpPr txBox="1"/>
          <p:nvPr>
            <p:ph idx="1" type="subTitle"/>
          </p:nvPr>
        </p:nvSpPr>
        <p:spPr>
          <a:xfrm>
            <a:off x="311700" y="2494800"/>
            <a:ext cx="85206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i="1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2" type="subTitle"/>
          </p:nvPr>
        </p:nvSpPr>
        <p:spPr>
          <a:xfrm>
            <a:off x="311700" y="2855800"/>
            <a:ext cx="85206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None/>
              <a:defRPr b="1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90" name="Google Shape;90;p14"/>
          <p:cNvPicPr preferRelativeResize="0"/>
          <p:nvPr/>
        </p:nvPicPr>
        <p:blipFill rotWithShape="1">
          <a:blip r:embed="rId3">
            <a:alphaModFix/>
          </a:blip>
          <a:srcRect b="-1166" l="-709" r="-699" t="-1166"/>
          <a:stretch/>
        </p:blipFill>
        <p:spPr>
          <a:xfrm>
            <a:off x="4090737" y="3802100"/>
            <a:ext cx="962525" cy="7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2 Columns 1">
  <p:cSld name="TITLE_AND_TWO_COLUMNS_1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>
            <p:ph idx="1" type="subTitle"/>
          </p:nvPr>
        </p:nvSpPr>
        <p:spPr>
          <a:xfrm>
            <a:off x="311700" y="621525"/>
            <a:ext cx="85206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5" name="Google Shape;95;p15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2" type="body"/>
          </p:nvPr>
        </p:nvSpPr>
        <p:spPr>
          <a:xfrm>
            <a:off x="3117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3" type="body"/>
          </p:nvPr>
        </p:nvSpPr>
        <p:spPr>
          <a:xfrm>
            <a:off x="48324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2 Columns 1 1">
  <p:cSld name="TITLE_AND_TWO_COLUMNS_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/>
          <p:nvPr>
            <p:ph idx="1" type="subTitle"/>
          </p:nvPr>
        </p:nvSpPr>
        <p:spPr>
          <a:xfrm>
            <a:off x="311700" y="621525"/>
            <a:ext cx="85206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2" type="body"/>
          </p:nvPr>
        </p:nvSpPr>
        <p:spPr>
          <a:xfrm>
            <a:off x="3117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3" type="body"/>
          </p:nvPr>
        </p:nvSpPr>
        <p:spPr>
          <a:xfrm>
            <a:off x="48324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1">
  <p:cSld name="TITLE_ONLY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2 Columns 2">
  <p:cSld name="TITLE_AND_TWO_COLUMNS_1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>
            <p:ph idx="1" type="subTitle"/>
          </p:nvPr>
        </p:nvSpPr>
        <p:spPr>
          <a:xfrm>
            <a:off x="311700" y="621525"/>
            <a:ext cx="85206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" name="Google Shape;119;p19"/>
          <p:cNvSpPr txBox="1"/>
          <p:nvPr>
            <p:ph idx="2" type="body"/>
          </p:nvPr>
        </p:nvSpPr>
        <p:spPr>
          <a:xfrm>
            <a:off x="3117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20" name="Google Shape;120;p19"/>
          <p:cNvSpPr txBox="1"/>
          <p:nvPr>
            <p:ph idx="3" type="body"/>
          </p:nvPr>
        </p:nvSpPr>
        <p:spPr>
          <a:xfrm>
            <a:off x="48324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2 Columns 3">
  <p:cSld name="TITLE_AND_TWO_COLUMNS_1_3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idx="1" type="subTitle"/>
          </p:nvPr>
        </p:nvSpPr>
        <p:spPr>
          <a:xfrm>
            <a:off x="311700" y="621525"/>
            <a:ext cx="85206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6" name="Google Shape;126;p20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2" type="body"/>
          </p:nvPr>
        </p:nvSpPr>
        <p:spPr>
          <a:xfrm>
            <a:off x="3117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3" type="body"/>
          </p:nvPr>
        </p:nvSpPr>
        <p:spPr>
          <a:xfrm>
            <a:off x="48324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2 Speakers">
  <p:cSld name="TITLE_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23602" l="0" r="41954" t="23607"/>
          <a:stretch/>
        </p:blipFill>
        <p:spPr>
          <a:xfrm>
            <a:off x="5573925" y="0"/>
            <a:ext cx="357007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ctrTitle"/>
          </p:nvPr>
        </p:nvSpPr>
        <p:spPr>
          <a:xfrm>
            <a:off x="311700" y="741250"/>
            <a:ext cx="8520600" cy="163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001916" y="2885100"/>
            <a:ext cx="3570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i="1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2" type="subTitle"/>
          </p:nvPr>
        </p:nvSpPr>
        <p:spPr>
          <a:xfrm>
            <a:off x="1001916" y="3246097"/>
            <a:ext cx="3570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None/>
              <a:defRPr b="1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 b="-1166" l="-709" r="-699" t="-1166"/>
          <a:stretch/>
        </p:blipFill>
        <p:spPr>
          <a:xfrm>
            <a:off x="4090737" y="3802100"/>
            <a:ext cx="962525" cy="7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>
            <p:ph idx="3" type="subTitle"/>
          </p:nvPr>
        </p:nvSpPr>
        <p:spPr>
          <a:xfrm>
            <a:off x="4571991" y="2885100"/>
            <a:ext cx="3570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i="1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4" type="subTitle"/>
          </p:nvPr>
        </p:nvSpPr>
        <p:spPr>
          <a:xfrm>
            <a:off x="4571991" y="3246097"/>
            <a:ext cx="3570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None/>
              <a:defRPr b="1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2 Columns 4">
  <p:cSld name="TITLE_AND_TWO_COLUMNS_1_4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>
            <p:ph idx="1" type="subTitle"/>
          </p:nvPr>
        </p:nvSpPr>
        <p:spPr>
          <a:xfrm>
            <a:off x="311700" y="621525"/>
            <a:ext cx="85206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4" name="Google Shape;134;p21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2" type="body"/>
          </p:nvPr>
        </p:nvSpPr>
        <p:spPr>
          <a:xfrm>
            <a:off x="3117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6" name="Google Shape;136;p21"/>
          <p:cNvSpPr txBox="1"/>
          <p:nvPr>
            <p:ph idx="3" type="body"/>
          </p:nvPr>
        </p:nvSpPr>
        <p:spPr>
          <a:xfrm>
            <a:off x="48324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2 Columns 5">
  <p:cSld name="TITLE_AND_TWO_COLUMNS_1_5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>
            <p:ph idx="1" type="subTitle"/>
          </p:nvPr>
        </p:nvSpPr>
        <p:spPr>
          <a:xfrm>
            <a:off x="311700" y="621525"/>
            <a:ext cx="85206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2" name="Google Shape;142;p22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3" name="Google Shape;143;p22"/>
          <p:cNvSpPr txBox="1"/>
          <p:nvPr>
            <p:ph idx="2" type="body"/>
          </p:nvPr>
        </p:nvSpPr>
        <p:spPr>
          <a:xfrm>
            <a:off x="3117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44" name="Google Shape;144;p22"/>
          <p:cNvSpPr txBox="1"/>
          <p:nvPr>
            <p:ph idx="3" type="body"/>
          </p:nvPr>
        </p:nvSpPr>
        <p:spPr>
          <a:xfrm>
            <a:off x="48324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o Logo 1">
  <p:cSld name="BLANK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No Logo">
  <p:cSld name="BLANK_1_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No Logo 1">
  <p:cSld name="BLANK_1_3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Title Only 2 2">
  <p:cSld name="TITLE_ONLY_2_2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No Logo 2">
  <p:cSld name="BLANK_1_4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o Logo">
  <p:cSld name="BLANK_1_5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1_6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2 Speakers + Headshots">
  <p:cSld name="TITLE_2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b="23602" l="0" r="41954" t="23607"/>
          <a:stretch/>
        </p:blipFill>
        <p:spPr>
          <a:xfrm>
            <a:off x="5573925" y="0"/>
            <a:ext cx="357007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type="ctrTitle"/>
          </p:nvPr>
        </p:nvSpPr>
        <p:spPr>
          <a:xfrm>
            <a:off x="311700" y="297831"/>
            <a:ext cx="8520600" cy="163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4"/>
          <p:cNvSpPr txBox="1"/>
          <p:nvPr>
            <p:ph idx="1" type="subTitle"/>
          </p:nvPr>
        </p:nvSpPr>
        <p:spPr>
          <a:xfrm>
            <a:off x="1001916" y="3133313"/>
            <a:ext cx="3570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i="1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2" type="subTitle"/>
          </p:nvPr>
        </p:nvSpPr>
        <p:spPr>
          <a:xfrm>
            <a:off x="1001916" y="3494309"/>
            <a:ext cx="3570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None/>
              <a:defRPr b="1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-1166" l="-709" r="-699" t="-1166"/>
          <a:stretch/>
        </p:blipFill>
        <p:spPr>
          <a:xfrm>
            <a:off x="4090737" y="3802100"/>
            <a:ext cx="962525" cy="7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idx="3" type="subTitle"/>
          </p:nvPr>
        </p:nvSpPr>
        <p:spPr>
          <a:xfrm>
            <a:off x="4571991" y="3133313"/>
            <a:ext cx="3570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None/>
              <a:defRPr i="1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4" type="subTitle"/>
          </p:nvPr>
        </p:nvSpPr>
        <p:spPr>
          <a:xfrm>
            <a:off x="4571991" y="3494309"/>
            <a:ext cx="3570000" cy="30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Montserrat"/>
              <a:buNone/>
              <a:defRPr b="1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1"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">
  <p:cSld name="TITLE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b="23602" l="0" r="41954" t="23607"/>
          <a:stretch/>
        </p:blipFill>
        <p:spPr>
          <a:xfrm>
            <a:off x="5573925" y="0"/>
            <a:ext cx="3570074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3">
            <a:alphaModFix/>
          </a:blip>
          <a:srcRect b="-1166" l="-709" r="-699" t="-1166"/>
          <a:stretch/>
        </p:blipFill>
        <p:spPr>
          <a:xfrm>
            <a:off x="3552800" y="1621775"/>
            <a:ext cx="2038408" cy="15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bg>
      <p:bgPr>
        <a:solidFill>
          <a:srgbClr val="34C3F2">
            <a:alpha val="27370"/>
          </a:srgbClr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3">
            <a:alphaModFix amt="60000"/>
          </a:blip>
          <a:srcRect b="20525" l="0" r="0" t="20525"/>
          <a:stretch/>
        </p:blipFill>
        <p:spPr>
          <a:xfrm>
            <a:off x="2940000" y="-1"/>
            <a:ext cx="550785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520225" y="1766800"/>
            <a:ext cx="43518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/>
            </a:lvl1pPr>
            <a:lvl2pPr indent="-292100" lvl="1" marL="9144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lphaLcPeriod"/>
              <a:defRPr/>
            </a:lvl2pPr>
            <a:lvl3pPr indent="-292100" lvl="2" marL="13716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LcPeriod"/>
              <a:defRPr/>
            </a:lvl3pPr>
            <a:lvl4pPr indent="-292100" lvl="3" marL="18288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rabicPeriod"/>
              <a:defRPr/>
            </a:lvl4pPr>
            <a:lvl5pPr indent="-292100" lvl="4" marL="22860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lphaLcPeriod"/>
              <a:defRPr/>
            </a:lvl5pPr>
            <a:lvl6pPr indent="-292100" lvl="5" marL="27432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LcPeriod"/>
              <a:defRPr/>
            </a:lvl6pPr>
            <a:lvl7pPr indent="-292100" lvl="6" marL="32004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rabicPeriod"/>
              <a:defRPr/>
            </a:lvl7pPr>
            <a:lvl8pPr indent="-292100" lvl="7" marL="3657600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alphaLcPeriod"/>
              <a:defRPr/>
            </a:lvl8pPr>
            <a:lvl9pPr indent="-292100" lvl="8" marL="4114800" rtl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ts val="1000"/>
              <a:buAutoNum type="romanLcPeriod"/>
              <a:defRPr/>
            </a:lvl9pPr>
          </a:lstStyle>
          <a:p/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4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 type="secHead">
  <p:cSld name="SECTION_HEADER">
    <p:bg>
      <p:bgPr>
        <a:solidFill>
          <a:srgbClr val="000000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1 Column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8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/>
          <p:nvPr>
            <p:ph idx="1" type="body"/>
          </p:nvPr>
        </p:nvSpPr>
        <p:spPr>
          <a:xfrm>
            <a:off x="311700" y="1261075"/>
            <a:ext cx="85206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●"/>
              <a:defRPr/>
            </a:lvl1pPr>
            <a:lvl2pPr indent="-292100" lvl="1" marL="91440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○"/>
              <a:defRPr/>
            </a:lvl2pPr>
            <a:lvl3pPr indent="-292100" lvl="2" marL="137160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1000"/>
              <a:buChar char="■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sp>
        <p:nvSpPr>
          <p:cNvPr id="52" name="Google Shape;52;p8"/>
          <p:cNvSpPr txBox="1"/>
          <p:nvPr>
            <p:ph idx="2" type="subTitle"/>
          </p:nvPr>
        </p:nvSpPr>
        <p:spPr>
          <a:xfrm>
            <a:off x="311700" y="621525"/>
            <a:ext cx="85206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pic>
        <p:nvPicPr>
          <p:cNvPr id="53" name="Google Shape;53;p8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2 Columns" type="twoColTx">
  <p:cSld name="TITLE_AND_TWO_COLUMN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9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/>
          <p:nvPr>
            <p:ph idx="1" type="subTitle"/>
          </p:nvPr>
        </p:nvSpPr>
        <p:spPr>
          <a:xfrm>
            <a:off x="311700" y="621525"/>
            <a:ext cx="85206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3117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3" type="body"/>
          </p:nvPr>
        </p:nvSpPr>
        <p:spPr>
          <a:xfrm>
            <a:off x="4832400" y="1261075"/>
            <a:ext cx="39999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61" name="Google Shape;61;p9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Columns">
  <p:cSld name="TITLE_AND_TWO_COLUMNS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/>
          <p:cNvPicPr preferRelativeResize="0"/>
          <p:nvPr/>
        </p:nvPicPr>
        <p:blipFill rotWithShape="1">
          <a:blip r:embed="rId2">
            <a:alphaModFix/>
          </a:blip>
          <a:srcRect b="-1759" l="-8440" r="-8463" t="-1749"/>
          <a:stretch/>
        </p:blipFill>
        <p:spPr>
          <a:xfrm>
            <a:off x="173925" y="224425"/>
            <a:ext cx="64750" cy="40272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>
            <p:ph idx="1" type="subTitle"/>
          </p:nvPr>
        </p:nvSpPr>
        <p:spPr>
          <a:xfrm>
            <a:off x="311700" y="621525"/>
            <a:ext cx="8520600" cy="5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i="1"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type="title"/>
          </p:nvPr>
        </p:nvSpPr>
        <p:spPr>
          <a:xfrm>
            <a:off x="311700" y="147900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2" type="body"/>
          </p:nvPr>
        </p:nvSpPr>
        <p:spPr>
          <a:xfrm>
            <a:off x="311700" y="1261069"/>
            <a:ext cx="26514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3" type="body"/>
          </p:nvPr>
        </p:nvSpPr>
        <p:spPr>
          <a:xfrm>
            <a:off x="6180825" y="1261069"/>
            <a:ext cx="26514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3">
            <a:alphaModFix/>
          </a:blip>
          <a:srcRect b="-10607" l="-1355" r="-1355" t="-10619"/>
          <a:stretch/>
        </p:blipFill>
        <p:spPr>
          <a:xfrm>
            <a:off x="8427488" y="4975875"/>
            <a:ext cx="410175" cy="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6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0"/>
          <p:cNvSpPr txBox="1"/>
          <p:nvPr>
            <p:ph idx="4" type="body"/>
          </p:nvPr>
        </p:nvSpPr>
        <p:spPr>
          <a:xfrm>
            <a:off x="3246263" y="1261069"/>
            <a:ext cx="2651400" cy="35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292100" lvl="1" marL="9144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b="1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b="1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1075"/>
            <a:ext cx="8520600" cy="3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Montserrat Medium"/>
              <a:buChar char="●"/>
              <a:defRPr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292100" lvl="1" marL="914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Montserrat Medium"/>
              <a:buChar char="○"/>
              <a:defRPr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indent="-292100" lvl="2" marL="1371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Montserrat Medium"/>
              <a:buChar char="■"/>
              <a:defRPr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indent="-292100" lvl="3" marL="1828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Montserrat Medium"/>
              <a:buChar char="●"/>
              <a:defRPr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indent="-292100" lvl="4" marL="2286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Montserrat Medium"/>
              <a:buChar char="○"/>
              <a:defRPr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indent="-292100" lvl="5" marL="27432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Montserrat Medium"/>
              <a:buChar char="■"/>
              <a:defRPr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indent="-292100" lvl="6" marL="3200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Montserrat Medium"/>
              <a:buChar char="●"/>
              <a:defRPr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indent="-292100" lvl="7" marL="3657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Montserrat Medium"/>
              <a:buChar char="○"/>
              <a:defRPr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indent="-292100" lvl="8" marL="411480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accent4"/>
              </a:buClr>
              <a:buSzPts val="1000"/>
              <a:buFont typeface="Montserrat Medium"/>
              <a:buChar char="■"/>
              <a:defRPr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jpg"/><Relationship Id="rId4" Type="http://schemas.openxmlformats.org/officeDocument/2006/relationships/image" Target="../media/image24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jeff.sing@iterable.com" TargetMode="External"/><Relationship Id="rId4" Type="http://schemas.openxmlformats.org/officeDocument/2006/relationships/hyperlink" Target="http://www.linkedin.com/in/ryan-song-tamu" TargetMode="External"/><Relationship Id="rId9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2.jpg"/><Relationship Id="rId7" Type="http://schemas.openxmlformats.org/officeDocument/2006/relationships/image" Target="../media/image15.png"/><Relationship Id="rId8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0.png"/><Relationship Id="rId7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2.png"/><Relationship Id="rId7" Type="http://schemas.openxmlformats.org/officeDocument/2006/relationships/image" Target="../media/image35.png"/><Relationship Id="rId8" Type="http://schemas.openxmlformats.org/officeDocument/2006/relationships/image" Target="../media/image23.png"/><Relationship Id="rId10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25" y="-2634856"/>
            <a:ext cx="9188849" cy="612439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0"/>
          <p:cNvSpPr txBox="1"/>
          <p:nvPr/>
        </p:nvSpPr>
        <p:spPr>
          <a:xfrm>
            <a:off x="2034500" y="4599195"/>
            <a:ext cx="852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99909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Ryan Song</a:t>
            </a:r>
            <a:r>
              <a:rPr lang="en-US" sz="1200">
                <a:solidFill>
                  <a:srgbClr val="99909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|   </a:t>
            </a:r>
            <a:r>
              <a:rPr i="1" lang="en-US" sz="1200">
                <a:solidFill>
                  <a:srgbClr val="99909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Iterable</a:t>
            </a:r>
            <a:endParaRPr i="1" sz="1200">
              <a:solidFill>
                <a:srgbClr val="99909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200">
              <a:solidFill>
                <a:srgbClr val="4D4D4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4">
            <a:alphaModFix/>
          </a:blip>
          <a:srcRect b="-4030" l="-989" r="-978" t="-4030"/>
          <a:stretch/>
        </p:blipFill>
        <p:spPr>
          <a:xfrm>
            <a:off x="327475" y="3960518"/>
            <a:ext cx="1066674" cy="3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/>
          <p:nvPr/>
        </p:nvSpPr>
        <p:spPr>
          <a:xfrm>
            <a:off x="2034500" y="3881500"/>
            <a:ext cx="49053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D4D4D"/>
                </a:solidFill>
                <a:latin typeface="Poppins"/>
                <a:ea typeface="Poppins"/>
                <a:cs typeface="Poppins"/>
                <a:sym typeface="Poppins"/>
              </a:rPr>
              <a:t>Optimize Your Testing Performance by Using Cypress.io</a:t>
            </a:r>
            <a:endParaRPr b="1" sz="2100">
              <a:solidFill>
                <a:srgbClr val="4D4D4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4D4D4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4D4D4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9" name="Google Shape;169;p30"/>
          <p:cNvGrpSpPr/>
          <p:nvPr/>
        </p:nvGrpSpPr>
        <p:grpSpPr>
          <a:xfrm>
            <a:off x="-22425" y="3376348"/>
            <a:ext cx="9188857" cy="107348"/>
            <a:chOff x="0" y="5013900"/>
            <a:chExt cx="9144051" cy="129600"/>
          </a:xfrm>
        </p:grpSpPr>
        <p:sp>
          <p:nvSpPr>
            <p:cNvPr id="170" name="Google Shape;170;p30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0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0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0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4" name="Google Shape;17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275" y="3483700"/>
            <a:ext cx="1625825" cy="16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 Speed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9"/>
          <p:cNvSpPr txBox="1"/>
          <p:nvPr>
            <p:ph idx="1" type="body"/>
          </p:nvPr>
        </p:nvSpPr>
        <p:spPr>
          <a:xfrm>
            <a:off x="311700" y="720600"/>
            <a:ext cx="43518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Running Tests in Parallel: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Cypress provide built-in feature to automatically split up test suites and running tests in parallel.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Running tests in many machines at the same time and evenly distributed tests to each machine.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technique will empower developers to run tests in parallel and significantly reduce test run time.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4775" y="1154350"/>
            <a:ext cx="4219651" cy="178901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9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01" name="Google Shape;301;p39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302" name="Google Shape;302;p39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9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9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9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 Speed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0"/>
          <p:cNvSpPr txBox="1"/>
          <p:nvPr>
            <p:ph idx="1" type="body"/>
          </p:nvPr>
        </p:nvSpPr>
        <p:spPr>
          <a:xfrm>
            <a:off x="267750" y="720600"/>
            <a:ext cx="43518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Running Tests in Parallel: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Currently at Iterable, we run almost 300 Cypress E2E tests in 20 parallel machines within CircleCI, and each round test run can be finished in less than 12 mins.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strategy offers much faster feedback to the developers, a crucial aspect of our CI/CD pipeline, given the frequency of multiple deployments we conduct each day. </a:t>
            </a:r>
            <a:b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Developers are able to deploy code to production 10+ times per day.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1950" y="720600"/>
            <a:ext cx="4249125" cy="18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950" y="2696375"/>
            <a:ext cx="4249124" cy="213078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0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5" name="Google Shape;315;p40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316" name="Google Shape;316;p40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1"/>
          <p:cNvSpPr/>
          <p:nvPr/>
        </p:nvSpPr>
        <p:spPr>
          <a:xfrm flipH="1" rot="10800000">
            <a:off x="0" y="-10475"/>
            <a:ext cx="9188400" cy="1287600"/>
          </a:xfrm>
          <a:prstGeom prst="rect">
            <a:avLst/>
          </a:prstGeom>
          <a:solidFill>
            <a:srgbClr val="999094">
              <a:alpha val="10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1"/>
          <p:cNvSpPr txBox="1"/>
          <p:nvPr>
            <p:ph idx="4294967295" type="title"/>
          </p:nvPr>
        </p:nvSpPr>
        <p:spPr>
          <a:xfrm>
            <a:off x="311700" y="303325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Test Coverage: Code vs Business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p41"/>
          <p:cNvSpPr/>
          <p:nvPr/>
        </p:nvSpPr>
        <p:spPr>
          <a:xfrm>
            <a:off x="4676675" y="1812550"/>
            <a:ext cx="2473200" cy="2724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Business coverage</a:t>
            </a:r>
            <a:endParaRPr b="1" sz="1200">
              <a:solidFill>
                <a:schemeClr val="accent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092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Medium"/>
              <a:buChar char="●"/>
            </a:pPr>
            <a:r>
              <a:rPr lang="en-US" sz="1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Testing the business logic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092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Medium"/>
              <a:buChar char="●"/>
            </a:pPr>
            <a:r>
              <a:rPr lang="en-US" sz="1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 expensive to write tests based on business coverage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092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Medium"/>
              <a:buChar char="●"/>
            </a:pPr>
            <a:r>
              <a:rPr lang="en-US" sz="1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 update and maintenance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092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Medium"/>
              <a:buChar char="●"/>
            </a:pPr>
            <a:r>
              <a:rPr lang="en-US" sz="1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Bugs on less frequently used feature means less business impacts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cxnSp>
        <p:nvCxnSpPr>
          <p:cNvPr id="327" name="Google Shape;327;p41"/>
          <p:cNvCxnSpPr/>
          <p:nvPr/>
        </p:nvCxnSpPr>
        <p:spPr>
          <a:xfrm>
            <a:off x="4676775" y="1815259"/>
            <a:ext cx="2474100" cy="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8" name="Google Shape;328;p41"/>
          <p:cNvSpPr/>
          <p:nvPr/>
        </p:nvSpPr>
        <p:spPr>
          <a:xfrm>
            <a:off x="2037525" y="1812550"/>
            <a:ext cx="2473200" cy="2724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Code</a:t>
            </a:r>
            <a:r>
              <a:rPr b="1" lang="en-US" sz="12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 Coverage</a:t>
            </a:r>
            <a:endParaRPr b="1" sz="12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092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Medium"/>
              <a:buChar char="●"/>
            </a:pPr>
            <a:r>
              <a:rPr lang="en-US" sz="1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Testing the code logic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092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Medium"/>
              <a:buChar char="●"/>
            </a:pPr>
            <a:r>
              <a:rPr lang="en-US" sz="1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 is very expensive to have high test coverage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092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Medium"/>
              <a:buChar char="●"/>
            </a:pPr>
            <a:r>
              <a:rPr lang="en-US" sz="1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Consistently update and maintain all the tests when making code changes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10921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Medium"/>
              <a:buChar char="●"/>
            </a:pPr>
            <a:r>
              <a:rPr lang="en-US" sz="1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High code coverage does not mean bug free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cxnSp>
        <p:nvCxnSpPr>
          <p:cNvPr id="329" name="Google Shape;329;p41"/>
          <p:cNvCxnSpPr/>
          <p:nvPr/>
        </p:nvCxnSpPr>
        <p:spPr>
          <a:xfrm>
            <a:off x="2037625" y="1815259"/>
            <a:ext cx="247410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30" name="Google Shape;330;p41"/>
          <p:cNvGrpSpPr/>
          <p:nvPr/>
        </p:nvGrpSpPr>
        <p:grpSpPr>
          <a:xfrm>
            <a:off x="-22425" y="1169773"/>
            <a:ext cx="9188857" cy="107348"/>
            <a:chOff x="0" y="5013900"/>
            <a:chExt cx="9144051" cy="129600"/>
          </a:xfrm>
        </p:grpSpPr>
        <p:sp>
          <p:nvSpPr>
            <p:cNvPr id="331" name="Google Shape;331;p41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41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1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41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2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Test Coverage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42"/>
          <p:cNvSpPr txBox="1"/>
          <p:nvPr>
            <p:ph idx="1" type="body"/>
          </p:nvPr>
        </p:nvSpPr>
        <p:spPr>
          <a:xfrm>
            <a:off x="238900" y="851350"/>
            <a:ext cx="39957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Group test based on business coverage: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companies are using tools such as Segment to track customer usage.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QE team can utilize the data from those tools to design the E2E test scenarios. 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table below shows the example for one team’s feature usage.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○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the Feature % Click is calculated based on the </a:t>
            </a: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(number of clicks/total number of clicks)* 100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○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Cumulative % is calculated based on the </a:t>
            </a: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(current Feature % Click + previous Feature % Click)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00" y="851350"/>
            <a:ext cx="4351800" cy="393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2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44" name="Google Shape;344;p42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345" name="Google Shape;345;p42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42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42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Test Coverage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3"/>
          <p:cNvSpPr txBox="1"/>
          <p:nvPr>
            <p:ph idx="1" type="body"/>
          </p:nvPr>
        </p:nvSpPr>
        <p:spPr>
          <a:xfrm>
            <a:off x="238900" y="851350"/>
            <a:ext cx="3743100" cy="39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Example: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Inside the Journey studio, all the user actions are 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recorded. </a:t>
            </a:r>
            <a:b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the test data, only one user clicked on the zoom out button In the past 30 days.</a:t>
            </a:r>
            <a:b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zoom out button has very low risk, because less users are using it. </a:t>
            </a:r>
            <a:b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“Test Journey”,  “Publish” and “Save draft” are the top popular buttons on this page, therefore, those scenarios need to be covered.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3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56" name="Google Shape;356;p43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357" name="Google Shape;357;p43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43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43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61" name="Google Shape;36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6125" y="888825"/>
            <a:ext cx="3380424" cy="19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125" y="2813425"/>
            <a:ext cx="1887958" cy="20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075" y="2813425"/>
            <a:ext cx="2514876" cy="17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4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Test Coverage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4"/>
          <p:cNvSpPr txBox="1"/>
          <p:nvPr>
            <p:ph idx="1" type="body"/>
          </p:nvPr>
        </p:nvSpPr>
        <p:spPr>
          <a:xfrm>
            <a:off x="238900" y="851350"/>
            <a:ext cx="31515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Organize</a:t>
            </a: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 the tests in Cypress:</a:t>
            </a:r>
            <a:br>
              <a:rPr b="1" lang="en-US"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describe() covers for one team.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context() covers one feature.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it() covers a few actions.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QEs can set a goal to cover 90%+ of the user actions.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925" y="876775"/>
            <a:ext cx="5176375" cy="338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4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72" name="Google Shape;372;p44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373" name="Google Shape;373;p44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44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44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44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"/>
          <p:cNvSpPr/>
          <p:nvPr/>
        </p:nvSpPr>
        <p:spPr>
          <a:xfrm flipH="1" rot="10800000">
            <a:off x="0" y="-10475"/>
            <a:ext cx="9188400" cy="1287600"/>
          </a:xfrm>
          <a:prstGeom prst="rect">
            <a:avLst/>
          </a:prstGeom>
          <a:solidFill>
            <a:srgbClr val="999094">
              <a:alpha val="10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5"/>
          <p:cNvSpPr txBox="1"/>
          <p:nvPr>
            <p:ph idx="4294967295" type="title"/>
          </p:nvPr>
        </p:nvSpPr>
        <p:spPr>
          <a:xfrm>
            <a:off x="311700" y="303325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Test Stability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83" name="Google Shape;383;p45"/>
          <p:cNvGrpSpPr/>
          <p:nvPr/>
        </p:nvGrpSpPr>
        <p:grpSpPr>
          <a:xfrm>
            <a:off x="-22425" y="1169773"/>
            <a:ext cx="9188857" cy="107348"/>
            <a:chOff x="0" y="5013900"/>
            <a:chExt cx="9144051" cy="129600"/>
          </a:xfrm>
        </p:grpSpPr>
        <p:sp>
          <p:nvSpPr>
            <p:cNvPr id="384" name="Google Shape;384;p45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45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45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45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8" name="Google Shape;388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9" name="Google Shape;389;p45"/>
          <p:cNvSpPr txBox="1"/>
          <p:nvPr>
            <p:ph idx="4294967295" type="body"/>
          </p:nvPr>
        </p:nvSpPr>
        <p:spPr>
          <a:xfrm>
            <a:off x="311700" y="1585025"/>
            <a:ext cx="43518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Flaky tests: Test that fails nondeterministically, and that the failure is unrelated to the change that initiated the test run.</a:t>
            </a:r>
            <a:endParaRPr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ynchronization issues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External dependencies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Improper test design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etc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400" y="1664975"/>
            <a:ext cx="2722051" cy="272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Test Stability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6"/>
          <p:cNvSpPr txBox="1"/>
          <p:nvPr>
            <p:ph idx="1" type="body"/>
          </p:nvPr>
        </p:nvSpPr>
        <p:spPr>
          <a:xfrm>
            <a:off x="238900" y="851350"/>
            <a:ext cx="31515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Stable the tests by using test retries:</a:t>
            </a:r>
            <a:b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Retry the failed tests a few times before failing the test.</a:t>
            </a:r>
            <a:b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extra retries will improve the passing rates and save developer time and resources.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1425" y="961725"/>
            <a:ext cx="4606025" cy="25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6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99" name="Google Shape;399;p46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400" name="Google Shape;400;p46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46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46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6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7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Test Stability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7"/>
          <p:cNvSpPr txBox="1"/>
          <p:nvPr>
            <p:ph idx="1" type="body"/>
          </p:nvPr>
        </p:nvSpPr>
        <p:spPr>
          <a:xfrm>
            <a:off x="238900" y="851350"/>
            <a:ext cx="31515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Stable the tests by using wait for alias:</a:t>
            </a:r>
            <a:b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Wait for network calls to complete before continuing the next step. For example, wait for specific request to respond before executing the next test step.</a:t>
            </a:r>
            <a:b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his feature significantly reduces the race condition that happens within test runs.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000" y="938288"/>
            <a:ext cx="4671100" cy="27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7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12" name="Google Shape;412;p47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413" name="Google Shape;413;p47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7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7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7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8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Test Stability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8"/>
          <p:cNvSpPr txBox="1"/>
          <p:nvPr>
            <p:ph idx="1" type="body"/>
          </p:nvPr>
        </p:nvSpPr>
        <p:spPr>
          <a:xfrm>
            <a:off x="238900" y="851350"/>
            <a:ext cx="31515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Stable the tests by using API calls for data prep:</a:t>
            </a:r>
            <a:b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tests will require turn on the feature flags before the test run. </a:t>
            </a:r>
            <a:b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Setting up feature flag by running through all the steps in UI will increase the risk of flaky tests and take long time.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8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24" name="Google Shape;424;p48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425" name="Google Shape;425;p48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8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8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8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9" name="Google Shape;4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7175" y="851350"/>
            <a:ext cx="5448800" cy="2768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/>
          <p:nvPr/>
        </p:nvSpPr>
        <p:spPr>
          <a:xfrm>
            <a:off x="1402525" y="1371586"/>
            <a:ext cx="1627800" cy="1864200"/>
          </a:xfrm>
          <a:prstGeom prst="ellipse">
            <a:avLst/>
          </a:prstGeom>
          <a:solidFill>
            <a:srgbClr val="D6D3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/>
        </p:nvSpPr>
        <p:spPr>
          <a:xfrm>
            <a:off x="3284161" y="1283660"/>
            <a:ext cx="31944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b="1" lang="en-US" sz="2200">
                <a:solidFill>
                  <a:srgbClr val="4D4D4D"/>
                </a:solidFill>
                <a:latin typeface="Poppins"/>
                <a:ea typeface="Poppins"/>
                <a:cs typeface="Poppins"/>
                <a:sym typeface="Poppins"/>
              </a:rPr>
              <a:t>Ryan Song</a:t>
            </a:r>
            <a:endParaRPr b="1" sz="2200">
              <a:solidFill>
                <a:srgbClr val="4D4D4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3284148" y="1788895"/>
            <a:ext cx="31944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rgbClr val="99909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Staff Software QA Engineer</a:t>
            </a:r>
            <a:br>
              <a:rPr i="1" lang="en-US" sz="1000">
                <a:solidFill>
                  <a:srgbClr val="999094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r>
              <a:rPr i="1" lang="en-US" sz="1000">
                <a:solidFill>
                  <a:srgbClr val="99909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@Iterable</a:t>
            </a:r>
            <a:endParaRPr i="1" sz="1000">
              <a:solidFill>
                <a:srgbClr val="99909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3" name="Google Shape;183;p31"/>
          <p:cNvSpPr txBox="1"/>
          <p:nvPr/>
        </p:nvSpPr>
        <p:spPr>
          <a:xfrm>
            <a:off x="3609538" y="2429400"/>
            <a:ext cx="22701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Roboto Condensed"/>
                <a:ea typeface="Roboto Condensed"/>
                <a:cs typeface="Roboto Condensed"/>
                <a:sym typeface="Roboto Condensed"/>
              </a:rPr>
              <a:t>ryan</a:t>
            </a:r>
            <a:r>
              <a:rPr lang="en-US" sz="1100"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.song@iterable.com</a:t>
            </a:r>
            <a:endParaRPr sz="11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www.linkedin.com/in/ryan-song-tamu</a:t>
            </a:r>
            <a:endParaRPr sz="11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Roboto Condensed"/>
                <a:ea typeface="Roboto Condensed"/>
                <a:cs typeface="Roboto Condensed"/>
                <a:sym typeface="Roboto Condensed"/>
              </a:rPr>
              <a:t>Texas A&amp;M ISEN Class 2015</a:t>
            </a:r>
            <a:endParaRPr sz="11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113" y="1283650"/>
            <a:ext cx="2039100" cy="2040000"/>
          </a:xfrm>
          <a:prstGeom prst="ellipse">
            <a:avLst/>
          </a:prstGeom>
          <a:noFill/>
          <a:ln cap="flat" cmpd="sng" w="28575">
            <a:solidFill>
              <a:srgbClr val="34C3F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" name="Google Shape;18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7386" y="1371577"/>
            <a:ext cx="2424401" cy="190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6934" y="2510325"/>
            <a:ext cx="289475" cy="2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6935" y="2822850"/>
            <a:ext cx="289475" cy="28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22934" y="3135400"/>
            <a:ext cx="397475" cy="39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0" name="Google Shape;190;p31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191" name="Google Shape;191;p31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1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1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1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"/>
          <p:cNvSpPr txBox="1"/>
          <p:nvPr>
            <p:ph type="title"/>
          </p:nvPr>
        </p:nvSpPr>
        <p:spPr>
          <a:xfrm>
            <a:off x="311700" y="147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oppins"/>
                <a:ea typeface="Poppins"/>
                <a:cs typeface="Poppins"/>
                <a:sym typeface="Poppins"/>
              </a:rPr>
              <a:t>Test Stability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9"/>
          <p:cNvSpPr txBox="1"/>
          <p:nvPr>
            <p:ph idx="1" type="body"/>
          </p:nvPr>
        </p:nvSpPr>
        <p:spPr>
          <a:xfrm>
            <a:off x="238900" y="851350"/>
            <a:ext cx="33609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Stable the tests by using API calls for data prep:</a:t>
            </a:r>
            <a:br>
              <a:rPr b="1"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API calls are more stable. Making API calls to set up test data will decrease the data perp time significantly.</a:t>
            </a:r>
            <a:b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Turn on the FFs will table 10s via UI, but only 3s if making API calls.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9"/>
          <p:cNvSpPr txBox="1"/>
          <p:nvPr>
            <p:ph idx="12" type="sldNum"/>
          </p:nvPr>
        </p:nvSpPr>
        <p:spPr>
          <a:xfrm>
            <a:off x="8621775" y="4899225"/>
            <a:ext cx="399300" cy="157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7" name="Google Shape;437;p49"/>
          <p:cNvGrpSpPr/>
          <p:nvPr/>
        </p:nvGrpSpPr>
        <p:grpSpPr>
          <a:xfrm>
            <a:off x="-22425" y="4979522"/>
            <a:ext cx="9188857" cy="184524"/>
            <a:chOff x="0" y="5013900"/>
            <a:chExt cx="9144051" cy="129600"/>
          </a:xfrm>
        </p:grpSpPr>
        <p:sp>
          <p:nvSpPr>
            <p:cNvPr id="438" name="Google Shape;438;p49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rgbClr val="F2CA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9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rgbClr val="34C3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9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rgbClr val="6A26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9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42" name="Google Shape;44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2074" y="851350"/>
            <a:ext cx="4914974" cy="251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"/>
          <p:cNvSpPr txBox="1"/>
          <p:nvPr>
            <p:ph type="ctrTitle"/>
          </p:nvPr>
        </p:nvSpPr>
        <p:spPr>
          <a:xfrm>
            <a:off x="311700" y="1906125"/>
            <a:ext cx="8520600" cy="163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448" name="Google Shape;448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1"/>
          <p:cNvPicPr preferRelativeResize="0"/>
          <p:nvPr/>
        </p:nvPicPr>
        <p:blipFill rotWithShape="1">
          <a:blip r:embed="rId3">
            <a:alphaModFix amt="70000"/>
          </a:blip>
          <a:srcRect b="45648" l="0" r="0" t="33360"/>
          <a:stretch/>
        </p:blipFill>
        <p:spPr>
          <a:xfrm>
            <a:off x="0" y="-21624"/>
            <a:ext cx="9144003" cy="1279298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1"/>
          <p:cNvSpPr txBox="1"/>
          <p:nvPr/>
        </p:nvSpPr>
        <p:spPr>
          <a:xfrm>
            <a:off x="346575" y="2357100"/>
            <a:ext cx="2351700" cy="24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unsplash: https://unsplash.com/photos/OiZZtfxYmmg</a:t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Colton Sturgeon: https://unsplash.com/photos/6KkYYqTEDwQ</a:t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flaticon: https://www.flaticon.com/free-icons/analytic</a:t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Miguel Bruna: https://unsplash.com/photos/TzVN0xQhWaQ</a:t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51"/>
          <p:cNvSpPr txBox="1"/>
          <p:nvPr/>
        </p:nvSpPr>
        <p:spPr>
          <a:xfrm>
            <a:off x="929550" y="1828825"/>
            <a:ext cx="17745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Images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51"/>
          <p:cNvSpPr txBox="1"/>
          <p:nvPr>
            <p:ph idx="4294967295" type="title"/>
          </p:nvPr>
        </p:nvSpPr>
        <p:spPr>
          <a:xfrm>
            <a:off x="311700" y="381175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Credits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457" name="Google Shape;457;p51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489142" y="1887431"/>
            <a:ext cx="339523" cy="235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8" name="Google Shape;458;p51"/>
          <p:cNvGrpSpPr/>
          <p:nvPr/>
        </p:nvGrpSpPr>
        <p:grpSpPr>
          <a:xfrm>
            <a:off x="-22425" y="1169773"/>
            <a:ext cx="9188857" cy="107348"/>
            <a:chOff x="0" y="5013900"/>
            <a:chExt cx="9144051" cy="129600"/>
          </a:xfrm>
        </p:grpSpPr>
        <p:sp>
          <p:nvSpPr>
            <p:cNvPr id="459" name="Google Shape;459;p51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51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51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51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3" name="Google Shape;463;p51"/>
          <p:cNvSpPr txBox="1"/>
          <p:nvPr/>
        </p:nvSpPr>
        <p:spPr>
          <a:xfrm>
            <a:off x="2847350" y="2357100"/>
            <a:ext cx="2736300" cy="24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Cypress.io: https://docs.cypress.io/guides/overview/why-cypress</a:t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Selenium</a:t>
            </a: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 webdriver: https://www.selenium.dev/documentation/webdriver/</a:t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WebdriverIO: https://webdriver.io/</a:t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Puppeteer: https://pptr.dev/</a:t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UFT https://www.microfocus.com/en-us/products/uft-one/overview</a:t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4" name="Google Shape;464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5" name="Google Shape;465;p51"/>
          <p:cNvSpPr txBox="1"/>
          <p:nvPr/>
        </p:nvSpPr>
        <p:spPr>
          <a:xfrm>
            <a:off x="5732725" y="2456000"/>
            <a:ext cx="30000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anorex</a:t>
            </a: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https://www.ranorex.com/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TestCafe: https://testcafe.io/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https://en.wikipedia.org/wiki/Texas_A%26M_ring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/>
          <p:nvPr/>
        </p:nvSpPr>
        <p:spPr>
          <a:xfrm rot="10800000">
            <a:off x="531398" y="961488"/>
            <a:ext cx="586500" cy="5865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1327225" y="635850"/>
            <a:ext cx="2640300" cy="29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Cognizant</a:t>
            </a:r>
            <a:r>
              <a:rPr b="1"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Char char="●"/>
            </a:pPr>
            <a:r>
              <a:rPr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UAT Test Analyst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Char char="●"/>
            </a:pPr>
            <a:r>
              <a:rPr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Test Lead UAT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Char char="●"/>
            </a:pPr>
            <a:r>
              <a:rPr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Test Lead UAT (Federal)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FabFitFun</a:t>
            </a:r>
            <a:r>
              <a:rPr b="1"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1"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Char char="●"/>
            </a:pPr>
            <a:r>
              <a:rPr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QA Test Analyst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Char char="●"/>
            </a:pPr>
            <a:r>
              <a:rPr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Senior QA Test Analyst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Char char="●"/>
            </a:pPr>
            <a:r>
              <a:rPr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QA Automation Engineer (Mid)</a:t>
            </a:r>
            <a:endParaRPr sz="900">
              <a:solidFill>
                <a:srgbClr val="4D4D4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4D4D4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Iterable</a:t>
            </a:r>
            <a:endParaRPr b="1"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Char char="●"/>
            </a:pPr>
            <a:r>
              <a:rPr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Senior Quality Assurance Engineer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194310" lvl="0" marL="27432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Char char="●"/>
            </a:pPr>
            <a:r>
              <a:rPr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Staff</a:t>
            </a:r>
            <a:r>
              <a:rPr lang="en-US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Quality Assurance Engineer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p32"/>
          <p:cNvSpPr/>
          <p:nvPr/>
        </p:nvSpPr>
        <p:spPr>
          <a:xfrm rot="10800000">
            <a:off x="531398" y="2020616"/>
            <a:ext cx="586500" cy="5865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2"/>
          <p:cNvSpPr/>
          <p:nvPr/>
        </p:nvSpPr>
        <p:spPr>
          <a:xfrm rot="10800000">
            <a:off x="531398" y="3079745"/>
            <a:ext cx="586500" cy="5865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193" y="3190548"/>
            <a:ext cx="364901" cy="36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75" y="1051275"/>
            <a:ext cx="406950" cy="40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350" y="2181934"/>
            <a:ext cx="448600" cy="26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2700" y="688400"/>
            <a:ext cx="2745949" cy="27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20100" y="0"/>
            <a:ext cx="20239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0100" y="0"/>
            <a:ext cx="20239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00" y="238975"/>
            <a:ext cx="2380725" cy="9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9978" y="721949"/>
            <a:ext cx="2451799" cy="12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600" y="1601500"/>
            <a:ext cx="1662725" cy="16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8075" y="1897562"/>
            <a:ext cx="1818015" cy="12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3723525"/>
            <a:ext cx="3169725" cy="9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2488" y="3723525"/>
            <a:ext cx="2717248" cy="81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51297" y="2299714"/>
            <a:ext cx="2371604" cy="124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/>
          <p:nvPr/>
        </p:nvSpPr>
        <p:spPr>
          <a:xfrm flipH="1" rot="10800000">
            <a:off x="0" y="-10475"/>
            <a:ext cx="9188400" cy="1287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4"/>
          <p:cNvSpPr txBox="1"/>
          <p:nvPr/>
        </p:nvSpPr>
        <p:spPr>
          <a:xfrm>
            <a:off x="311700" y="384200"/>
            <a:ext cx="652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 Big Three Factors for Test Automation</a:t>
            </a:r>
            <a:endParaRPr b="1"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28" name="Google Shape;228;p34"/>
          <p:cNvGrpSpPr/>
          <p:nvPr/>
        </p:nvGrpSpPr>
        <p:grpSpPr>
          <a:xfrm>
            <a:off x="-22425" y="1169773"/>
            <a:ext cx="9188857" cy="107348"/>
            <a:chOff x="0" y="5013900"/>
            <a:chExt cx="9144051" cy="129600"/>
          </a:xfrm>
        </p:grpSpPr>
        <p:sp>
          <p:nvSpPr>
            <p:cNvPr id="229" name="Google Shape;229;p34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4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4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3" name="Google Shape;233;p34"/>
          <p:cNvSpPr txBox="1"/>
          <p:nvPr/>
        </p:nvSpPr>
        <p:spPr>
          <a:xfrm flipH="1">
            <a:off x="750212" y="1517563"/>
            <a:ext cx="13716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Test Speed</a:t>
            </a:r>
            <a:endParaRPr sz="17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4" name="Google Shape;234;p34"/>
          <p:cNvSpPr txBox="1"/>
          <p:nvPr/>
        </p:nvSpPr>
        <p:spPr>
          <a:xfrm flipH="1">
            <a:off x="6741139" y="1517575"/>
            <a:ext cx="1471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Test S</a:t>
            </a:r>
            <a:r>
              <a:rPr lang="en-US" sz="17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tability</a:t>
            </a:r>
            <a:endParaRPr sz="17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5" name="Google Shape;235;p34"/>
          <p:cNvSpPr txBox="1"/>
          <p:nvPr/>
        </p:nvSpPr>
        <p:spPr>
          <a:xfrm flipH="1">
            <a:off x="3608125" y="1517575"/>
            <a:ext cx="1646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Test Coverage</a:t>
            </a:r>
            <a:endParaRPr sz="17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36" name="Google Shape;2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2000" y="2120750"/>
            <a:ext cx="2278950" cy="230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3036" y="2120762"/>
            <a:ext cx="2278940" cy="21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050225"/>
            <a:ext cx="2460849" cy="23385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/>
          <p:nvPr/>
        </p:nvSpPr>
        <p:spPr>
          <a:xfrm>
            <a:off x="4021025" y="578400"/>
            <a:ext cx="46629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Test Speed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Running automation tests quickly enables developers to iterate faster, therefore they can promptly review test results and make necessary adjustments in a timely manner.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Test Coverage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-US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Higher test coverage requires to create more test cases to test different test scenarios. This leads to fewer defects and work to do at later stages. 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Test Stability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"/>
              <a:buChar char="●"/>
            </a:pPr>
            <a:r>
              <a:rPr lang="en-US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Higher test stability will reduce the number of flaky tests and improve the developer test experience. </a:t>
            </a:r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45" name="Google Shape;245;p35"/>
          <p:cNvGrpSpPr/>
          <p:nvPr/>
        </p:nvGrpSpPr>
        <p:grpSpPr>
          <a:xfrm>
            <a:off x="3609586" y="0"/>
            <a:ext cx="93600" cy="5143490"/>
            <a:chOff x="2777162" y="0"/>
            <a:chExt cx="93600" cy="5143490"/>
          </a:xfrm>
        </p:grpSpPr>
        <p:sp>
          <p:nvSpPr>
            <p:cNvPr id="246" name="Google Shape;246;p35"/>
            <p:cNvSpPr/>
            <p:nvPr/>
          </p:nvSpPr>
          <p:spPr>
            <a:xfrm>
              <a:off x="2777162" y="0"/>
              <a:ext cx="93600" cy="1285500"/>
            </a:xfrm>
            <a:prstGeom prst="rect">
              <a:avLst/>
            </a:prstGeom>
            <a:solidFill>
              <a:srgbClr val="EF3E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777162" y="1285996"/>
              <a:ext cx="93600" cy="1285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2777162" y="2571992"/>
              <a:ext cx="93600" cy="1285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2777162" y="3857990"/>
              <a:ext cx="93600" cy="12855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0" name="Google Shape;25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6095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 txBox="1"/>
          <p:nvPr/>
        </p:nvSpPr>
        <p:spPr>
          <a:xfrm>
            <a:off x="4150875" y="1150500"/>
            <a:ext cx="4662900" cy="28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Running tests fast might require reduce the number of test runs.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Increasing test coverage might requires more update and maintain more tests.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Improve stability might require add more wait time or create fresh data for each test case and this will reduce the test run speed.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57" name="Google Shape;257;p36"/>
          <p:cNvGrpSpPr/>
          <p:nvPr/>
        </p:nvGrpSpPr>
        <p:grpSpPr>
          <a:xfrm>
            <a:off x="3609586" y="0"/>
            <a:ext cx="93600" cy="5143490"/>
            <a:chOff x="2777162" y="0"/>
            <a:chExt cx="93600" cy="5143490"/>
          </a:xfrm>
        </p:grpSpPr>
        <p:sp>
          <p:nvSpPr>
            <p:cNvPr id="258" name="Google Shape;258;p36"/>
            <p:cNvSpPr/>
            <p:nvPr/>
          </p:nvSpPr>
          <p:spPr>
            <a:xfrm>
              <a:off x="2777162" y="0"/>
              <a:ext cx="93600" cy="1285500"/>
            </a:xfrm>
            <a:prstGeom prst="rect">
              <a:avLst/>
            </a:prstGeom>
            <a:solidFill>
              <a:srgbClr val="EF3E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6"/>
            <p:cNvSpPr/>
            <p:nvPr/>
          </p:nvSpPr>
          <p:spPr>
            <a:xfrm>
              <a:off x="2777162" y="1285996"/>
              <a:ext cx="93600" cy="1285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6"/>
            <p:cNvSpPr/>
            <p:nvPr/>
          </p:nvSpPr>
          <p:spPr>
            <a:xfrm>
              <a:off x="2777162" y="2571992"/>
              <a:ext cx="93600" cy="1285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6"/>
            <p:cNvSpPr/>
            <p:nvPr/>
          </p:nvSpPr>
          <p:spPr>
            <a:xfrm>
              <a:off x="2777162" y="3857990"/>
              <a:ext cx="93600" cy="12855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62" name="Google Shape;2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6095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6"/>
          <p:cNvSpPr txBox="1"/>
          <p:nvPr/>
        </p:nvSpPr>
        <p:spPr>
          <a:xfrm>
            <a:off x="1056350" y="260050"/>
            <a:ext cx="1425300" cy="51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Conflicts</a:t>
            </a:r>
            <a:endParaRPr b="1"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3775750" y="771850"/>
            <a:ext cx="2748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The Struggle: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/>
          <p:nvPr/>
        </p:nvSpPr>
        <p:spPr>
          <a:xfrm>
            <a:off x="4114800" y="637950"/>
            <a:ext cx="4662900" cy="15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Cypress.io offers:</a:t>
            </a: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Running tests in parallel.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Group test scenarios by using built-in test structure.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Ex: describe(), context() and it()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en-US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Test re-try, wait on mechanism and API calls.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1" name="Google Shape;271;p37"/>
          <p:cNvGrpSpPr/>
          <p:nvPr/>
        </p:nvGrpSpPr>
        <p:grpSpPr>
          <a:xfrm>
            <a:off x="3609586" y="0"/>
            <a:ext cx="93600" cy="5143490"/>
            <a:chOff x="2777162" y="0"/>
            <a:chExt cx="93600" cy="5143490"/>
          </a:xfrm>
        </p:grpSpPr>
        <p:sp>
          <p:nvSpPr>
            <p:cNvPr id="272" name="Google Shape;272;p37"/>
            <p:cNvSpPr/>
            <p:nvPr/>
          </p:nvSpPr>
          <p:spPr>
            <a:xfrm>
              <a:off x="2777162" y="0"/>
              <a:ext cx="93600" cy="1285500"/>
            </a:xfrm>
            <a:prstGeom prst="rect">
              <a:avLst/>
            </a:prstGeom>
            <a:solidFill>
              <a:srgbClr val="EF3E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2777162" y="1285996"/>
              <a:ext cx="93600" cy="1285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2777162" y="2571992"/>
              <a:ext cx="93600" cy="1285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2777162" y="3857990"/>
              <a:ext cx="93600" cy="1285500"/>
            </a:xfrm>
            <a:prstGeom prst="rect">
              <a:avLst/>
            </a:prstGeom>
            <a:solidFill>
              <a:srgbClr val="59C1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76" name="Google Shape;2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609575" cy="5093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7"/>
          <p:cNvSpPr txBox="1"/>
          <p:nvPr/>
        </p:nvSpPr>
        <p:spPr>
          <a:xfrm>
            <a:off x="295775" y="504975"/>
            <a:ext cx="30588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 if I want all?</a:t>
            </a:r>
            <a:endParaRPr sz="24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8" name="Google Shape;278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/>
          <p:nvPr/>
        </p:nvSpPr>
        <p:spPr>
          <a:xfrm flipH="1" rot="10800000">
            <a:off x="0" y="-10475"/>
            <a:ext cx="9188400" cy="1287600"/>
          </a:xfrm>
          <a:prstGeom prst="rect">
            <a:avLst/>
          </a:prstGeom>
          <a:solidFill>
            <a:srgbClr val="999094">
              <a:alpha val="10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8"/>
          <p:cNvSpPr txBox="1"/>
          <p:nvPr>
            <p:ph idx="4294967295" type="title"/>
          </p:nvPr>
        </p:nvSpPr>
        <p:spPr>
          <a:xfrm>
            <a:off x="311700" y="303325"/>
            <a:ext cx="8520600" cy="4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 Speed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5" name="Google Shape;285;p38"/>
          <p:cNvGrpSpPr/>
          <p:nvPr/>
        </p:nvGrpSpPr>
        <p:grpSpPr>
          <a:xfrm>
            <a:off x="-22425" y="1169773"/>
            <a:ext cx="9188857" cy="107348"/>
            <a:chOff x="0" y="5013900"/>
            <a:chExt cx="9144051" cy="129600"/>
          </a:xfrm>
        </p:grpSpPr>
        <p:sp>
          <p:nvSpPr>
            <p:cNvPr id="286" name="Google Shape;286;p38"/>
            <p:cNvSpPr/>
            <p:nvPr/>
          </p:nvSpPr>
          <p:spPr>
            <a:xfrm rot="-5400000">
              <a:off x="1077900" y="3936000"/>
              <a:ext cx="129600" cy="228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8"/>
            <p:cNvSpPr/>
            <p:nvPr/>
          </p:nvSpPr>
          <p:spPr>
            <a:xfrm rot="-5400000">
              <a:off x="3364116" y="3936000"/>
              <a:ext cx="129600" cy="2285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8"/>
            <p:cNvSpPr/>
            <p:nvPr/>
          </p:nvSpPr>
          <p:spPr>
            <a:xfrm rot="-5400000">
              <a:off x="5650332" y="3936000"/>
              <a:ext cx="129600" cy="228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8"/>
            <p:cNvSpPr/>
            <p:nvPr/>
          </p:nvSpPr>
          <p:spPr>
            <a:xfrm rot="-5400000">
              <a:off x="7936551" y="3936000"/>
              <a:ext cx="129600" cy="2285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" name="Google Shape;290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1" name="Google Shape;2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2100" y="1701913"/>
            <a:ext cx="2568225" cy="256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8"/>
          <p:cNvSpPr txBox="1"/>
          <p:nvPr>
            <p:ph idx="4294967295" type="body"/>
          </p:nvPr>
        </p:nvSpPr>
        <p:spPr>
          <a:xfrm>
            <a:off x="311700" y="1585025"/>
            <a:ext cx="43518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 speed is always one of the major the bottleneck for software testing process.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WaterFall projects could take 4-6 weeks to complete the regression testing.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companies running all the tests during nightly batch and take hours to finish all the test runs.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terable 2020">
  <a:themeElements>
    <a:clrScheme name="Simple Light">
      <a:dk1>
        <a:srgbClr val="4D4D4D"/>
      </a:dk1>
      <a:lt1>
        <a:srgbClr val="FFFFFF"/>
      </a:lt1>
      <a:dk2>
        <a:srgbClr val="999094"/>
      </a:dk2>
      <a:lt2>
        <a:srgbClr val="D6D3D5"/>
      </a:lt2>
      <a:accent1>
        <a:srgbClr val="EF3D55"/>
      </a:accent1>
      <a:accent2>
        <a:srgbClr val="6A266D"/>
      </a:accent2>
      <a:accent3>
        <a:srgbClr val="59C1A7"/>
      </a:accent3>
      <a:accent4>
        <a:srgbClr val="34C3F2"/>
      </a:accent4>
      <a:accent5>
        <a:srgbClr val="C29DC9"/>
      </a:accent5>
      <a:accent6>
        <a:srgbClr val="F2CA1B"/>
      </a:accent6>
      <a:hlink>
        <a:srgbClr val="F36F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