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sldIdLst>
    <p:sldId id="257" r:id="rId2"/>
    <p:sldId id="258" r:id="rId3"/>
    <p:sldId id="318" r:id="rId4"/>
    <p:sldId id="319" r:id="rId5"/>
    <p:sldId id="320" r:id="rId6"/>
    <p:sldId id="262" r:id="rId7"/>
    <p:sldId id="263" r:id="rId8"/>
    <p:sldId id="265" r:id="rId9"/>
    <p:sldId id="264" r:id="rId10"/>
    <p:sldId id="266" r:id="rId11"/>
    <p:sldId id="267" r:id="rId12"/>
    <p:sldId id="268" r:id="rId13"/>
    <p:sldId id="270" r:id="rId14"/>
    <p:sldId id="271" r:id="rId15"/>
    <p:sldId id="272" r:id="rId16"/>
    <p:sldId id="273" r:id="rId17"/>
    <p:sldId id="274" r:id="rId18"/>
    <p:sldId id="277" r:id="rId19"/>
    <p:sldId id="279" r:id="rId20"/>
    <p:sldId id="278" r:id="rId21"/>
    <p:sldId id="280" r:id="rId22"/>
    <p:sldId id="308" r:id="rId23"/>
    <p:sldId id="310" r:id="rId24"/>
    <p:sldId id="311" r:id="rId25"/>
    <p:sldId id="312" r:id="rId26"/>
    <p:sldId id="314" r:id="rId27"/>
    <p:sldId id="315" r:id="rId28"/>
    <p:sldId id="317" r:id="rId29"/>
    <p:sldId id="307" r:id="rId30"/>
    <p:sldId id="27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B723AE-4C88-7B4C-8EB8-55287E3EE0C0}" v="16" dt="2024-10-02T06:23:29.855"/>
    <p1510:client id="{D6AE451F-3EC9-4D12-BE30-8B6A8C182157}" v="20" dt="2024-10-02T06:36:19.3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09"/>
    <p:restoredTop sz="79323"/>
  </p:normalViewPr>
  <p:slideViewPr>
    <p:cSldViewPr snapToGrid="0" snapToObjects="1">
      <p:cViewPr varScale="1">
        <p:scale>
          <a:sx n="148" d="100"/>
          <a:sy n="148" d="100"/>
        </p:scale>
        <p:origin x="2720" y="200"/>
      </p:cViewPr>
      <p:guideLst/>
    </p:cSldViewPr>
  </p:slideViewPr>
  <p:notesTextViewPr>
    <p:cViewPr>
      <p:scale>
        <a:sx n="1" d="1"/>
        <a:sy n="1" d="1"/>
      </p:scale>
      <p:origin x="0" y="0"/>
    </p:cViewPr>
  </p:notesTextViewPr>
  <p:notesViewPr>
    <p:cSldViewPr snapToGrid="0" snapToObjects="1">
      <p:cViewPr varScale="1">
        <p:scale>
          <a:sx n="131" d="100"/>
          <a:sy n="131" d="100"/>
        </p:scale>
        <p:origin x="493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tholomew Hsu" userId="d27caf4f-3c70-43c9-a33a-de500f888e96" providerId="ADAL" clId="{28B723AE-4C88-7B4C-8EB8-55287E3EE0C0}"/>
    <pc:docChg chg="undo custSel modSld">
      <pc:chgData name="Bartholomew Hsu" userId="d27caf4f-3c70-43c9-a33a-de500f888e96" providerId="ADAL" clId="{28B723AE-4C88-7B4C-8EB8-55287E3EE0C0}" dt="2024-10-02T12:19:01.280" v="465" actId="20577"/>
      <pc:docMkLst>
        <pc:docMk/>
      </pc:docMkLst>
      <pc:sldChg chg="modSp mod">
        <pc:chgData name="Bartholomew Hsu" userId="d27caf4f-3c70-43c9-a33a-de500f888e96" providerId="ADAL" clId="{28B723AE-4C88-7B4C-8EB8-55287E3EE0C0}" dt="2024-10-02T06:40:49.649" v="22" actId="20577"/>
        <pc:sldMkLst>
          <pc:docMk/>
          <pc:sldMk cId="310283583" sldId="260"/>
        </pc:sldMkLst>
        <pc:spChg chg="mod">
          <ac:chgData name="Bartholomew Hsu" userId="d27caf4f-3c70-43c9-a33a-de500f888e96" providerId="ADAL" clId="{28B723AE-4C88-7B4C-8EB8-55287E3EE0C0}" dt="2024-10-02T06:40:49.649" v="22" actId="20577"/>
          <ac:spMkLst>
            <pc:docMk/>
            <pc:sldMk cId="310283583" sldId="260"/>
            <ac:spMk id="3" creationId="{F078648F-BA7F-C403-0744-A8EB1745EA93}"/>
          </ac:spMkLst>
        </pc:spChg>
      </pc:sldChg>
      <pc:sldChg chg="modSp mod">
        <pc:chgData name="Bartholomew Hsu" userId="d27caf4f-3c70-43c9-a33a-de500f888e96" providerId="ADAL" clId="{28B723AE-4C88-7B4C-8EB8-55287E3EE0C0}" dt="2024-10-02T07:01:45.690" v="161" actId="27636"/>
        <pc:sldMkLst>
          <pc:docMk/>
          <pc:sldMk cId="539208038" sldId="261"/>
        </pc:sldMkLst>
        <pc:spChg chg="mod">
          <ac:chgData name="Bartholomew Hsu" userId="d27caf4f-3c70-43c9-a33a-de500f888e96" providerId="ADAL" clId="{28B723AE-4C88-7B4C-8EB8-55287E3EE0C0}" dt="2024-10-02T07:01:45.690" v="161" actId="27636"/>
          <ac:spMkLst>
            <pc:docMk/>
            <pc:sldMk cId="539208038" sldId="261"/>
            <ac:spMk id="3" creationId="{A88F301C-96B0-E3E1-DED4-806AE8141ADF}"/>
          </ac:spMkLst>
        </pc:spChg>
      </pc:sldChg>
      <pc:sldChg chg="modSp mod">
        <pc:chgData name="Bartholomew Hsu" userId="d27caf4f-3c70-43c9-a33a-de500f888e96" providerId="ADAL" clId="{28B723AE-4C88-7B4C-8EB8-55287E3EE0C0}" dt="2024-10-02T06:52:46.324" v="34" actId="20577"/>
        <pc:sldMkLst>
          <pc:docMk/>
          <pc:sldMk cId="492924700" sldId="264"/>
        </pc:sldMkLst>
        <pc:spChg chg="mod">
          <ac:chgData name="Bartholomew Hsu" userId="d27caf4f-3c70-43c9-a33a-de500f888e96" providerId="ADAL" clId="{28B723AE-4C88-7B4C-8EB8-55287E3EE0C0}" dt="2024-10-02T06:52:46.324" v="34" actId="20577"/>
          <ac:spMkLst>
            <pc:docMk/>
            <pc:sldMk cId="492924700" sldId="264"/>
            <ac:spMk id="6" creationId="{63D57BD5-FA49-2EB5-A158-CF9A5CA6969A}"/>
          </ac:spMkLst>
        </pc:spChg>
      </pc:sldChg>
      <pc:sldChg chg="modSp mod">
        <pc:chgData name="Bartholomew Hsu" userId="d27caf4f-3c70-43c9-a33a-de500f888e96" providerId="ADAL" clId="{28B723AE-4C88-7B4C-8EB8-55287E3EE0C0}" dt="2024-10-02T07:01:27.821" v="159" actId="2711"/>
        <pc:sldMkLst>
          <pc:docMk/>
          <pc:sldMk cId="1211644545" sldId="266"/>
        </pc:sldMkLst>
        <pc:spChg chg="mod">
          <ac:chgData name="Bartholomew Hsu" userId="d27caf4f-3c70-43c9-a33a-de500f888e96" providerId="ADAL" clId="{28B723AE-4C88-7B4C-8EB8-55287E3EE0C0}" dt="2024-10-02T07:01:27.821" v="159" actId="2711"/>
          <ac:spMkLst>
            <pc:docMk/>
            <pc:sldMk cId="1211644545" sldId="266"/>
            <ac:spMk id="3" creationId="{AAC2488D-E944-8248-3A99-A984FFD32317}"/>
          </ac:spMkLst>
        </pc:spChg>
      </pc:sldChg>
      <pc:sldChg chg="modSp mod">
        <pc:chgData name="Bartholomew Hsu" userId="d27caf4f-3c70-43c9-a33a-de500f888e96" providerId="ADAL" clId="{28B723AE-4C88-7B4C-8EB8-55287E3EE0C0}" dt="2024-10-02T07:01:12.095" v="158" actId="2711"/>
        <pc:sldMkLst>
          <pc:docMk/>
          <pc:sldMk cId="3075430310" sldId="267"/>
        </pc:sldMkLst>
        <pc:spChg chg="mod">
          <ac:chgData name="Bartholomew Hsu" userId="d27caf4f-3c70-43c9-a33a-de500f888e96" providerId="ADAL" clId="{28B723AE-4C88-7B4C-8EB8-55287E3EE0C0}" dt="2024-10-02T07:01:12.095" v="158" actId="2711"/>
          <ac:spMkLst>
            <pc:docMk/>
            <pc:sldMk cId="3075430310" sldId="267"/>
            <ac:spMk id="3" creationId="{04E6A400-394B-60FF-F70C-14349CDBC663}"/>
          </ac:spMkLst>
        </pc:spChg>
      </pc:sldChg>
      <pc:sldChg chg="modSp mod">
        <pc:chgData name="Bartholomew Hsu" userId="d27caf4f-3c70-43c9-a33a-de500f888e96" providerId="ADAL" clId="{28B723AE-4C88-7B4C-8EB8-55287E3EE0C0}" dt="2024-10-02T06:56:25.683" v="37" actId="20577"/>
        <pc:sldMkLst>
          <pc:docMk/>
          <pc:sldMk cId="733684191" sldId="268"/>
        </pc:sldMkLst>
        <pc:spChg chg="mod">
          <ac:chgData name="Bartholomew Hsu" userId="d27caf4f-3c70-43c9-a33a-de500f888e96" providerId="ADAL" clId="{28B723AE-4C88-7B4C-8EB8-55287E3EE0C0}" dt="2024-10-02T06:56:25.683" v="37" actId="20577"/>
          <ac:spMkLst>
            <pc:docMk/>
            <pc:sldMk cId="733684191" sldId="268"/>
            <ac:spMk id="11" creationId="{65D4EADA-D2B9-888F-F3CE-EE70CC67F52D}"/>
          </ac:spMkLst>
        </pc:spChg>
      </pc:sldChg>
      <pc:sldChg chg="modSp mod">
        <pc:chgData name="Bartholomew Hsu" userId="d27caf4f-3c70-43c9-a33a-de500f888e96" providerId="ADAL" clId="{28B723AE-4C88-7B4C-8EB8-55287E3EE0C0}" dt="2024-10-02T07:00:56.220" v="157" actId="2711"/>
        <pc:sldMkLst>
          <pc:docMk/>
          <pc:sldMk cId="2081836771" sldId="270"/>
        </pc:sldMkLst>
        <pc:spChg chg="mod">
          <ac:chgData name="Bartholomew Hsu" userId="d27caf4f-3c70-43c9-a33a-de500f888e96" providerId="ADAL" clId="{28B723AE-4C88-7B4C-8EB8-55287E3EE0C0}" dt="2024-10-02T07:00:56.220" v="157" actId="2711"/>
          <ac:spMkLst>
            <pc:docMk/>
            <pc:sldMk cId="2081836771" sldId="270"/>
            <ac:spMk id="3" creationId="{C0177CAA-19C6-422E-A36A-1A3825E2A284}"/>
          </ac:spMkLst>
        </pc:spChg>
      </pc:sldChg>
      <pc:sldChg chg="modSp mod">
        <pc:chgData name="Bartholomew Hsu" userId="d27caf4f-3c70-43c9-a33a-de500f888e96" providerId="ADAL" clId="{28B723AE-4C88-7B4C-8EB8-55287E3EE0C0}" dt="2024-10-02T12:19:01.280" v="465" actId="20577"/>
        <pc:sldMkLst>
          <pc:docMk/>
          <pc:sldMk cId="3547806556" sldId="272"/>
        </pc:sldMkLst>
        <pc:spChg chg="mod">
          <ac:chgData name="Bartholomew Hsu" userId="d27caf4f-3c70-43c9-a33a-de500f888e96" providerId="ADAL" clId="{28B723AE-4C88-7B4C-8EB8-55287E3EE0C0}" dt="2024-10-02T12:19:01.280" v="465" actId="20577"/>
          <ac:spMkLst>
            <pc:docMk/>
            <pc:sldMk cId="3547806556" sldId="272"/>
            <ac:spMk id="3" creationId="{C3010A66-CB02-E571-04FC-71458B54BFA6}"/>
          </ac:spMkLst>
        </pc:spChg>
      </pc:sldChg>
      <pc:sldChg chg="modSp mod">
        <pc:chgData name="Bartholomew Hsu" userId="d27caf4f-3c70-43c9-a33a-de500f888e96" providerId="ADAL" clId="{28B723AE-4C88-7B4C-8EB8-55287E3EE0C0}" dt="2024-10-02T07:02:45.752" v="163" actId="14100"/>
        <pc:sldMkLst>
          <pc:docMk/>
          <pc:sldMk cId="2332110390" sldId="280"/>
        </pc:sldMkLst>
        <pc:spChg chg="mod">
          <ac:chgData name="Bartholomew Hsu" userId="d27caf4f-3c70-43c9-a33a-de500f888e96" providerId="ADAL" clId="{28B723AE-4C88-7B4C-8EB8-55287E3EE0C0}" dt="2024-10-02T07:02:45.752" v="163" actId="14100"/>
          <ac:spMkLst>
            <pc:docMk/>
            <pc:sldMk cId="2332110390" sldId="280"/>
            <ac:spMk id="4" creationId="{5E1C891B-8C3D-75FE-3DBC-78C81E728DD0}"/>
          </ac:spMkLst>
        </pc:spChg>
      </pc:sldChg>
      <pc:sldChg chg="modSp mod">
        <pc:chgData name="Bartholomew Hsu" userId="d27caf4f-3c70-43c9-a33a-de500f888e96" providerId="ADAL" clId="{28B723AE-4C88-7B4C-8EB8-55287E3EE0C0}" dt="2024-10-02T07:04:33.539" v="164" actId="2711"/>
        <pc:sldMkLst>
          <pc:docMk/>
          <pc:sldMk cId="742783046" sldId="307"/>
        </pc:sldMkLst>
        <pc:spChg chg="mod">
          <ac:chgData name="Bartholomew Hsu" userId="d27caf4f-3c70-43c9-a33a-de500f888e96" providerId="ADAL" clId="{28B723AE-4C88-7B4C-8EB8-55287E3EE0C0}" dt="2024-10-02T07:04:33.539" v="164" actId="2711"/>
          <ac:spMkLst>
            <pc:docMk/>
            <pc:sldMk cId="742783046" sldId="307"/>
            <ac:spMk id="2" creationId="{5015E81E-4F45-4271-E84A-006EC171DD8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1235C-FC68-784E-8517-E4AE8CDDC04A}" type="datetimeFigureOut">
              <a:rPr lang="en-US" smtClean="0"/>
              <a:t>10/13/24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DBF71-2A25-2E45-92A6-FF48D78D6A7C}" type="slidenum">
              <a:rPr lang="en-US" smtClean="0"/>
              <a:t>‹#›</a:t>
            </a:fld>
            <a:endParaRPr lang="en-US"/>
          </a:p>
        </p:txBody>
      </p:sp>
    </p:spTree>
    <p:extLst>
      <p:ext uri="{BB962C8B-B14F-4D97-AF65-F5344CB8AC3E}">
        <p14:creationId xmlns:p14="http://schemas.microsoft.com/office/powerpoint/2010/main" val="954371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35E00-E567-0B44-958E-ED2E7549E296}" type="slidenum">
              <a:rPr lang="en-US" smtClean="0"/>
              <a:t>1</a:t>
            </a:fld>
            <a:endParaRPr lang="en-US"/>
          </a:p>
        </p:txBody>
      </p:sp>
    </p:spTree>
    <p:extLst>
      <p:ext uri="{BB962C8B-B14F-4D97-AF65-F5344CB8AC3E}">
        <p14:creationId xmlns:p14="http://schemas.microsoft.com/office/powerpoint/2010/main" val="2074378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DBF71-2A25-2E45-92A6-FF48D78D6A7C}" type="slidenum">
              <a:rPr lang="en-US" smtClean="0"/>
              <a:t>17</a:t>
            </a:fld>
            <a:endParaRPr lang="en-US"/>
          </a:p>
        </p:txBody>
      </p:sp>
    </p:spTree>
    <p:extLst>
      <p:ext uri="{BB962C8B-B14F-4D97-AF65-F5344CB8AC3E}">
        <p14:creationId xmlns:p14="http://schemas.microsoft.com/office/powerpoint/2010/main" val="971746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DBF71-2A25-2E45-92A6-FF48D78D6A7C}" type="slidenum">
              <a:rPr lang="en-US" smtClean="0"/>
              <a:t>18</a:t>
            </a:fld>
            <a:endParaRPr lang="en-US"/>
          </a:p>
        </p:txBody>
      </p:sp>
    </p:spTree>
    <p:extLst>
      <p:ext uri="{BB962C8B-B14F-4D97-AF65-F5344CB8AC3E}">
        <p14:creationId xmlns:p14="http://schemas.microsoft.com/office/powerpoint/2010/main" val="1216133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DBF71-2A25-2E45-92A6-FF48D78D6A7C}" type="slidenum">
              <a:rPr lang="en-US" smtClean="0"/>
              <a:t>24</a:t>
            </a:fld>
            <a:endParaRPr lang="en-US"/>
          </a:p>
        </p:txBody>
      </p:sp>
    </p:spTree>
    <p:extLst>
      <p:ext uri="{BB962C8B-B14F-4D97-AF65-F5344CB8AC3E}">
        <p14:creationId xmlns:p14="http://schemas.microsoft.com/office/powerpoint/2010/main" val="2032250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DBF71-2A25-2E45-92A6-FF48D78D6A7C}" type="slidenum">
              <a:rPr lang="en-US" smtClean="0"/>
              <a:t>28</a:t>
            </a:fld>
            <a:endParaRPr lang="en-US"/>
          </a:p>
        </p:txBody>
      </p:sp>
    </p:spTree>
    <p:extLst>
      <p:ext uri="{BB962C8B-B14F-4D97-AF65-F5344CB8AC3E}">
        <p14:creationId xmlns:p14="http://schemas.microsoft.com/office/powerpoint/2010/main" val="2873169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DBF71-2A25-2E45-92A6-FF48D78D6A7C}" type="slidenum">
              <a:rPr lang="en-US" smtClean="0"/>
              <a:t>29</a:t>
            </a:fld>
            <a:endParaRPr lang="en-US"/>
          </a:p>
        </p:txBody>
      </p:sp>
    </p:spTree>
    <p:extLst>
      <p:ext uri="{BB962C8B-B14F-4D97-AF65-F5344CB8AC3E}">
        <p14:creationId xmlns:p14="http://schemas.microsoft.com/office/powerpoint/2010/main" val="1138731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DBF71-2A25-2E45-92A6-FF48D78D6A7C}" type="slidenum">
              <a:rPr lang="en-US" smtClean="0"/>
              <a:t>30</a:t>
            </a:fld>
            <a:endParaRPr lang="en-US"/>
          </a:p>
        </p:txBody>
      </p:sp>
    </p:spTree>
    <p:extLst>
      <p:ext uri="{BB962C8B-B14F-4D97-AF65-F5344CB8AC3E}">
        <p14:creationId xmlns:p14="http://schemas.microsoft.com/office/powerpoint/2010/main" val="3247611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DBF71-2A25-2E45-92A6-FF48D78D6A7C}" type="slidenum">
              <a:rPr lang="en-US" smtClean="0"/>
              <a:t>2</a:t>
            </a:fld>
            <a:endParaRPr lang="en-US"/>
          </a:p>
        </p:txBody>
      </p:sp>
    </p:spTree>
    <p:extLst>
      <p:ext uri="{BB962C8B-B14F-4D97-AF65-F5344CB8AC3E}">
        <p14:creationId xmlns:p14="http://schemas.microsoft.com/office/powerpoint/2010/main" val="428981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4EDBF71-2A25-2E45-92A6-FF48D78D6A7C}" type="slidenum">
              <a:rPr lang="en-US" smtClean="0"/>
              <a:t>3</a:t>
            </a:fld>
            <a:endParaRPr lang="en-US"/>
          </a:p>
        </p:txBody>
      </p:sp>
    </p:spTree>
    <p:extLst>
      <p:ext uri="{BB962C8B-B14F-4D97-AF65-F5344CB8AC3E}">
        <p14:creationId xmlns:p14="http://schemas.microsoft.com/office/powerpoint/2010/main" val="1144725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DBF71-2A25-2E45-92A6-FF48D78D6A7C}" type="slidenum">
              <a:rPr lang="en-US" smtClean="0"/>
              <a:t>4</a:t>
            </a:fld>
            <a:endParaRPr lang="en-US"/>
          </a:p>
        </p:txBody>
      </p:sp>
    </p:spTree>
    <p:extLst>
      <p:ext uri="{BB962C8B-B14F-4D97-AF65-F5344CB8AC3E}">
        <p14:creationId xmlns:p14="http://schemas.microsoft.com/office/powerpoint/2010/main" val="2643084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4EDBF71-2A25-2E45-92A6-FF48D78D6A7C}" type="slidenum">
              <a:rPr lang="en-US" smtClean="0"/>
              <a:t>5</a:t>
            </a:fld>
            <a:endParaRPr lang="en-US"/>
          </a:p>
        </p:txBody>
      </p:sp>
    </p:spTree>
    <p:extLst>
      <p:ext uri="{BB962C8B-B14F-4D97-AF65-F5344CB8AC3E}">
        <p14:creationId xmlns:p14="http://schemas.microsoft.com/office/powerpoint/2010/main" val="1798816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DBF71-2A25-2E45-92A6-FF48D78D6A7C}" type="slidenum">
              <a:rPr lang="en-US" smtClean="0"/>
              <a:t>9</a:t>
            </a:fld>
            <a:endParaRPr lang="en-US"/>
          </a:p>
        </p:txBody>
      </p:sp>
    </p:spTree>
    <p:extLst>
      <p:ext uri="{BB962C8B-B14F-4D97-AF65-F5344CB8AC3E}">
        <p14:creationId xmlns:p14="http://schemas.microsoft.com/office/powerpoint/2010/main" val="3819917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DBF71-2A25-2E45-92A6-FF48D78D6A7C}" type="slidenum">
              <a:rPr lang="en-US" smtClean="0"/>
              <a:t>10</a:t>
            </a:fld>
            <a:endParaRPr lang="en-US"/>
          </a:p>
        </p:txBody>
      </p:sp>
    </p:spTree>
    <p:extLst>
      <p:ext uri="{BB962C8B-B14F-4D97-AF65-F5344CB8AC3E}">
        <p14:creationId xmlns:p14="http://schemas.microsoft.com/office/powerpoint/2010/main" val="3697932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DBF71-2A25-2E45-92A6-FF48D78D6A7C}" type="slidenum">
              <a:rPr lang="en-US" smtClean="0"/>
              <a:t>13</a:t>
            </a:fld>
            <a:endParaRPr lang="en-US"/>
          </a:p>
        </p:txBody>
      </p:sp>
    </p:spTree>
    <p:extLst>
      <p:ext uri="{BB962C8B-B14F-4D97-AF65-F5344CB8AC3E}">
        <p14:creationId xmlns:p14="http://schemas.microsoft.com/office/powerpoint/2010/main" val="963283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EDBF71-2A25-2E45-92A6-FF48D78D6A7C}" type="slidenum">
              <a:rPr lang="en-US" smtClean="0"/>
              <a:t>16</a:t>
            </a:fld>
            <a:endParaRPr lang="en-US"/>
          </a:p>
        </p:txBody>
      </p:sp>
    </p:spTree>
    <p:extLst>
      <p:ext uri="{BB962C8B-B14F-4D97-AF65-F5344CB8AC3E}">
        <p14:creationId xmlns:p14="http://schemas.microsoft.com/office/powerpoint/2010/main" val="1687251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7FEE1-88D6-0D6C-6457-C4CC030B9F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5C13A3-2600-2754-96A7-2DF1B6CDA9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04215E-58D1-602F-E509-1F68F418AA5A}"/>
              </a:ext>
            </a:extLst>
          </p:cNvPr>
          <p:cNvSpPr>
            <a:spLocks noGrp="1"/>
          </p:cNvSpPr>
          <p:nvPr>
            <p:ph type="dt" sz="half" idx="10"/>
          </p:nvPr>
        </p:nvSpPr>
        <p:spPr/>
        <p:txBody>
          <a:bodyPr/>
          <a:lstStyle/>
          <a:p>
            <a:fld id="{43F185FF-37CC-C543-852F-35CFFF2B0365}" type="datetimeFigureOut">
              <a:rPr lang="en-US" smtClean="0"/>
              <a:t>10/13/24</a:t>
            </a:fld>
            <a:endParaRPr lang="en-US"/>
          </a:p>
        </p:txBody>
      </p:sp>
      <p:sp>
        <p:nvSpPr>
          <p:cNvPr id="5" name="Footer Placeholder 4">
            <a:extLst>
              <a:ext uri="{FF2B5EF4-FFF2-40B4-BE49-F238E27FC236}">
                <a16:creationId xmlns:a16="http://schemas.microsoft.com/office/drawing/2014/main" id="{AF1D0922-D980-D1CC-F700-5C2490B68E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65E013-E60F-7EA8-52AB-271D818EED24}"/>
              </a:ext>
            </a:extLst>
          </p:cNvPr>
          <p:cNvSpPr>
            <a:spLocks noGrp="1"/>
          </p:cNvSpPr>
          <p:nvPr>
            <p:ph type="sldNum" sz="quarter" idx="12"/>
          </p:nvPr>
        </p:nvSpPr>
        <p:spPr/>
        <p:txBody>
          <a:bodyPr/>
          <a:lstStyle/>
          <a:p>
            <a:fld id="{7CD5936E-FB07-044B-88FB-044C37F3A9D5}" type="slidenum">
              <a:rPr lang="en-US" smtClean="0"/>
              <a:t>‹#›</a:t>
            </a:fld>
            <a:endParaRPr lang="en-US"/>
          </a:p>
        </p:txBody>
      </p:sp>
    </p:spTree>
    <p:extLst>
      <p:ext uri="{BB962C8B-B14F-4D97-AF65-F5344CB8AC3E}">
        <p14:creationId xmlns:p14="http://schemas.microsoft.com/office/powerpoint/2010/main" val="309083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6345-90C5-731B-9925-06F30F7541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4DDC82-FA16-5FB2-5567-C916F77250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2F199D-790E-6632-CDE4-7617200B084A}"/>
              </a:ext>
            </a:extLst>
          </p:cNvPr>
          <p:cNvSpPr>
            <a:spLocks noGrp="1"/>
          </p:cNvSpPr>
          <p:nvPr>
            <p:ph type="dt" sz="half" idx="10"/>
          </p:nvPr>
        </p:nvSpPr>
        <p:spPr/>
        <p:txBody>
          <a:bodyPr/>
          <a:lstStyle/>
          <a:p>
            <a:fld id="{43F185FF-37CC-C543-852F-35CFFF2B0365}" type="datetimeFigureOut">
              <a:rPr lang="en-US" smtClean="0"/>
              <a:t>10/13/24</a:t>
            </a:fld>
            <a:endParaRPr lang="en-US"/>
          </a:p>
        </p:txBody>
      </p:sp>
      <p:sp>
        <p:nvSpPr>
          <p:cNvPr id="5" name="Footer Placeholder 4">
            <a:extLst>
              <a:ext uri="{FF2B5EF4-FFF2-40B4-BE49-F238E27FC236}">
                <a16:creationId xmlns:a16="http://schemas.microsoft.com/office/drawing/2014/main" id="{C17623FC-81A4-428C-6B50-AA13DECB6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D395A-00E8-836F-715F-3B6CDD3124A9}"/>
              </a:ext>
            </a:extLst>
          </p:cNvPr>
          <p:cNvSpPr>
            <a:spLocks noGrp="1"/>
          </p:cNvSpPr>
          <p:nvPr>
            <p:ph type="sldNum" sz="quarter" idx="12"/>
          </p:nvPr>
        </p:nvSpPr>
        <p:spPr/>
        <p:txBody>
          <a:bodyPr/>
          <a:lstStyle/>
          <a:p>
            <a:fld id="{7CD5936E-FB07-044B-88FB-044C37F3A9D5}" type="slidenum">
              <a:rPr lang="en-US" smtClean="0"/>
              <a:t>‹#›</a:t>
            </a:fld>
            <a:endParaRPr lang="en-US"/>
          </a:p>
        </p:txBody>
      </p:sp>
    </p:spTree>
    <p:extLst>
      <p:ext uri="{BB962C8B-B14F-4D97-AF65-F5344CB8AC3E}">
        <p14:creationId xmlns:p14="http://schemas.microsoft.com/office/powerpoint/2010/main" val="401151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BC63F4-C8A9-2A2D-A3C1-26B1201162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9C7356-7568-A5AB-9E79-A14A3894EC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64B75-8CC3-47D8-52C7-E435AC9DAB3A}"/>
              </a:ext>
            </a:extLst>
          </p:cNvPr>
          <p:cNvSpPr>
            <a:spLocks noGrp="1"/>
          </p:cNvSpPr>
          <p:nvPr>
            <p:ph type="dt" sz="half" idx="10"/>
          </p:nvPr>
        </p:nvSpPr>
        <p:spPr/>
        <p:txBody>
          <a:bodyPr/>
          <a:lstStyle/>
          <a:p>
            <a:fld id="{43F185FF-37CC-C543-852F-35CFFF2B0365}" type="datetimeFigureOut">
              <a:rPr lang="en-US" smtClean="0"/>
              <a:t>10/13/24</a:t>
            </a:fld>
            <a:endParaRPr lang="en-US"/>
          </a:p>
        </p:txBody>
      </p:sp>
      <p:sp>
        <p:nvSpPr>
          <p:cNvPr id="5" name="Footer Placeholder 4">
            <a:extLst>
              <a:ext uri="{FF2B5EF4-FFF2-40B4-BE49-F238E27FC236}">
                <a16:creationId xmlns:a16="http://schemas.microsoft.com/office/drawing/2014/main" id="{AFF6DA02-57D0-2285-3C92-6B7FAF6B59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3F29A-AF44-B6FE-A262-4AAA4309893D}"/>
              </a:ext>
            </a:extLst>
          </p:cNvPr>
          <p:cNvSpPr>
            <a:spLocks noGrp="1"/>
          </p:cNvSpPr>
          <p:nvPr>
            <p:ph type="sldNum" sz="quarter" idx="12"/>
          </p:nvPr>
        </p:nvSpPr>
        <p:spPr/>
        <p:txBody>
          <a:bodyPr/>
          <a:lstStyle/>
          <a:p>
            <a:fld id="{7CD5936E-FB07-044B-88FB-044C37F3A9D5}" type="slidenum">
              <a:rPr lang="en-US" smtClean="0"/>
              <a:t>‹#›</a:t>
            </a:fld>
            <a:endParaRPr lang="en-US"/>
          </a:p>
        </p:txBody>
      </p:sp>
    </p:spTree>
    <p:extLst>
      <p:ext uri="{BB962C8B-B14F-4D97-AF65-F5344CB8AC3E}">
        <p14:creationId xmlns:p14="http://schemas.microsoft.com/office/powerpoint/2010/main" val="995130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Google Shape;84;p1" descr="A blue square sign with mountains and text&#10;&#10;Description automatically generated">
            <a:extLst>
              <a:ext uri="{FF2B5EF4-FFF2-40B4-BE49-F238E27FC236}">
                <a16:creationId xmlns:a16="http://schemas.microsoft.com/office/drawing/2014/main" id="{7ADDAB1B-C3E5-21C1-CCA3-2034052B7436}"/>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0"/>
            <a:ext cx="12192000" cy="6858000"/>
          </a:xfrm>
          <a:prstGeom prst="rect">
            <a:avLst/>
          </a:prstGeom>
          <a:noFill/>
          <a:ln>
            <a:noFill/>
          </a:ln>
        </p:spPr>
      </p:pic>
      <p:sp>
        <p:nvSpPr>
          <p:cNvPr id="19" name="Content Placeholder 18">
            <a:extLst>
              <a:ext uri="{FF2B5EF4-FFF2-40B4-BE49-F238E27FC236}">
                <a16:creationId xmlns:a16="http://schemas.microsoft.com/office/drawing/2014/main" id="{5C14A59D-B042-587D-EF36-8697D3A67BEA}"/>
              </a:ext>
            </a:extLst>
          </p:cNvPr>
          <p:cNvSpPr>
            <a:spLocks noGrp="1" noRot="1" noMove="1" noResize="1" noEditPoints="1" noAdjustHandles="1" noChangeArrowheads="1" noChangeShapeType="1"/>
          </p:cNvSpPr>
          <p:nvPr>
            <p:ph sz="quarter" idx="11" hasCustomPrompt="1"/>
          </p:nvPr>
        </p:nvSpPr>
        <p:spPr>
          <a:xfrm>
            <a:off x="5998775" y="1592533"/>
            <a:ext cx="3776596" cy="592754"/>
          </a:xfrm>
        </p:spPr>
        <p:txBody>
          <a:bodyPr>
            <a:normAutofit/>
          </a:bodyPr>
          <a:lstStyle>
            <a:lvl1pPr marL="0" indent="0">
              <a:buNone/>
              <a:defRPr sz="3600" b="1" baseline="0">
                <a:solidFill>
                  <a:srgbClr val="ED701A"/>
                </a:solidFill>
                <a:latin typeface="Montserrat" pitchFamily="2" charset="77"/>
              </a:defRPr>
            </a:lvl1pPr>
          </a:lstStyle>
          <a:p>
            <a:pPr lvl="0"/>
            <a:r>
              <a:rPr lang="en-US" sz="3600" dirty="0"/>
              <a:t>IoT in the Matrix: Mocking External Dependencies For IoT Systems Using Physical Hardware</a:t>
            </a:r>
            <a:endParaRPr lang="en-US" sz="2800" b="1" kern="1200" dirty="0">
              <a:solidFill>
                <a:srgbClr val="ED701A"/>
              </a:solidFill>
              <a:latin typeface="Montserrat" pitchFamily="2" charset="77"/>
              <a:ea typeface="+mn-ea"/>
              <a:cs typeface="+mn-cs"/>
            </a:endParaRPr>
          </a:p>
        </p:txBody>
      </p:sp>
      <p:sp>
        <p:nvSpPr>
          <p:cNvPr id="13" name="Content Placeholder 12">
            <a:extLst>
              <a:ext uri="{FF2B5EF4-FFF2-40B4-BE49-F238E27FC236}">
                <a16:creationId xmlns:a16="http://schemas.microsoft.com/office/drawing/2014/main" id="{0CA6304E-3AB5-DFEA-98F9-A59BFF097494}"/>
              </a:ext>
            </a:extLst>
          </p:cNvPr>
          <p:cNvSpPr>
            <a:spLocks noGrp="1" noRot="1" noMove="1" noResize="1" noEditPoints="1" noAdjustHandles="1" noChangeArrowheads="1" noChangeShapeType="1"/>
          </p:cNvSpPr>
          <p:nvPr>
            <p:ph sz="quarter" idx="10" hasCustomPrompt="1"/>
          </p:nvPr>
        </p:nvSpPr>
        <p:spPr>
          <a:xfrm>
            <a:off x="5998775" y="361874"/>
            <a:ext cx="3776596" cy="1200329"/>
          </a:xfrm>
        </p:spPr>
        <p:txBody>
          <a:bodyPr/>
          <a:lstStyle>
            <a:lvl1pPr marL="0" indent="0" algn="l" defTabSz="914400" rtl="0" eaLnBrk="1" latinLnBrk="0" hangingPunct="1">
              <a:lnSpc>
                <a:spcPct val="100000"/>
              </a:lnSpc>
              <a:buNone/>
              <a:defRPr lang="en-US" sz="3600" b="1" kern="1200" dirty="0">
                <a:solidFill>
                  <a:schemeClr val="tx1"/>
                </a:solidFill>
                <a:latin typeface="Montserrat" pitchFamily="2" charset="77"/>
                <a:ea typeface="+mn-ea"/>
                <a:cs typeface="+mn-cs"/>
              </a:defRPr>
            </a:lvl1pPr>
            <a:lvl2pPr marL="0" indent="0" algn="l" defTabSz="914400" rtl="0" eaLnBrk="1" latinLnBrk="0" hangingPunct="1">
              <a:buNone/>
              <a:defRPr lang="en-US" sz="3600" b="1" kern="1200" dirty="0" smtClean="0">
                <a:solidFill>
                  <a:schemeClr val="bg1"/>
                </a:solidFill>
                <a:latin typeface="Montserrat" pitchFamily="2" charset="77"/>
                <a:ea typeface="+mn-ea"/>
                <a:cs typeface="+mn-cs"/>
              </a:defRPr>
            </a:lvl2pPr>
            <a:lvl3pPr marL="0" indent="0" algn="l" defTabSz="914400" rtl="0" eaLnBrk="1" latinLnBrk="0" hangingPunct="1">
              <a:buNone/>
              <a:defRPr lang="en-US" sz="3600" b="1" kern="1200" dirty="0" smtClean="0">
                <a:solidFill>
                  <a:schemeClr val="bg1"/>
                </a:solidFill>
                <a:latin typeface="Montserrat" pitchFamily="2" charset="77"/>
                <a:ea typeface="+mn-ea"/>
                <a:cs typeface="+mn-cs"/>
              </a:defRPr>
            </a:lvl3pPr>
            <a:lvl4pPr marL="0" indent="0" algn="l" defTabSz="914400" rtl="0" eaLnBrk="1" latinLnBrk="0" hangingPunct="1">
              <a:buNone/>
              <a:defRPr lang="en-US" sz="3600" b="1" kern="1200" dirty="0" smtClean="0">
                <a:solidFill>
                  <a:schemeClr val="bg1"/>
                </a:solidFill>
                <a:latin typeface="Montserrat" pitchFamily="2" charset="77"/>
                <a:ea typeface="+mn-ea"/>
                <a:cs typeface="+mn-cs"/>
              </a:defRPr>
            </a:lvl4pPr>
            <a:lvl5pPr marL="0" indent="0" algn="l" defTabSz="914400" rtl="0" eaLnBrk="1" latinLnBrk="0" hangingPunct="1">
              <a:buNone/>
              <a:defRPr lang="en-US" sz="3600" b="1" kern="1200" dirty="0">
                <a:solidFill>
                  <a:schemeClr val="bg1"/>
                </a:solidFill>
                <a:latin typeface="Montserrat" pitchFamily="2" charset="77"/>
                <a:ea typeface="+mn-ea"/>
                <a:cs typeface="+mn-cs"/>
              </a:defRPr>
            </a:lvl5pPr>
          </a:lstStyle>
          <a:p>
            <a:pPr lvl="0"/>
            <a:r>
              <a:rPr lang="en-US" dirty="0"/>
              <a:t>Bartholomew Hsu</a:t>
            </a:r>
          </a:p>
        </p:txBody>
      </p:sp>
      <p:sp>
        <p:nvSpPr>
          <p:cNvPr id="3" name="Picture Placeholder 2">
            <a:extLst>
              <a:ext uri="{FF2B5EF4-FFF2-40B4-BE49-F238E27FC236}">
                <a16:creationId xmlns:a16="http://schemas.microsoft.com/office/drawing/2014/main" id="{7921986E-1184-C294-5CE3-26AE46E79A84}"/>
              </a:ext>
            </a:extLst>
          </p:cNvPr>
          <p:cNvSpPr>
            <a:spLocks noGrp="1" noRot="1" noMove="1" noResize="1" noEditPoints="1" noAdjustHandles="1" noChangeArrowheads="1" noChangeShapeType="1"/>
          </p:cNvSpPr>
          <p:nvPr>
            <p:ph type="pic" sz="quarter" idx="12"/>
          </p:nvPr>
        </p:nvSpPr>
        <p:spPr>
          <a:xfrm>
            <a:off x="3325814" y="361874"/>
            <a:ext cx="2382260" cy="2235626"/>
          </a:xfrm>
        </p:spPr>
        <p:txBody>
          <a:bodyPr/>
          <a:lstStyle/>
          <a:p>
            <a:endParaRPr lang="en-US" dirty="0"/>
          </a:p>
        </p:txBody>
      </p:sp>
    </p:spTree>
    <p:extLst>
      <p:ext uri="{BB962C8B-B14F-4D97-AF65-F5344CB8AC3E}">
        <p14:creationId xmlns:p14="http://schemas.microsoft.com/office/powerpoint/2010/main" val="3459428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9" name="Google Shape;84;p1" descr="A blue square sign with mountains and text&#10;&#10;Description automatically generated">
            <a:extLst>
              <a:ext uri="{FF2B5EF4-FFF2-40B4-BE49-F238E27FC236}">
                <a16:creationId xmlns:a16="http://schemas.microsoft.com/office/drawing/2014/main" id="{D10B0480-D821-9B02-7EB5-3174E5DD3777}"/>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0"/>
            <a:ext cx="12192000" cy="6858000"/>
          </a:xfrm>
          <a:prstGeom prst="rect">
            <a:avLst/>
          </a:prstGeom>
          <a:noFill/>
          <a:ln>
            <a:noFill/>
          </a:ln>
        </p:spPr>
      </p:pic>
      <p:sp>
        <p:nvSpPr>
          <p:cNvPr id="3" name="Picture Placeholder 2">
            <a:extLst>
              <a:ext uri="{FF2B5EF4-FFF2-40B4-BE49-F238E27FC236}">
                <a16:creationId xmlns:a16="http://schemas.microsoft.com/office/drawing/2014/main" id="{7921986E-1184-C294-5CE3-26AE46E79A84}"/>
              </a:ext>
            </a:extLst>
          </p:cNvPr>
          <p:cNvSpPr>
            <a:spLocks noGrp="1" noRot="1" noMove="1" noResize="1" noEditPoints="1" noAdjustHandles="1" noChangeArrowheads="1" noChangeShapeType="1"/>
          </p:cNvSpPr>
          <p:nvPr>
            <p:ph type="pic" sz="quarter" idx="12"/>
          </p:nvPr>
        </p:nvSpPr>
        <p:spPr>
          <a:xfrm>
            <a:off x="3325814" y="371302"/>
            <a:ext cx="2387802" cy="2205643"/>
          </a:xfrm>
        </p:spPr>
        <p:txBody>
          <a:bodyPr/>
          <a:lstStyle/>
          <a:p>
            <a:endParaRPr lang="en-US" dirty="0"/>
          </a:p>
        </p:txBody>
      </p:sp>
      <p:sp>
        <p:nvSpPr>
          <p:cNvPr id="8" name="TextBox 7">
            <a:extLst>
              <a:ext uri="{FF2B5EF4-FFF2-40B4-BE49-F238E27FC236}">
                <a16:creationId xmlns:a16="http://schemas.microsoft.com/office/drawing/2014/main" id="{93257DAE-8995-5AA7-F24E-7D18963BA8C8}"/>
              </a:ext>
            </a:extLst>
          </p:cNvPr>
          <p:cNvSpPr txBox="1"/>
          <p:nvPr userDrawn="1"/>
        </p:nvSpPr>
        <p:spPr>
          <a:xfrm>
            <a:off x="6180513" y="488619"/>
            <a:ext cx="4136304" cy="1938992"/>
          </a:xfrm>
          <a:prstGeom prst="rect">
            <a:avLst/>
          </a:prstGeom>
          <a:noFill/>
        </p:spPr>
        <p:txBody>
          <a:bodyPr wrap="square" rtlCol="0">
            <a:spAutoFit/>
          </a:bodyPr>
          <a:lstStyle/>
          <a:p>
            <a:r>
              <a:rPr lang="en-US" sz="6000" b="1" dirty="0">
                <a:solidFill>
                  <a:schemeClr val="tx1"/>
                </a:solidFill>
                <a:latin typeface="Montserrat" pitchFamily="2" charset="77"/>
              </a:rPr>
              <a:t>THANK </a:t>
            </a:r>
            <a:r>
              <a:rPr lang="en-US" sz="6000" dirty="0">
                <a:solidFill>
                  <a:schemeClr val="tx1"/>
                </a:solidFill>
                <a:latin typeface="Montserrat" pitchFamily="2" charset="77"/>
              </a:rPr>
              <a:t>YOU</a:t>
            </a:r>
          </a:p>
        </p:txBody>
      </p:sp>
    </p:spTree>
    <p:extLst>
      <p:ext uri="{BB962C8B-B14F-4D97-AF65-F5344CB8AC3E}">
        <p14:creationId xmlns:p14="http://schemas.microsoft.com/office/powerpoint/2010/main" val="167790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21" name="Google Shape;93;p2" descr="A picture containing shape&#10;&#10;Description automatically generated">
            <a:extLst>
              <a:ext uri="{FF2B5EF4-FFF2-40B4-BE49-F238E27FC236}">
                <a16:creationId xmlns:a16="http://schemas.microsoft.com/office/drawing/2014/main" id="{378391BA-A586-7ED7-3B85-FE3B1144FEE0}"/>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0"/>
            <a:ext cx="12236502" cy="6883032"/>
          </a:xfrm>
          <a:prstGeom prst="rect">
            <a:avLst/>
          </a:prstGeom>
          <a:noFill/>
          <a:ln>
            <a:noFill/>
          </a:ln>
        </p:spPr>
      </p:pic>
      <p:sp>
        <p:nvSpPr>
          <p:cNvPr id="3" name="Content Placeholder 2">
            <a:extLst>
              <a:ext uri="{FF2B5EF4-FFF2-40B4-BE49-F238E27FC236}">
                <a16:creationId xmlns:a16="http://schemas.microsoft.com/office/drawing/2014/main" id="{B9BE5B92-E7B5-014D-A5CC-69FBBF6D1DDD}"/>
              </a:ext>
            </a:extLst>
          </p:cNvPr>
          <p:cNvSpPr>
            <a:spLocks noGrp="1" noRot="1" noMove="1" noResize="1" noEditPoints="1" noAdjustHandles="1" noChangeArrowheads="1" noChangeShapeType="1"/>
          </p:cNvSpPr>
          <p:nvPr>
            <p:ph sz="half" idx="1" hasCustomPrompt="1"/>
          </p:nvPr>
        </p:nvSpPr>
        <p:spPr>
          <a:xfrm>
            <a:off x="1333056" y="1787640"/>
            <a:ext cx="4119713" cy="4062288"/>
          </a:xfrm>
        </p:spPr>
        <p:txBody>
          <a:bodyPr>
            <a:normAutofit/>
          </a:bodyPr>
          <a:lstStyle>
            <a:lvl1pPr>
              <a:defRPr sz="2400">
                <a:solidFill>
                  <a:schemeClr val="tx1"/>
                </a:solidFill>
                <a:latin typeface="Montserrat" pitchFamily="2" charset="77"/>
              </a:defRPr>
            </a:lvl1pPr>
          </a:lstStyle>
          <a:p>
            <a:pPr lvl="0"/>
            <a:r>
              <a:rPr lang="en-US" sz="2400" dirty="0">
                <a:latin typeface="Montserrat" pitchFamily="2" charset="77"/>
              </a:rPr>
              <a:t>Points of the graphic</a:t>
            </a:r>
            <a:endParaRPr lang="en-US" dirty="0"/>
          </a:p>
        </p:txBody>
      </p:sp>
      <p:sp>
        <p:nvSpPr>
          <p:cNvPr id="4" name="Content Placeholder 3">
            <a:extLst>
              <a:ext uri="{FF2B5EF4-FFF2-40B4-BE49-F238E27FC236}">
                <a16:creationId xmlns:a16="http://schemas.microsoft.com/office/drawing/2014/main" id="{7A463C4F-6730-D54B-9F74-CDFF5F08F97F}"/>
              </a:ext>
            </a:extLst>
          </p:cNvPr>
          <p:cNvSpPr>
            <a:spLocks noGrp="1" noRot="1" noMove="1" noResize="1" noEditPoints="1" noAdjustHandles="1" noChangeArrowheads="1" noChangeShapeType="1"/>
          </p:cNvSpPr>
          <p:nvPr>
            <p:ph sz="half" idx="2" hasCustomPrompt="1"/>
          </p:nvPr>
        </p:nvSpPr>
        <p:spPr>
          <a:xfrm>
            <a:off x="5667921" y="1787641"/>
            <a:ext cx="6368365" cy="4062288"/>
          </a:xfrm>
        </p:spPr>
        <p:txBody>
          <a:bodyPr>
            <a:normAutofit/>
          </a:bodyPr>
          <a:lstStyle>
            <a:lvl1pPr marL="0" indent="0">
              <a:buNone/>
              <a:defRPr sz="2400">
                <a:solidFill>
                  <a:schemeClr val="tx1"/>
                </a:solidFill>
                <a:latin typeface="Montserrat" pitchFamily="2" charset="77"/>
              </a:defRPr>
            </a:lvl1pPr>
          </a:lstStyle>
          <a:p>
            <a:pPr lvl="0"/>
            <a:r>
              <a:rPr lang="en-GB" dirty="0"/>
              <a:t>Insert Graphic or table here</a:t>
            </a:r>
            <a:endParaRPr lang="en-US" dirty="0"/>
          </a:p>
        </p:txBody>
      </p:sp>
      <p:cxnSp>
        <p:nvCxnSpPr>
          <p:cNvPr id="13" name="Straight Connector 12">
            <a:extLst>
              <a:ext uri="{FF2B5EF4-FFF2-40B4-BE49-F238E27FC236}">
                <a16:creationId xmlns:a16="http://schemas.microsoft.com/office/drawing/2014/main" id="{D342AACC-2F77-D8FA-84D5-25F4EE616317}"/>
              </a:ext>
            </a:extLst>
          </p:cNvPr>
          <p:cNvCxnSpPr>
            <a:cxnSpLocks noGrp="1" noRot="1" noMove="1" noResize="1" noEditPoints="1" noAdjustHandles="1" noChangeArrowheads="1" noChangeShapeType="1"/>
          </p:cNvCxnSpPr>
          <p:nvPr userDrawn="1"/>
        </p:nvCxnSpPr>
        <p:spPr>
          <a:xfrm>
            <a:off x="430306" y="5782235"/>
            <a:ext cx="11605981"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15" name="Picture 14" descr="A orange object with black background&#10;&#10;Description automatically generated">
            <a:extLst>
              <a:ext uri="{FF2B5EF4-FFF2-40B4-BE49-F238E27FC236}">
                <a16:creationId xmlns:a16="http://schemas.microsoft.com/office/drawing/2014/main" id="{511017A4-E1CA-CEB9-0F86-9DAF73795D6C}"/>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0" y="2690765"/>
            <a:ext cx="730956" cy="3082727"/>
          </a:xfrm>
          <a:prstGeom prst="rect">
            <a:avLst/>
          </a:prstGeom>
        </p:spPr>
      </p:pic>
      <p:pic>
        <p:nvPicPr>
          <p:cNvPr id="16" name="Picture 15" descr="A tall thin metal object&#10;&#10;Description automatically generated with medium confidence">
            <a:extLst>
              <a:ext uri="{FF2B5EF4-FFF2-40B4-BE49-F238E27FC236}">
                <a16:creationId xmlns:a16="http://schemas.microsoft.com/office/drawing/2014/main" id="{A6F03DBD-E9ED-7C9C-8337-C527441B081E}"/>
              </a:ext>
            </a:extLst>
          </p:cNvPr>
          <p:cNvPicPr>
            <a:picLocks noGrp="1" noRot="1" noChangeAspect="1" noMove="1" noResize="1" noEditPoints="1" noAdjustHandles="1" noChangeArrowheads="1" noChangeShapeType="1" noCrop="1"/>
          </p:cNvPicPr>
          <p:nvPr userDrawn="1"/>
        </p:nvPicPr>
        <p:blipFill>
          <a:blip r:embed="rId4"/>
          <a:stretch>
            <a:fillRect/>
          </a:stretch>
        </p:blipFill>
        <p:spPr>
          <a:xfrm>
            <a:off x="148213" y="1492676"/>
            <a:ext cx="1165485" cy="4218487"/>
          </a:xfrm>
          <a:prstGeom prst="rect">
            <a:avLst/>
          </a:prstGeom>
        </p:spPr>
      </p:pic>
      <p:pic>
        <p:nvPicPr>
          <p:cNvPr id="17" name="Picture 16" descr="A blue and black logo&#10;&#10;Description automatically generated">
            <a:extLst>
              <a:ext uri="{FF2B5EF4-FFF2-40B4-BE49-F238E27FC236}">
                <a16:creationId xmlns:a16="http://schemas.microsoft.com/office/drawing/2014/main" id="{4D75297A-370F-BB94-1178-EF066444981C}"/>
              </a:ext>
            </a:extLst>
          </p:cNvPr>
          <p:cNvPicPr>
            <a:picLocks noGrp="1" noRot="1" noChangeAspect="1" noMove="1" noResize="1" noEditPoints="1" noAdjustHandles="1" noChangeArrowheads="1" noChangeShapeType="1" noCrop="1"/>
          </p:cNvPicPr>
          <p:nvPr userDrawn="1"/>
        </p:nvPicPr>
        <p:blipFill>
          <a:blip r:embed="rId5"/>
          <a:stretch>
            <a:fillRect/>
          </a:stretch>
        </p:blipFill>
        <p:spPr>
          <a:xfrm>
            <a:off x="66400" y="4973406"/>
            <a:ext cx="1050290" cy="841007"/>
          </a:xfrm>
          <a:prstGeom prst="rect">
            <a:avLst/>
          </a:prstGeom>
        </p:spPr>
      </p:pic>
      <p:pic>
        <p:nvPicPr>
          <p:cNvPr id="18" name="Picture 17" descr="A white cloud on a black background&#10;&#10;Description automatically generated">
            <a:extLst>
              <a:ext uri="{FF2B5EF4-FFF2-40B4-BE49-F238E27FC236}">
                <a16:creationId xmlns:a16="http://schemas.microsoft.com/office/drawing/2014/main" id="{5B456DCC-88F3-AE5F-385F-413D4C47B65A}"/>
              </a:ext>
            </a:extLst>
          </p:cNvPr>
          <p:cNvPicPr>
            <a:picLocks noGrp="1" noRot="1" noChangeAspect="1" noMove="1" noResize="1" noEditPoints="1" noAdjustHandles="1" noChangeArrowheads="1" noChangeShapeType="1" noCrop="1"/>
          </p:cNvPicPr>
          <p:nvPr userDrawn="1"/>
        </p:nvPicPr>
        <p:blipFill>
          <a:blip r:embed="rId6"/>
          <a:stretch>
            <a:fillRect/>
          </a:stretch>
        </p:blipFill>
        <p:spPr>
          <a:xfrm>
            <a:off x="18056" y="1787640"/>
            <a:ext cx="1050290" cy="723645"/>
          </a:xfrm>
          <a:prstGeom prst="rect">
            <a:avLst/>
          </a:prstGeom>
        </p:spPr>
      </p:pic>
      <p:sp>
        <p:nvSpPr>
          <p:cNvPr id="19" name="Content Placeholder 22">
            <a:extLst>
              <a:ext uri="{FF2B5EF4-FFF2-40B4-BE49-F238E27FC236}">
                <a16:creationId xmlns:a16="http://schemas.microsoft.com/office/drawing/2014/main" id="{63A551D5-1A20-AD00-86A4-785E8EC6CDB0}"/>
              </a:ext>
            </a:extLst>
          </p:cNvPr>
          <p:cNvSpPr>
            <a:spLocks noGrp="1" noRot="1" noMove="1" noResize="1" noEditPoints="1" noAdjustHandles="1" noChangeArrowheads="1" noChangeShapeType="1"/>
          </p:cNvSpPr>
          <p:nvPr>
            <p:ph sz="quarter" idx="11" hasCustomPrompt="1"/>
          </p:nvPr>
        </p:nvSpPr>
        <p:spPr>
          <a:xfrm>
            <a:off x="433804" y="5985190"/>
            <a:ext cx="4356108" cy="317966"/>
          </a:xfrm>
        </p:spPr>
        <p:txBody>
          <a:bodyPr>
            <a:noAutofit/>
          </a:bodyPr>
          <a:lstStyle>
            <a:lvl1pPr marL="0" indent="0" algn="l">
              <a:buNone/>
              <a:defRPr sz="2000" b="1">
                <a:solidFill>
                  <a:srgbClr val="ED701A"/>
                </a:solidFill>
                <a:latin typeface="Montserrat" pitchFamily="2" charset="77"/>
              </a:defRPr>
            </a:lvl1pPr>
          </a:lstStyle>
          <a:p>
            <a:pPr lvl="0"/>
            <a:r>
              <a:rPr lang="en-US" sz="2000" b="1" dirty="0">
                <a:latin typeface="Montserrat" pitchFamily="2" charset="77"/>
              </a:rPr>
              <a:t>Bartholomew Hsu</a:t>
            </a:r>
            <a:endParaRPr lang="en-US" dirty="0"/>
          </a:p>
        </p:txBody>
      </p:sp>
      <p:sp>
        <p:nvSpPr>
          <p:cNvPr id="20" name="Content Placeholder 24">
            <a:extLst>
              <a:ext uri="{FF2B5EF4-FFF2-40B4-BE49-F238E27FC236}">
                <a16:creationId xmlns:a16="http://schemas.microsoft.com/office/drawing/2014/main" id="{622729EA-6F94-D607-3908-713C89693204}"/>
              </a:ext>
            </a:extLst>
          </p:cNvPr>
          <p:cNvSpPr>
            <a:spLocks noGrp="1" noRot="1" noMove="1" noResize="1" noEditPoints="1" noAdjustHandles="1" noChangeArrowheads="1" noChangeShapeType="1"/>
          </p:cNvSpPr>
          <p:nvPr>
            <p:ph sz="quarter" idx="12" hasCustomPrompt="1"/>
          </p:nvPr>
        </p:nvSpPr>
        <p:spPr>
          <a:xfrm>
            <a:off x="470755" y="6347114"/>
            <a:ext cx="4397375" cy="350838"/>
          </a:xfrm>
        </p:spPr>
        <p:txBody>
          <a:bodyPr>
            <a:noAutofit/>
          </a:bodyPr>
          <a:lstStyle>
            <a:lvl1pPr marL="0" indent="0" algn="l">
              <a:buNone/>
              <a:defRPr sz="2000" b="1">
                <a:solidFill>
                  <a:schemeClr val="tx1"/>
                </a:solidFill>
                <a:latin typeface="Montserrat" pitchFamily="2" charset="77"/>
              </a:defRPr>
            </a:lvl1pPr>
          </a:lstStyle>
          <a:p>
            <a:pPr lvl="0"/>
            <a:r>
              <a:rPr lang="en-US" dirty="0"/>
              <a:t>IoT In The Matrix</a:t>
            </a:r>
          </a:p>
        </p:txBody>
      </p:sp>
      <p:sp>
        <p:nvSpPr>
          <p:cNvPr id="2" name="Title 1">
            <a:extLst>
              <a:ext uri="{FF2B5EF4-FFF2-40B4-BE49-F238E27FC236}">
                <a16:creationId xmlns:a16="http://schemas.microsoft.com/office/drawing/2014/main" id="{7A3F8167-6C1A-A249-9029-21B6BD9A6E92}"/>
              </a:ext>
            </a:extLst>
          </p:cNvPr>
          <p:cNvSpPr>
            <a:spLocks noGrp="1" noRot="1" noMove="1" noResize="1" noEditPoints="1" noAdjustHandles="1" noChangeArrowheads="1" noChangeShapeType="1"/>
          </p:cNvSpPr>
          <p:nvPr>
            <p:ph type="title" hasCustomPrompt="1"/>
          </p:nvPr>
        </p:nvSpPr>
        <p:spPr>
          <a:xfrm>
            <a:off x="819728" y="355890"/>
            <a:ext cx="10226964" cy="1037544"/>
          </a:xfrm>
        </p:spPr>
        <p:txBody>
          <a:bodyPr>
            <a:normAutofit/>
          </a:bodyPr>
          <a:lstStyle>
            <a:lvl1pPr algn="ctr">
              <a:defRPr sz="4300" b="1">
                <a:solidFill>
                  <a:srgbClr val="ED701A"/>
                </a:solidFill>
                <a:latin typeface="Montserrat" pitchFamily="2" charset="77"/>
              </a:defRPr>
            </a:lvl1pPr>
          </a:lstStyle>
          <a:p>
            <a:r>
              <a:rPr lang="en-US" b="1" dirty="0">
                <a:latin typeface="Montserrat" pitchFamily="2" charset="77"/>
              </a:rPr>
              <a:t>HEADING TWO</a:t>
            </a:r>
            <a:endParaRPr lang="en-US" dirty="0"/>
          </a:p>
        </p:txBody>
      </p:sp>
    </p:spTree>
    <p:extLst>
      <p:ext uri="{BB962C8B-B14F-4D97-AF65-F5344CB8AC3E}">
        <p14:creationId xmlns:p14="http://schemas.microsoft.com/office/powerpoint/2010/main" val="87846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505D-6E47-6ECE-D852-F815A8E568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E24AE8-2DBC-B9D8-A580-120D48227B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B4D19-A0EA-9C73-96BD-4A44420409D5}"/>
              </a:ext>
            </a:extLst>
          </p:cNvPr>
          <p:cNvSpPr>
            <a:spLocks noGrp="1"/>
          </p:cNvSpPr>
          <p:nvPr>
            <p:ph type="dt" sz="half" idx="10"/>
          </p:nvPr>
        </p:nvSpPr>
        <p:spPr/>
        <p:txBody>
          <a:bodyPr/>
          <a:lstStyle/>
          <a:p>
            <a:fld id="{43F185FF-37CC-C543-852F-35CFFF2B0365}" type="datetimeFigureOut">
              <a:rPr lang="en-US" smtClean="0"/>
              <a:t>10/13/24</a:t>
            </a:fld>
            <a:endParaRPr lang="en-US"/>
          </a:p>
        </p:txBody>
      </p:sp>
      <p:sp>
        <p:nvSpPr>
          <p:cNvPr id="5" name="Footer Placeholder 4">
            <a:extLst>
              <a:ext uri="{FF2B5EF4-FFF2-40B4-BE49-F238E27FC236}">
                <a16:creationId xmlns:a16="http://schemas.microsoft.com/office/drawing/2014/main" id="{38E152D8-0117-69CD-97DE-28E8AFD96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6E5ADC-5222-D306-64FB-54F6006409EC}"/>
              </a:ext>
            </a:extLst>
          </p:cNvPr>
          <p:cNvSpPr>
            <a:spLocks noGrp="1"/>
          </p:cNvSpPr>
          <p:nvPr>
            <p:ph type="sldNum" sz="quarter" idx="12"/>
          </p:nvPr>
        </p:nvSpPr>
        <p:spPr/>
        <p:txBody>
          <a:bodyPr/>
          <a:lstStyle/>
          <a:p>
            <a:fld id="{7CD5936E-FB07-044B-88FB-044C37F3A9D5}" type="slidenum">
              <a:rPr lang="en-US" smtClean="0"/>
              <a:t>‹#›</a:t>
            </a:fld>
            <a:endParaRPr lang="en-US"/>
          </a:p>
        </p:txBody>
      </p:sp>
    </p:spTree>
    <p:extLst>
      <p:ext uri="{BB962C8B-B14F-4D97-AF65-F5344CB8AC3E}">
        <p14:creationId xmlns:p14="http://schemas.microsoft.com/office/powerpoint/2010/main" val="101740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581F1-4B20-7A98-9D6D-AA42DDD2C5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AA6E15-9DD7-B1DC-9E25-97FB86FF98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80B3E3-6B6C-6103-630B-F55D5BA9EC10}"/>
              </a:ext>
            </a:extLst>
          </p:cNvPr>
          <p:cNvSpPr>
            <a:spLocks noGrp="1"/>
          </p:cNvSpPr>
          <p:nvPr>
            <p:ph type="dt" sz="half" idx="10"/>
          </p:nvPr>
        </p:nvSpPr>
        <p:spPr/>
        <p:txBody>
          <a:bodyPr/>
          <a:lstStyle/>
          <a:p>
            <a:fld id="{43F185FF-37CC-C543-852F-35CFFF2B0365}" type="datetimeFigureOut">
              <a:rPr lang="en-US" smtClean="0"/>
              <a:t>10/13/24</a:t>
            </a:fld>
            <a:endParaRPr lang="en-US"/>
          </a:p>
        </p:txBody>
      </p:sp>
      <p:sp>
        <p:nvSpPr>
          <p:cNvPr id="5" name="Footer Placeholder 4">
            <a:extLst>
              <a:ext uri="{FF2B5EF4-FFF2-40B4-BE49-F238E27FC236}">
                <a16:creationId xmlns:a16="http://schemas.microsoft.com/office/drawing/2014/main" id="{59958B62-6FCE-DE26-2BF9-A216C62350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96363-FE15-2494-E7BA-AB585EA41067}"/>
              </a:ext>
            </a:extLst>
          </p:cNvPr>
          <p:cNvSpPr>
            <a:spLocks noGrp="1"/>
          </p:cNvSpPr>
          <p:nvPr>
            <p:ph type="sldNum" sz="quarter" idx="12"/>
          </p:nvPr>
        </p:nvSpPr>
        <p:spPr/>
        <p:txBody>
          <a:bodyPr/>
          <a:lstStyle/>
          <a:p>
            <a:fld id="{7CD5936E-FB07-044B-88FB-044C37F3A9D5}" type="slidenum">
              <a:rPr lang="en-US" smtClean="0"/>
              <a:t>‹#›</a:t>
            </a:fld>
            <a:endParaRPr lang="en-US"/>
          </a:p>
        </p:txBody>
      </p:sp>
    </p:spTree>
    <p:extLst>
      <p:ext uri="{BB962C8B-B14F-4D97-AF65-F5344CB8AC3E}">
        <p14:creationId xmlns:p14="http://schemas.microsoft.com/office/powerpoint/2010/main" val="476126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D953A-A896-146F-195A-6B56054EBC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68310F-4177-4F50-B0CC-379C02A30E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197977-DF00-8615-5F0A-7B84FA5C11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3B5A8A-5761-E3AE-2215-20D0ADFA1157}"/>
              </a:ext>
            </a:extLst>
          </p:cNvPr>
          <p:cNvSpPr>
            <a:spLocks noGrp="1"/>
          </p:cNvSpPr>
          <p:nvPr>
            <p:ph type="dt" sz="half" idx="10"/>
          </p:nvPr>
        </p:nvSpPr>
        <p:spPr/>
        <p:txBody>
          <a:bodyPr/>
          <a:lstStyle/>
          <a:p>
            <a:fld id="{43F185FF-37CC-C543-852F-35CFFF2B0365}" type="datetimeFigureOut">
              <a:rPr lang="en-US" smtClean="0"/>
              <a:t>10/13/24</a:t>
            </a:fld>
            <a:endParaRPr lang="en-US"/>
          </a:p>
        </p:txBody>
      </p:sp>
      <p:sp>
        <p:nvSpPr>
          <p:cNvPr id="6" name="Footer Placeholder 5">
            <a:extLst>
              <a:ext uri="{FF2B5EF4-FFF2-40B4-BE49-F238E27FC236}">
                <a16:creationId xmlns:a16="http://schemas.microsoft.com/office/drawing/2014/main" id="{91445C43-B212-AA6D-B533-276F09BAD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698F58-21F8-A7DC-0A9A-378A806FA044}"/>
              </a:ext>
            </a:extLst>
          </p:cNvPr>
          <p:cNvSpPr>
            <a:spLocks noGrp="1"/>
          </p:cNvSpPr>
          <p:nvPr>
            <p:ph type="sldNum" sz="quarter" idx="12"/>
          </p:nvPr>
        </p:nvSpPr>
        <p:spPr/>
        <p:txBody>
          <a:bodyPr/>
          <a:lstStyle/>
          <a:p>
            <a:fld id="{7CD5936E-FB07-044B-88FB-044C37F3A9D5}" type="slidenum">
              <a:rPr lang="en-US" smtClean="0"/>
              <a:t>‹#›</a:t>
            </a:fld>
            <a:endParaRPr lang="en-US"/>
          </a:p>
        </p:txBody>
      </p:sp>
    </p:spTree>
    <p:extLst>
      <p:ext uri="{BB962C8B-B14F-4D97-AF65-F5344CB8AC3E}">
        <p14:creationId xmlns:p14="http://schemas.microsoft.com/office/powerpoint/2010/main" val="1953998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A1BD2-469A-FF5C-065A-5BFDE1E5C4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A58BE7-0839-7AB1-2DE2-2429545F74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AD297D-B998-42E8-6D5F-EA55BA1DD5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0908B1-0D3F-9175-714C-6DC28D9076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18B2C6-B312-2C70-8649-CDAA84C476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B9B40A-1E4F-2092-C2B0-C476A4480411}"/>
              </a:ext>
            </a:extLst>
          </p:cNvPr>
          <p:cNvSpPr>
            <a:spLocks noGrp="1"/>
          </p:cNvSpPr>
          <p:nvPr>
            <p:ph type="dt" sz="half" idx="10"/>
          </p:nvPr>
        </p:nvSpPr>
        <p:spPr/>
        <p:txBody>
          <a:bodyPr/>
          <a:lstStyle/>
          <a:p>
            <a:fld id="{43F185FF-37CC-C543-852F-35CFFF2B0365}" type="datetimeFigureOut">
              <a:rPr lang="en-US" smtClean="0"/>
              <a:t>10/13/24</a:t>
            </a:fld>
            <a:endParaRPr lang="en-US"/>
          </a:p>
        </p:txBody>
      </p:sp>
      <p:sp>
        <p:nvSpPr>
          <p:cNvPr id="8" name="Footer Placeholder 7">
            <a:extLst>
              <a:ext uri="{FF2B5EF4-FFF2-40B4-BE49-F238E27FC236}">
                <a16:creationId xmlns:a16="http://schemas.microsoft.com/office/drawing/2014/main" id="{786151DC-39F2-C36F-1F79-CF48C09FC6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515BA5-D155-B183-9A11-CF3474F60C31}"/>
              </a:ext>
            </a:extLst>
          </p:cNvPr>
          <p:cNvSpPr>
            <a:spLocks noGrp="1"/>
          </p:cNvSpPr>
          <p:nvPr>
            <p:ph type="sldNum" sz="quarter" idx="12"/>
          </p:nvPr>
        </p:nvSpPr>
        <p:spPr/>
        <p:txBody>
          <a:bodyPr/>
          <a:lstStyle/>
          <a:p>
            <a:fld id="{7CD5936E-FB07-044B-88FB-044C37F3A9D5}" type="slidenum">
              <a:rPr lang="en-US" smtClean="0"/>
              <a:t>‹#›</a:t>
            </a:fld>
            <a:endParaRPr lang="en-US"/>
          </a:p>
        </p:txBody>
      </p:sp>
    </p:spTree>
    <p:extLst>
      <p:ext uri="{BB962C8B-B14F-4D97-AF65-F5344CB8AC3E}">
        <p14:creationId xmlns:p14="http://schemas.microsoft.com/office/powerpoint/2010/main" val="1066904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4D0E4-A3B4-0678-265C-CFE58DF5D2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BEEC88-63B7-320D-D7BE-A73E8427F9DF}"/>
              </a:ext>
            </a:extLst>
          </p:cNvPr>
          <p:cNvSpPr>
            <a:spLocks noGrp="1"/>
          </p:cNvSpPr>
          <p:nvPr>
            <p:ph type="dt" sz="half" idx="10"/>
          </p:nvPr>
        </p:nvSpPr>
        <p:spPr/>
        <p:txBody>
          <a:bodyPr/>
          <a:lstStyle/>
          <a:p>
            <a:fld id="{43F185FF-37CC-C543-852F-35CFFF2B0365}" type="datetimeFigureOut">
              <a:rPr lang="en-US" smtClean="0"/>
              <a:t>10/13/24</a:t>
            </a:fld>
            <a:endParaRPr lang="en-US"/>
          </a:p>
        </p:txBody>
      </p:sp>
      <p:sp>
        <p:nvSpPr>
          <p:cNvPr id="4" name="Footer Placeholder 3">
            <a:extLst>
              <a:ext uri="{FF2B5EF4-FFF2-40B4-BE49-F238E27FC236}">
                <a16:creationId xmlns:a16="http://schemas.microsoft.com/office/drawing/2014/main" id="{CAF6C372-5CD6-EE01-8074-EAE0195FC0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B39655-9D37-693A-EB11-A31E14AB1646}"/>
              </a:ext>
            </a:extLst>
          </p:cNvPr>
          <p:cNvSpPr>
            <a:spLocks noGrp="1"/>
          </p:cNvSpPr>
          <p:nvPr>
            <p:ph type="sldNum" sz="quarter" idx="12"/>
          </p:nvPr>
        </p:nvSpPr>
        <p:spPr/>
        <p:txBody>
          <a:bodyPr/>
          <a:lstStyle/>
          <a:p>
            <a:fld id="{7CD5936E-FB07-044B-88FB-044C37F3A9D5}" type="slidenum">
              <a:rPr lang="en-US" smtClean="0"/>
              <a:t>‹#›</a:t>
            </a:fld>
            <a:endParaRPr lang="en-US"/>
          </a:p>
        </p:txBody>
      </p:sp>
    </p:spTree>
    <p:extLst>
      <p:ext uri="{BB962C8B-B14F-4D97-AF65-F5344CB8AC3E}">
        <p14:creationId xmlns:p14="http://schemas.microsoft.com/office/powerpoint/2010/main" val="294883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0B1F7F-076A-1AE9-4EEC-3BAD3F534CF5}"/>
              </a:ext>
            </a:extLst>
          </p:cNvPr>
          <p:cNvSpPr>
            <a:spLocks noGrp="1"/>
          </p:cNvSpPr>
          <p:nvPr>
            <p:ph type="dt" sz="half" idx="10"/>
          </p:nvPr>
        </p:nvSpPr>
        <p:spPr/>
        <p:txBody>
          <a:bodyPr/>
          <a:lstStyle/>
          <a:p>
            <a:fld id="{43F185FF-37CC-C543-852F-35CFFF2B0365}" type="datetimeFigureOut">
              <a:rPr lang="en-US" smtClean="0"/>
              <a:t>10/13/24</a:t>
            </a:fld>
            <a:endParaRPr lang="en-US"/>
          </a:p>
        </p:txBody>
      </p:sp>
      <p:sp>
        <p:nvSpPr>
          <p:cNvPr id="3" name="Footer Placeholder 2">
            <a:extLst>
              <a:ext uri="{FF2B5EF4-FFF2-40B4-BE49-F238E27FC236}">
                <a16:creationId xmlns:a16="http://schemas.microsoft.com/office/drawing/2014/main" id="{B8E4DA8D-0DEF-F2C6-3B6E-8A14A5979C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50AEB7-FAF5-E0A6-5CC4-B17404BD183A}"/>
              </a:ext>
            </a:extLst>
          </p:cNvPr>
          <p:cNvSpPr>
            <a:spLocks noGrp="1"/>
          </p:cNvSpPr>
          <p:nvPr>
            <p:ph type="sldNum" sz="quarter" idx="12"/>
          </p:nvPr>
        </p:nvSpPr>
        <p:spPr/>
        <p:txBody>
          <a:bodyPr/>
          <a:lstStyle/>
          <a:p>
            <a:fld id="{7CD5936E-FB07-044B-88FB-044C37F3A9D5}" type="slidenum">
              <a:rPr lang="en-US" smtClean="0"/>
              <a:t>‹#›</a:t>
            </a:fld>
            <a:endParaRPr lang="en-US"/>
          </a:p>
        </p:txBody>
      </p:sp>
    </p:spTree>
    <p:extLst>
      <p:ext uri="{BB962C8B-B14F-4D97-AF65-F5344CB8AC3E}">
        <p14:creationId xmlns:p14="http://schemas.microsoft.com/office/powerpoint/2010/main" val="2519626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FE98C-9A43-ED77-3A2C-CA8B5C688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B1947-AA21-799D-CE9B-BBED6C62E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A2B7F9-8936-E9C2-1F82-767AF92653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A5C803-923F-4DFB-0B15-3BCBFE220A41}"/>
              </a:ext>
            </a:extLst>
          </p:cNvPr>
          <p:cNvSpPr>
            <a:spLocks noGrp="1"/>
          </p:cNvSpPr>
          <p:nvPr>
            <p:ph type="dt" sz="half" idx="10"/>
          </p:nvPr>
        </p:nvSpPr>
        <p:spPr/>
        <p:txBody>
          <a:bodyPr/>
          <a:lstStyle/>
          <a:p>
            <a:fld id="{43F185FF-37CC-C543-852F-35CFFF2B0365}" type="datetimeFigureOut">
              <a:rPr lang="en-US" smtClean="0"/>
              <a:t>10/13/24</a:t>
            </a:fld>
            <a:endParaRPr lang="en-US"/>
          </a:p>
        </p:txBody>
      </p:sp>
      <p:sp>
        <p:nvSpPr>
          <p:cNvPr id="6" name="Footer Placeholder 5">
            <a:extLst>
              <a:ext uri="{FF2B5EF4-FFF2-40B4-BE49-F238E27FC236}">
                <a16:creationId xmlns:a16="http://schemas.microsoft.com/office/drawing/2014/main" id="{0CDB8E6C-DEEE-16B8-9582-E953B73E6C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B6AA3D-681F-A75B-2B9C-86251663A98F}"/>
              </a:ext>
            </a:extLst>
          </p:cNvPr>
          <p:cNvSpPr>
            <a:spLocks noGrp="1"/>
          </p:cNvSpPr>
          <p:nvPr>
            <p:ph type="sldNum" sz="quarter" idx="12"/>
          </p:nvPr>
        </p:nvSpPr>
        <p:spPr/>
        <p:txBody>
          <a:bodyPr/>
          <a:lstStyle/>
          <a:p>
            <a:fld id="{7CD5936E-FB07-044B-88FB-044C37F3A9D5}" type="slidenum">
              <a:rPr lang="en-US" smtClean="0"/>
              <a:t>‹#›</a:t>
            </a:fld>
            <a:endParaRPr lang="en-US"/>
          </a:p>
        </p:txBody>
      </p:sp>
    </p:spTree>
    <p:extLst>
      <p:ext uri="{BB962C8B-B14F-4D97-AF65-F5344CB8AC3E}">
        <p14:creationId xmlns:p14="http://schemas.microsoft.com/office/powerpoint/2010/main" val="151165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8862-757A-7CE4-3A1F-20D8334985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838344-5834-BAA5-EAED-A0FE91D9E1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D34FAB-043E-04DF-C577-581DE3BF2C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458F60-5D7F-F1CF-BEDE-FA0148345250}"/>
              </a:ext>
            </a:extLst>
          </p:cNvPr>
          <p:cNvSpPr>
            <a:spLocks noGrp="1"/>
          </p:cNvSpPr>
          <p:nvPr>
            <p:ph type="dt" sz="half" idx="10"/>
          </p:nvPr>
        </p:nvSpPr>
        <p:spPr/>
        <p:txBody>
          <a:bodyPr/>
          <a:lstStyle/>
          <a:p>
            <a:fld id="{43F185FF-37CC-C543-852F-35CFFF2B0365}" type="datetimeFigureOut">
              <a:rPr lang="en-US" smtClean="0"/>
              <a:t>10/13/24</a:t>
            </a:fld>
            <a:endParaRPr lang="en-US"/>
          </a:p>
        </p:txBody>
      </p:sp>
      <p:sp>
        <p:nvSpPr>
          <p:cNvPr id="6" name="Footer Placeholder 5">
            <a:extLst>
              <a:ext uri="{FF2B5EF4-FFF2-40B4-BE49-F238E27FC236}">
                <a16:creationId xmlns:a16="http://schemas.microsoft.com/office/drawing/2014/main" id="{2A46B7CA-48AD-9288-FFDB-6D21E7CFC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1FFEFD-965A-00B8-27EA-150693F6495F}"/>
              </a:ext>
            </a:extLst>
          </p:cNvPr>
          <p:cNvSpPr>
            <a:spLocks noGrp="1"/>
          </p:cNvSpPr>
          <p:nvPr>
            <p:ph type="sldNum" sz="quarter" idx="12"/>
          </p:nvPr>
        </p:nvSpPr>
        <p:spPr/>
        <p:txBody>
          <a:bodyPr/>
          <a:lstStyle/>
          <a:p>
            <a:fld id="{7CD5936E-FB07-044B-88FB-044C37F3A9D5}" type="slidenum">
              <a:rPr lang="en-US" smtClean="0"/>
              <a:t>‹#›</a:t>
            </a:fld>
            <a:endParaRPr lang="en-US"/>
          </a:p>
        </p:txBody>
      </p:sp>
    </p:spTree>
    <p:extLst>
      <p:ext uri="{BB962C8B-B14F-4D97-AF65-F5344CB8AC3E}">
        <p14:creationId xmlns:p14="http://schemas.microsoft.com/office/powerpoint/2010/main" val="147257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F1BCB-76B3-9B70-121C-1E5998233C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15C97A-BF5E-4D14-468B-123E881026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06E964-2D63-DEBC-FA31-6620EAD853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F185FF-37CC-C543-852F-35CFFF2B0365}" type="datetimeFigureOut">
              <a:rPr lang="en-US" smtClean="0"/>
              <a:t>10/13/24</a:t>
            </a:fld>
            <a:endParaRPr lang="en-US"/>
          </a:p>
        </p:txBody>
      </p:sp>
      <p:sp>
        <p:nvSpPr>
          <p:cNvPr id="5" name="Footer Placeholder 4">
            <a:extLst>
              <a:ext uri="{FF2B5EF4-FFF2-40B4-BE49-F238E27FC236}">
                <a16:creationId xmlns:a16="http://schemas.microsoft.com/office/drawing/2014/main" id="{DC187516-7E81-9AE2-C5C0-07ED9E889A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B330E91-D926-536C-B7C0-1EE7ADB3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D5936E-FB07-044B-88FB-044C37F3A9D5}" type="slidenum">
              <a:rPr lang="en-US" smtClean="0"/>
              <a:t>‹#›</a:t>
            </a:fld>
            <a:endParaRPr lang="en-US"/>
          </a:p>
        </p:txBody>
      </p:sp>
    </p:spTree>
    <p:extLst>
      <p:ext uri="{BB962C8B-B14F-4D97-AF65-F5344CB8AC3E}">
        <p14:creationId xmlns:p14="http://schemas.microsoft.com/office/powerpoint/2010/main" val="3734612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github.com/osqzss/gps-sdr-si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5700B8-88C9-F519-7F9E-4CDE238CCAA7}"/>
              </a:ext>
            </a:extLst>
          </p:cNvPr>
          <p:cNvSpPr>
            <a:spLocks noGrp="1"/>
          </p:cNvSpPr>
          <p:nvPr>
            <p:ph sz="quarter" idx="11"/>
          </p:nvPr>
        </p:nvSpPr>
        <p:spPr>
          <a:xfrm>
            <a:off x="5998775" y="1592532"/>
            <a:ext cx="3776596" cy="1004967"/>
          </a:xfrm>
        </p:spPr>
        <p:txBody>
          <a:bodyPr>
            <a:normAutofit fontScale="55000" lnSpcReduction="20000"/>
          </a:bodyPr>
          <a:lstStyle/>
          <a:p>
            <a:r>
              <a:rPr lang="en-US" dirty="0"/>
              <a:t>IoT In The Matrix: Mocking External Dependencies For IoT Systems Using Physical Hardware</a:t>
            </a:r>
          </a:p>
        </p:txBody>
      </p:sp>
      <p:sp>
        <p:nvSpPr>
          <p:cNvPr id="3" name="Content Placeholder 2">
            <a:extLst>
              <a:ext uri="{FF2B5EF4-FFF2-40B4-BE49-F238E27FC236}">
                <a16:creationId xmlns:a16="http://schemas.microsoft.com/office/drawing/2014/main" id="{7E63C916-C3F4-2246-81B0-5EFEA225D388}"/>
              </a:ext>
            </a:extLst>
          </p:cNvPr>
          <p:cNvSpPr>
            <a:spLocks noGrp="1"/>
          </p:cNvSpPr>
          <p:nvPr>
            <p:ph sz="quarter" idx="10"/>
          </p:nvPr>
        </p:nvSpPr>
        <p:spPr/>
        <p:txBody>
          <a:bodyPr>
            <a:normAutofit fontScale="77500" lnSpcReduction="20000"/>
          </a:bodyPr>
          <a:lstStyle/>
          <a:p>
            <a:r>
              <a:rPr lang="en-US" dirty="0"/>
              <a:t>Bartholomew Hsu, Jovan Araiza, </a:t>
            </a:r>
            <a:r>
              <a:rPr lang="en-US"/>
              <a:t>Jeff Borg</a:t>
            </a:r>
            <a:endParaRPr lang="en-US" dirty="0"/>
          </a:p>
        </p:txBody>
      </p:sp>
    </p:spTree>
    <p:extLst>
      <p:ext uri="{BB962C8B-B14F-4D97-AF65-F5344CB8AC3E}">
        <p14:creationId xmlns:p14="http://schemas.microsoft.com/office/powerpoint/2010/main" val="13771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F0055-F8F2-84F4-BDD7-063650C99F10}"/>
              </a:ext>
            </a:extLst>
          </p:cNvPr>
          <p:cNvSpPr>
            <a:spLocks noGrp="1"/>
          </p:cNvSpPr>
          <p:nvPr>
            <p:ph type="title"/>
          </p:nvPr>
        </p:nvSpPr>
        <p:spPr/>
        <p:txBody>
          <a:bodyPr/>
          <a:lstStyle/>
          <a:p>
            <a:r>
              <a:rPr lang="en-US" dirty="0"/>
              <a:t>Software</a:t>
            </a:r>
          </a:p>
        </p:txBody>
      </p:sp>
      <p:sp>
        <p:nvSpPr>
          <p:cNvPr id="3" name="Content Placeholder 2">
            <a:extLst>
              <a:ext uri="{FF2B5EF4-FFF2-40B4-BE49-F238E27FC236}">
                <a16:creationId xmlns:a16="http://schemas.microsoft.com/office/drawing/2014/main" id="{AAC2488D-E944-8248-3A99-A984FFD32317}"/>
              </a:ext>
            </a:extLst>
          </p:cNvPr>
          <p:cNvSpPr>
            <a:spLocks noGrp="1"/>
          </p:cNvSpPr>
          <p:nvPr>
            <p:ph idx="1"/>
          </p:nvPr>
        </p:nvSpPr>
        <p:spPr/>
        <p:txBody>
          <a:bodyPr/>
          <a:lstStyle/>
          <a:p>
            <a:r>
              <a:rPr lang="en-US" dirty="0"/>
              <a:t>Standard Raspberry Pi 4B running Raspberry Pi OS</a:t>
            </a:r>
          </a:p>
          <a:p>
            <a:r>
              <a:rPr lang="en-US" dirty="0"/>
              <a:t>Wi-Fi access point software</a:t>
            </a:r>
          </a:p>
          <a:p>
            <a:pPr lvl="1"/>
            <a:r>
              <a:rPr lang="en-US" dirty="0"/>
              <a:t>Network Manager – built-in but does WPA-PSK authentication only </a:t>
            </a:r>
          </a:p>
          <a:p>
            <a:pPr lvl="1"/>
            <a:r>
              <a:rPr lang="en-US" dirty="0"/>
              <a:t>hostapd – highly configurable WAP software that does WPA-PSK and WPA-EAP authentication in various flavors</a:t>
            </a:r>
          </a:p>
          <a:p>
            <a:r>
              <a:rPr lang="en-US" dirty="0"/>
              <a:t>Network traffic shaping </a:t>
            </a:r>
          </a:p>
          <a:p>
            <a:pPr lvl="1"/>
            <a:r>
              <a:rPr lang="en-US" dirty="0" err="1"/>
              <a:t>tc</a:t>
            </a:r>
            <a:r>
              <a:rPr lang="en-US" dirty="0"/>
              <a:t> / Traffic Control: A Linux subsystem for controlling network traffic that allows simulation of latency, jitter, bandwidth limiting, and packet loss</a:t>
            </a:r>
          </a:p>
          <a:p>
            <a:endParaRPr lang="en-US" dirty="0"/>
          </a:p>
        </p:txBody>
      </p:sp>
    </p:spTree>
    <p:extLst>
      <p:ext uri="{BB962C8B-B14F-4D97-AF65-F5344CB8AC3E}">
        <p14:creationId xmlns:p14="http://schemas.microsoft.com/office/powerpoint/2010/main" val="1211644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AE247-CCCE-0DBE-4151-664F5CA4FE65}"/>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04E6A400-394B-60FF-F70C-14349CDBC663}"/>
              </a:ext>
            </a:extLst>
          </p:cNvPr>
          <p:cNvSpPr>
            <a:spLocks noGrp="1"/>
          </p:cNvSpPr>
          <p:nvPr>
            <p:ph idx="1"/>
          </p:nvPr>
        </p:nvSpPr>
        <p:spPr/>
        <p:txBody>
          <a:bodyPr/>
          <a:lstStyle/>
          <a:p>
            <a:r>
              <a:rPr lang="en-US" dirty="0"/>
              <a:t>Requires a wi-fi connector on the test device or support for USB wi-fi adapter</a:t>
            </a:r>
          </a:p>
          <a:p>
            <a:r>
              <a:rPr lang="en-US" dirty="0"/>
              <a:t>Not suitable for high bandwidth testing</a:t>
            </a:r>
          </a:p>
          <a:p>
            <a:endParaRPr lang="en-US" dirty="0"/>
          </a:p>
        </p:txBody>
      </p:sp>
    </p:spTree>
    <p:extLst>
      <p:ext uri="{BB962C8B-B14F-4D97-AF65-F5344CB8AC3E}">
        <p14:creationId xmlns:p14="http://schemas.microsoft.com/office/powerpoint/2010/main" val="3075430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5B3C-1F2A-E870-7B30-1BDDCE3007F4}"/>
              </a:ext>
            </a:extLst>
          </p:cNvPr>
          <p:cNvSpPr>
            <a:spLocks noGrp="1"/>
          </p:cNvSpPr>
          <p:nvPr>
            <p:ph type="title"/>
          </p:nvPr>
        </p:nvSpPr>
        <p:spPr/>
        <p:txBody>
          <a:bodyPr/>
          <a:lstStyle/>
          <a:p>
            <a:r>
              <a:rPr lang="en-US" dirty="0"/>
              <a:t>“GPS” (GNSS)</a:t>
            </a:r>
          </a:p>
        </p:txBody>
      </p:sp>
      <p:sp>
        <p:nvSpPr>
          <p:cNvPr id="3" name="Text Placeholder 2">
            <a:extLst>
              <a:ext uri="{FF2B5EF4-FFF2-40B4-BE49-F238E27FC236}">
                <a16:creationId xmlns:a16="http://schemas.microsoft.com/office/drawing/2014/main" id="{34DB2249-BFA7-B185-3498-87409CB98BD9}"/>
              </a:ext>
            </a:extLst>
          </p:cNvPr>
          <p:cNvSpPr>
            <a:spLocks noGrp="1"/>
          </p:cNvSpPr>
          <p:nvPr>
            <p:ph type="body" idx="1"/>
          </p:nvPr>
        </p:nvSpPr>
        <p:spPr/>
        <p:txBody>
          <a:bodyPr/>
          <a:lstStyle/>
          <a:p>
            <a:r>
              <a:rPr lang="en-US" dirty="0"/>
              <a:t> </a:t>
            </a:r>
          </a:p>
        </p:txBody>
      </p:sp>
      <p:grpSp>
        <p:nvGrpSpPr>
          <p:cNvPr id="4" name="Group 3">
            <a:extLst>
              <a:ext uri="{FF2B5EF4-FFF2-40B4-BE49-F238E27FC236}">
                <a16:creationId xmlns:a16="http://schemas.microsoft.com/office/drawing/2014/main" id="{C7B78D99-5C86-BCBC-5E3C-316B14DDDD6F}"/>
              </a:ext>
            </a:extLst>
          </p:cNvPr>
          <p:cNvGrpSpPr/>
          <p:nvPr/>
        </p:nvGrpSpPr>
        <p:grpSpPr>
          <a:xfrm>
            <a:off x="6998898" y="767476"/>
            <a:ext cx="4034064" cy="3808962"/>
            <a:chOff x="9714716" y="1784865"/>
            <a:chExt cx="2105600" cy="2110102"/>
          </a:xfrm>
        </p:grpSpPr>
        <p:pic>
          <p:nvPicPr>
            <p:cNvPr id="5" name="Graphic 4" descr="Earth globe: Americas with solid fill">
              <a:extLst>
                <a:ext uri="{FF2B5EF4-FFF2-40B4-BE49-F238E27FC236}">
                  <a16:creationId xmlns:a16="http://schemas.microsoft.com/office/drawing/2014/main" id="{BB559F75-3F62-4AB9-FBBC-FF7EBEBBDC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45344" y="1921748"/>
              <a:ext cx="1836336" cy="1836336"/>
            </a:xfrm>
            <a:prstGeom prst="rect">
              <a:avLst/>
            </a:prstGeom>
          </p:spPr>
        </p:pic>
        <p:pic>
          <p:nvPicPr>
            <p:cNvPr id="6" name="Graphic 5" descr="Satellite with solid fill">
              <a:extLst>
                <a:ext uri="{FF2B5EF4-FFF2-40B4-BE49-F238E27FC236}">
                  <a16:creationId xmlns:a16="http://schemas.microsoft.com/office/drawing/2014/main" id="{E9382D1C-CD9B-B8D6-4737-0FF0FDE4F0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6629" y="1784865"/>
              <a:ext cx="273766" cy="273766"/>
            </a:xfrm>
            <a:prstGeom prst="rect">
              <a:avLst/>
            </a:prstGeom>
          </p:spPr>
        </p:pic>
        <p:pic>
          <p:nvPicPr>
            <p:cNvPr id="7" name="Graphic 6" descr="Satellite with solid fill">
              <a:extLst>
                <a:ext uri="{FF2B5EF4-FFF2-40B4-BE49-F238E27FC236}">
                  <a16:creationId xmlns:a16="http://schemas.microsoft.com/office/drawing/2014/main" id="{6DDD690B-E685-7C56-F772-2264BDA780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6550" y="2703033"/>
              <a:ext cx="273766" cy="273766"/>
            </a:xfrm>
            <a:prstGeom prst="rect">
              <a:avLst/>
            </a:prstGeom>
          </p:spPr>
        </p:pic>
        <p:pic>
          <p:nvPicPr>
            <p:cNvPr id="8" name="Graphic 7" descr="Satellite with solid fill">
              <a:extLst>
                <a:ext uri="{FF2B5EF4-FFF2-40B4-BE49-F238E27FC236}">
                  <a16:creationId xmlns:a16="http://schemas.microsoft.com/office/drawing/2014/main" id="{F10CED75-DE38-94EB-D55D-D62E96DBFC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6629" y="3621201"/>
              <a:ext cx="273766" cy="273766"/>
            </a:xfrm>
            <a:prstGeom prst="rect">
              <a:avLst/>
            </a:prstGeom>
          </p:spPr>
        </p:pic>
        <p:pic>
          <p:nvPicPr>
            <p:cNvPr id="9" name="Graphic 8" descr="Satellite with solid fill">
              <a:extLst>
                <a:ext uri="{FF2B5EF4-FFF2-40B4-BE49-F238E27FC236}">
                  <a16:creationId xmlns:a16="http://schemas.microsoft.com/office/drawing/2014/main" id="{9C08BF81-D048-3496-4059-366B8EE64A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14716" y="2709583"/>
              <a:ext cx="273766" cy="273766"/>
            </a:xfrm>
            <a:prstGeom prst="rect">
              <a:avLst/>
            </a:prstGeom>
          </p:spPr>
        </p:pic>
      </p:grpSp>
      <p:sp>
        <p:nvSpPr>
          <p:cNvPr id="11" name="TextBox 10">
            <a:extLst>
              <a:ext uri="{FF2B5EF4-FFF2-40B4-BE49-F238E27FC236}">
                <a16:creationId xmlns:a16="http://schemas.microsoft.com/office/drawing/2014/main" id="{65D4EADA-D2B9-888F-F3CE-EE70CC67F52D}"/>
              </a:ext>
            </a:extLst>
          </p:cNvPr>
          <p:cNvSpPr txBox="1"/>
          <p:nvPr/>
        </p:nvSpPr>
        <p:spPr>
          <a:xfrm>
            <a:off x="707366" y="4890196"/>
            <a:ext cx="6291532" cy="1200329"/>
          </a:xfrm>
          <a:prstGeom prst="rect">
            <a:avLst/>
          </a:prstGeom>
          <a:noFill/>
        </p:spPr>
        <p:txBody>
          <a:bodyPr wrap="square">
            <a:spAutoFit/>
          </a:bodyPr>
          <a:lstStyle/>
          <a:p>
            <a:pPr marL="742950" lvl="1" indent="-285750">
              <a:buFont typeface="Arial" panose="020B0604020202020204" pitchFamily="34" charset="0"/>
              <a:buChar char="•"/>
            </a:pPr>
            <a:r>
              <a:rPr lang="en-US" dirty="0"/>
              <a:t>Global Positioning System a.k.a. GPS (United States)</a:t>
            </a:r>
          </a:p>
          <a:p>
            <a:pPr marL="742950" lvl="1" indent="-285750">
              <a:buFont typeface="Arial" panose="020B0604020202020204" pitchFamily="34" charset="0"/>
              <a:buChar char="•"/>
            </a:pPr>
            <a:r>
              <a:rPr lang="en-US" dirty="0"/>
              <a:t>Galileo (European Union)</a:t>
            </a:r>
          </a:p>
          <a:p>
            <a:pPr marL="742950" lvl="1" indent="-285750">
              <a:buFont typeface="Arial" panose="020B0604020202020204" pitchFamily="34" charset="0"/>
              <a:buChar char="•"/>
            </a:pPr>
            <a:r>
              <a:rPr lang="en-US" dirty="0" err="1"/>
              <a:t>BeiDou</a:t>
            </a:r>
            <a:r>
              <a:rPr lang="en-US" dirty="0"/>
              <a:t> (China)</a:t>
            </a:r>
          </a:p>
          <a:p>
            <a:pPr marL="742950" lvl="1" indent="-285750">
              <a:buFont typeface="Arial" panose="020B0604020202020204" pitchFamily="34" charset="0"/>
              <a:buChar char="•"/>
            </a:pPr>
            <a:r>
              <a:rPr lang="en-US" dirty="0"/>
              <a:t>GLONASS (Russia)</a:t>
            </a:r>
          </a:p>
        </p:txBody>
      </p:sp>
    </p:spTree>
    <p:extLst>
      <p:ext uri="{BB962C8B-B14F-4D97-AF65-F5344CB8AC3E}">
        <p14:creationId xmlns:p14="http://schemas.microsoft.com/office/powerpoint/2010/main" val="733684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855B-A39D-A156-43FF-0DB381F38EFC}"/>
              </a:ext>
            </a:extLst>
          </p:cNvPr>
          <p:cNvSpPr>
            <a:spLocks noGrp="1"/>
          </p:cNvSpPr>
          <p:nvPr>
            <p:ph type="title"/>
          </p:nvPr>
        </p:nvSpPr>
        <p:spPr/>
        <p:txBody>
          <a:bodyPr/>
          <a:lstStyle/>
          <a:p>
            <a:r>
              <a:rPr lang="en-US" dirty="0"/>
              <a:t>GNSS: The Conundrum</a:t>
            </a:r>
          </a:p>
        </p:txBody>
      </p:sp>
      <p:sp>
        <p:nvSpPr>
          <p:cNvPr id="3" name="Content Placeholder 2">
            <a:extLst>
              <a:ext uri="{FF2B5EF4-FFF2-40B4-BE49-F238E27FC236}">
                <a16:creationId xmlns:a16="http://schemas.microsoft.com/office/drawing/2014/main" id="{C0177CAA-19C6-422E-A36A-1A3825E2A284}"/>
              </a:ext>
            </a:extLst>
          </p:cNvPr>
          <p:cNvSpPr>
            <a:spLocks noGrp="1"/>
          </p:cNvSpPr>
          <p:nvPr>
            <p:ph idx="1"/>
          </p:nvPr>
        </p:nvSpPr>
        <p:spPr/>
        <p:txBody>
          <a:bodyPr>
            <a:normAutofit fontScale="77500" lnSpcReduction="20000"/>
          </a:bodyPr>
          <a:lstStyle/>
          <a:p>
            <a:r>
              <a:rPr lang="en-US" dirty="0"/>
              <a:t>Often referred to as “GPS” by the public, Global Navigation Satellite System (GNSS) is the technical nomenclature for the various navigation satellite constellations</a:t>
            </a:r>
          </a:p>
          <a:p>
            <a:r>
              <a:rPr lang="en-US" dirty="0"/>
              <a:t>Challenges</a:t>
            </a:r>
          </a:p>
          <a:p>
            <a:pPr lvl="1"/>
            <a:r>
              <a:rPr lang="en-US" dirty="0"/>
              <a:t>Can’t get a GNSS signal inside many offices</a:t>
            </a:r>
          </a:p>
          <a:p>
            <a:pPr lvl="1"/>
            <a:r>
              <a:rPr lang="en-US" dirty="0"/>
              <a:t>May need to simulate the DUT being at a position somewhere other than its current location</a:t>
            </a:r>
          </a:p>
          <a:p>
            <a:pPr lvl="1"/>
            <a:r>
              <a:rPr lang="en-US" dirty="0"/>
              <a:t>May need to simulate movement</a:t>
            </a:r>
          </a:p>
          <a:p>
            <a:r>
              <a:rPr lang="en-US" dirty="0"/>
              <a:t>Conventional solutions</a:t>
            </a:r>
          </a:p>
          <a:p>
            <a:pPr lvl="1"/>
            <a:r>
              <a:rPr lang="en-US" dirty="0"/>
              <a:t>Most facilities don’t have GNSS signal repeater</a:t>
            </a:r>
          </a:p>
          <a:p>
            <a:pPr lvl="1"/>
            <a:r>
              <a:rPr lang="en-US" dirty="0"/>
              <a:t>GNSS signal emulators are are complex and costly</a:t>
            </a:r>
          </a:p>
          <a:p>
            <a:pPr lvl="1"/>
            <a:r>
              <a:rPr lang="en-US" dirty="0"/>
              <a:t>Physically moving the DUT around is practical only under limited circumstances</a:t>
            </a:r>
          </a:p>
          <a:p>
            <a:pPr lvl="1"/>
            <a:endParaRPr lang="en-US" dirty="0"/>
          </a:p>
          <a:p>
            <a:pPr marL="457200" lvl="1" indent="0">
              <a:buNone/>
            </a:pPr>
            <a:endParaRPr lang="en-US" dirty="0"/>
          </a:p>
          <a:p>
            <a:pPr marL="457200" lvl="1" indent="0">
              <a:buNone/>
            </a:pPr>
            <a:endParaRPr lang="en-US" dirty="0"/>
          </a:p>
          <a:p>
            <a:pPr marL="0" indent="0">
              <a:buNone/>
            </a:pPr>
            <a:r>
              <a:rPr lang="en-US" sz="2800" dirty="0"/>
              <a:t>An unconventional answer: Low cost (relatively speaking) SDR based GPS simulation as a mock for GNSS input </a:t>
            </a:r>
            <a:endParaRPr lang="en-US" dirty="0"/>
          </a:p>
        </p:txBody>
      </p:sp>
    </p:spTree>
    <p:extLst>
      <p:ext uri="{BB962C8B-B14F-4D97-AF65-F5344CB8AC3E}">
        <p14:creationId xmlns:p14="http://schemas.microsoft.com/office/powerpoint/2010/main" val="2081836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68540-DBB8-EFC2-777B-88FDE768B2F6}"/>
              </a:ext>
            </a:extLst>
          </p:cNvPr>
          <p:cNvSpPr>
            <a:spLocks noGrp="1"/>
          </p:cNvSpPr>
          <p:nvPr>
            <p:ph type="title"/>
          </p:nvPr>
        </p:nvSpPr>
        <p:spPr/>
        <p:txBody>
          <a:bodyPr/>
          <a:lstStyle/>
          <a:p>
            <a:r>
              <a:rPr lang="en-US" dirty="0"/>
              <a:t>60 Seconds Of Background On Software Defined Radio</a:t>
            </a:r>
          </a:p>
        </p:txBody>
      </p:sp>
      <p:sp>
        <p:nvSpPr>
          <p:cNvPr id="3" name="Content Placeholder 2">
            <a:extLst>
              <a:ext uri="{FF2B5EF4-FFF2-40B4-BE49-F238E27FC236}">
                <a16:creationId xmlns:a16="http://schemas.microsoft.com/office/drawing/2014/main" id="{51FCB92F-B74A-38EC-670C-278E90EBD310}"/>
              </a:ext>
            </a:extLst>
          </p:cNvPr>
          <p:cNvSpPr>
            <a:spLocks noGrp="1"/>
          </p:cNvSpPr>
          <p:nvPr>
            <p:ph idx="1"/>
          </p:nvPr>
        </p:nvSpPr>
        <p:spPr/>
        <p:txBody>
          <a:bodyPr/>
          <a:lstStyle/>
          <a:p>
            <a:r>
              <a:rPr lang="en-US" dirty="0"/>
              <a:t>Radio systems use complicated and precise electronics to mathematically transform radio signals into usable information or, inversely, transform information into a radio signal</a:t>
            </a:r>
          </a:p>
          <a:p>
            <a:r>
              <a:rPr lang="en-US" dirty="0"/>
              <a:t>Software defined radio (SDR) simply digitizes an incoming radio signal as it is and relies on software to do the transformations to convert it to usable information and does the reverse to send a radio signal.  This requires less hardware and is more flexible.</a:t>
            </a:r>
          </a:p>
          <a:p>
            <a:endParaRPr lang="en-US" dirty="0"/>
          </a:p>
        </p:txBody>
      </p:sp>
    </p:spTree>
    <p:extLst>
      <p:ext uri="{BB962C8B-B14F-4D97-AF65-F5344CB8AC3E}">
        <p14:creationId xmlns:p14="http://schemas.microsoft.com/office/powerpoint/2010/main" val="4212420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167F6-2AAE-19E0-A945-C0F4BF6BC139}"/>
              </a:ext>
            </a:extLst>
          </p:cNvPr>
          <p:cNvSpPr>
            <a:spLocks noGrp="1"/>
          </p:cNvSpPr>
          <p:nvPr>
            <p:ph type="title"/>
          </p:nvPr>
        </p:nvSpPr>
        <p:spPr/>
        <p:txBody>
          <a:bodyPr/>
          <a:lstStyle/>
          <a:p>
            <a:r>
              <a:rPr lang="en-US" dirty="0"/>
              <a:t>Software</a:t>
            </a:r>
          </a:p>
        </p:txBody>
      </p:sp>
      <p:sp>
        <p:nvSpPr>
          <p:cNvPr id="3" name="Content Placeholder 2">
            <a:extLst>
              <a:ext uri="{FF2B5EF4-FFF2-40B4-BE49-F238E27FC236}">
                <a16:creationId xmlns:a16="http://schemas.microsoft.com/office/drawing/2014/main" id="{C3010A66-CB02-E571-04FC-71458B54BFA6}"/>
              </a:ext>
            </a:extLst>
          </p:cNvPr>
          <p:cNvSpPr>
            <a:spLocks noGrp="1"/>
          </p:cNvSpPr>
          <p:nvPr>
            <p:ph idx="1"/>
          </p:nvPr>
        </p:nvSpPr>
        <p:spPr/>
        <p:txBody>
          <a:bodyPr>
            <a:normAutofit/>
          </a:bodyPr>
          <a:lstStyle/>
          <a:p>
            <a:r>
              <a:rPr lang="en-US" dirty="0" err="1">
                <a:latin typeface="Courier" pitchFamily="2" charset="0"/>
              </a:rPr>
              <a:t>gps</a:t>
            </a:r>
            <a:r>
              <a:rPr lang="en-US" dirty="0">
                <a:latin typeface="Courier" pitchFamily="2" charset="0"/>
              </a:rPr>
              <a:t>-</a:t>
            </a:r>
            <a:r>
              <a:rPr lang="en-US" dirty="0" err="1">
                <a:latin typeface="Courier" pitchFamily="2" charset="0"/>
              </a:rPr>
              <a:t>sdr</a:t>
            </a:r>
            <a:r>
              <a:rPr lang="en-US" dirty="0">
                <a:latin typeface="Courier" pitchFamily="2" charset="0"/>
              </a:rPr>
              <a:t>-sim</a:t>
            </a:r>
            <a:r>
              <a:rPr lang="en-US" dirty="0"/>
              <a:t> package (</a:t>
            </a:r>
            <a:r>
              <a:rPr lang="en-US" dirty="0">
                <a:hlinkClick r:id="rId2"/>
              </a:rPr>
              <a:t>https://github.com/osqzss/gps-sdr-sim</a:t>
            </a:r>
            <a:r>
              <a:rPr lang="en-US" dirty="0"/>
              <a:t>)</a:t>
            </a:r>
          </a:p>
          <a:p>
            <a:pPr lvl="1"/>
            <a:r>
              <a:rPr lang="en-US" dirty="0"/>
              <a:t>Pre-calculates the RF signal for GPS based on ephemeris tables and the time range and location(s) to be simulated</a:t>
            </a:r>
          </a:p>
          <a:p>
            <a:pPr lvl="1"/>
            <a:r>
              <a:rPr lang="en-US" dirty="0"/>
              <a:t>The resulting signal data file is played back through the SDR using tools specific to the model</a:t>
            </a:r>
          </a:p>
          <a:p>
            <a:r>
              <a:rPr lang="en-US" dirty="0"/>
              <a:t>Limitations</a:t>
            </a:r>
          </a:p>
          <a:p>
            <a:pPr lvl="1"/>
            <a:r>
              <a:rPr lang="en-US" dirty="0"/>
              <a:t>GPS only – does not simulate other GNSS constellations</a:t>
            </a:r>
          </a:p>
          <a:p>
            <a:pPr lvl="1"/>
            <a:r>
              <a:rPr lang="en-US" dirty="0"/>
              <a:t>Generate + playback system – not real-time and needs reset to cold start</a:t>
            </a:r>
          </a:p>
          <a:p>
            <a:pPr lvl="1"/>
            <a:r>
              <a:rPr lang="en-US" dirty="0"/>
              <a:t>Simulating movement beyond the </a:t>
            </a:r>
            <a:r>
              <a:rPr lang="en-US"/>
              <a:t>included sample data </a:t>
            </a:r>
            <a:r>
              <a:rPr lang="en-US" dirty="0"/>
              <a:t>requires data gathering – still under investigation</a:t>
            </a:r>
          </a:p>
          <a:p>
            <a:pPr lvl="1"/>
            <a:r>
              <a:rPr lang="en-US" dirty="0"/>
              <a:t>Preferable to select a SDR from the list ones known to work with it</a:t>
            </a:r>
          </a:p>
          <a:p>
            <a:pPr lvl="1"/>
            <a:endParaRPr lang="en-US" dirty="0"/>
          </a:p>
          <a:p>
            <a:endParaRPr lang="en-US" dirty="0"/>
          </a:p>
        </p:txBody>
      </p:sp>
    </p:spTree>
    <p:extLst>
      <p:ext uri="{BB962C8B-B14F-4D97-AF65-F5344CB8AC3E}">
        <p14:creationId xmlns:p14="http://schemas.microsoft.com/office/powerpoint/2010/main" val="3547806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5C3841-1B47-D1E0-B54E-7F494B607FCE}"/>
              </a:ext>
            </a:extLst>
          </p:cNvPr>
          <p:cNvSpPr>
            <a:spLocks noGrp="1"/>
          </p:cNvSpPr>
          <p:nvPr>
            <p:ph type="title"/>
          </p:nvPr>
        </p:nvSpPr>
        <p:spPr/>
        <p:txBody>
          <a:bodyPr/>
          <a:lstStyle/>
          <a:p>
            <a:r>
              <a:rPr lang="en-US" dirty="0"/>
              <a:t>Designing The Hardware</a:t>
            </a:r>
          </a:p>
        </p:txBody>
      </p:sp>
      <p:sp>
        <p:nvSpPr>
          <p:cNvPr id="5" name="Picture Placeholder 4">
            <a:extLst>
              <a:ext uri="{FF2B5EF4-FFF2-40B4-BE49-F238E27FC236}">
                <a16:creationId xmlns:a16="http://schemas.microsoft.com/office/drawing/2014/main" id="{E677F0F0-B5B4-AE75-0693-BDD9645EB8FD}"/>
              </a:ext>
            </a:extLst>
          </p:cNvPr>
          <p:cNvSpPr>
            <a:spLocks noGrp="1"/>
          </p:cNvSpPr>
          <p:nvPr>
            <p:ph type="pic" idx="1"/>
          </p:nvPr>
        </p:nvSpPr>
        <p:spPr/>
        <p:txBody>
          <a:bodyPr/>
          <a:lstStyle/>
          <a:p>
            <a:r>
              <a:rPr lang="en-US" dirty="0"/>
              <a:t> </a:t>
            </a:r>
          </a:p>
        </p:txBody>
      </p:sp>
      <p:sp>
        <p:nvSpPr>
          <p:cNvPr id="6" name="Text Placeholder 5">
            <a:extLst>
              <a:ext uri="{FF2B5EF4-FFF2-40B4-BE49-F238E27FC236}">
                <a16:creationId xmlns:a16="http://schemas.microsoft.com/office/drawing/2014/main" id="{5116CE16-462C-CACC-0E09-27BFECB11DDB}"/>
              </a:ext>
            </a:extLst>
          </p:cNvPr>
          <p:cNvSpPr>
            <a:spLocks noGrp="1"/>
          </p:cNvSpPr>
          <p:nvPr>
            <p:ph type="body" sz="half" idx="2"/>
          </p:nvPr>
        </p:nvSpPr>
        <p:spPr>
          <a:xfrm>
            <a:off x="839788" y="2057400"/>
            <a:ext cx="4215291" cy="3811588"/>
          </a:xfrm>
        </p:spPr>
        <p:txBody>
          <a:bodyPr>
            <a:noAutofit/>
          </a:bodyPr>
          <a:lstStyle/>
          <a:p>
            <a:pPr marL="285750" indent="-285750">
              <a:buFont typeface="Arial" panose="020B0604020202020204" pitchFamily="34" charset="0"/>
              <a:buChar char="•"/>
            </a:pPr>
            <a:r>
              <a:rPr lang="en-US" dirty="0"/>
              <a:t>SDR – Selected from compatibility list</a:t>
            </a:r>
          </a:p>
          <a:p>
            <a:pPr marL="285750" indent="-285750">
              <a:buFont typeface="Arial" panose="020B0604020202020204" pitchFamily="34" charset="0"/>
              <a:buChar char="•"/>
            </a:pPr>
            <a:r>
              <a:rPr lang="en-US" dirty="0"/>
              <a:t>Frequency range </a:t>
            </a:r>
          </a:p>
          <a:p>
            <a:pPr marL="742950" lvl="1" indent="-285750">
              <a:buFont typeface="Arial" panose="020B0604020202020204" pitchFamily="34" charset="0"/>
              <a:buChar char="•"/>
            </a:pPr>
            <a:r>
              <a:rPr lang="en-US" sz="1600" dirty="0"/>
              <a:t>GPS L1 frequency = 1575.42 MHz </a:t>
            </a:r>
          </a:p>
          <a:p>
            <a:pPr marL="742950" lvl="1" indent="-285750">
              <a:buFont typeface="Arial" panose="020B0604020202020204" pitchFamily="34" charset="0"/>
              <a:buChar char="•"/>
            </a:pPr>
            <a:r>
              <a:rPr lang="en-US" sz="1600" dirty="0"/>
              <a:t>Make sure components are rated for 1.6 GHz or more</a:t>
            </a:r>
          </a:p>
          <a:p>
            <a:pPr marL="285750" indent="-285750">
              <a:buFont typeface="Arial" panose="020B0604020202020204" pitchFamily="34" charset="0"/>
              <a:buChar char="•"/>
            </a:pPr>
            <a:r>
              <a:rPr lang="en-US" dirty="0"/>
              <a:t>Power </a:t>
            </a:r>
          </a:p>
          <a:p>
            <a:pPr marL="742950" lvl="1" indent="-285750">
              <a:buFont typeface="Arial" panose="020B0604020202020204" pitchFamily="34" charset="0"/>
              <a:buChar char="•"/>
            </a:pPr>
            <a:r>
              <a:rPr lang="en-US" sz="1600" dirty="0"/>
              <a:t>Source signal strength from SDR is unknown; need to measure its default</a:t>
            </a:r>
          </a:p>
          <a:p>
            <a:pPr marL="742950" lvl="1" indent="-285750">
              <a:buFont typeface="Arial" panose="020B0604020202020204" pitchFamily="34" charset="0"/>
              <a:buChar char="•"/>
            </a:pPr>
            <a:r>
              <a:rPr lang="en-US" sz="1600" dirty="0"/>
              <a:t>Target signal strength = 10</a:t>
            </a:r>
            <a:r>
              <a:rPr lang="en-US" sz="1600" baseline="30000" dirty="0"/>
              <a:t>-12.5</a:t>
            </a:r>
            <a:r>
              <a:rPr lang="en-US" sz="1600" dirty="0"/>
              <a:t> to </a:t>
            </a:r>
            <a:br>
              <a:rPr lang="en-US" sz="1600" dirty="0"/>
            </a:br>
            <a:r>
              <a:rPr lang="en-US" sz="1600" dirty="0"/>
              <a:t>10</a:t>
            </a:r>
            <a:r>
              <a:rPr lang="en-US" sz="1600" baseline="30000" dirty="0"/>
              <a:t>-15.5</a:t>
            </a:r>
            <a:r>
              <a:rPr lang="en-US" sz="1600" dirty="0"/>
              <a:t> </a:t>
            </a:r>
            <a:r>
              <a:rPr lang="en-US" sz="1600" dirty="0" err="1"/>
              <a:t>mW</a:t>
            </a:r>
            <a:r>
              <a:rPr lang="en-US" sz="1600" dirty="0"/>
              <a:t> = -125 to -155 dBm </a:t>
            </a:r>
          </a:p>
          <a:p>
            <a:pPr marL="285750" indent="-285750">
              <a:buFont typeface="Arial" panose="020B0604020202020204" pitchFamily="34" charset="0"/>
              <a:buChar char="•"/>
            </a:pPr>
            <a:r>
              <a:rPr lang="en-US" dirty="0"/>
              <a:t>Leakage - Signal strength too low to be an issue</a:t>
            </a:r>
          </a:p>
          <a:p>
            <a:pPr marL="285750" indent="-285750">
              <a:buFont typeface="Arial" panose="020B0604020202020204" pitchFamily="34" charset="0"/>
              <a:buChar char="•"/>
            </a:pPr>
            <a:r>
              <a:rPr lang="en-US" dirty="0"/>
              <a:t>DC voltage from GNSS receiver -&gt; Add DC block to prevent damage to the SDR</a:t>
            </a:r>
          </a:p>
          <a:p>
            <a:endParaRPr lang="en-US" dirty="0"/>
          </a:p>
        </p:txBody>
      </p:sp>
      <p:pic>
        <p:nvPicPr>
          <p:cNvPr id="8" name="Content Placeholder 2" descr="A black rectangular object with wires connected to it&#10;&#10;Description automatically generated">
            <a:extLst>
              <a:ext uri="{FF2B5EF4-FFF2-40B4-BE49-F238E27FC236}">
                <a16:creationId xmlns:a16="http://schemas.microsoft.com/office/drawing/2014/main" id="{F00B25A0-2874-D76B-424C-20F5AB81B2C3}"/>
              </a:ext>
            </a:extLst>
          </p:cNvPr>
          <p:cNvPicPr>
            <a:picLocks noChangeAspect="1"/>
          </p:cNvPicPr>
          <p:nvPr/>
        </p:nvPicPr>
        <p:blipFill>
          <a:blip r:embed="rId3" cstate="print">
            <a:extLst>
              <a:ext uri="{28A0092B-C50C-407E-A947-70E740481C1C}">
                <a14:useLocalDpi xmlns:a14="http://schemas.microsoft.com/office/drawing/2010/main"/>
              </a:ext>
            </a:extLst>
          </a:blip>
          <a:srcRect l="-325" r="-2"/>
          <a:stretch/>
        </p:blipFill>
        <p:spPr>
          <a:xfrm>
            <a:off x="5183188" y="2266564"/>
            <a:ext cx="6655661" cy="3594486"/>
          </a:xfrm>
          <a:prstGeom prst="rect">
            <a:avLst/>
          </a:prstGeom>
        </p:spPr>
      </p:pic>
      <p:pic>
        <p:nvPicPr>
          <p:cNvPr id="9" name="image3.png" descr="A close-up of a computer screen&#10;&#10;Description automatically generated">
            <a:extLst>
              <a:ext uri="{FF2B5EF4-FFF2-40B4-BE49-F238E27FC236}">
                <a16:creationId xmlns:a16="http://schemas.microsoft.com/office/drawing/2014/main" id="{BBAD5E7F-9C78-F402-6EE1-E6CA4ED71CEA}"/>
              </a:ext>
            </a:extLst>
          </p:cNvPr>
          <p:cNvPicPr/>
          <p:nvPr/>
        </p:nvPicPr>
        <p:blipFill>
          <a:blip r:embed="rId4"/>
          <a:srcRect/>
          <a:stretch>
            <a:fillRect/>
          </a:stretch>
        </p:blipFill>
        <p:spPr>
          <a:xfrm>
            <a:off x="3226279" y="526211"/>
            <a:ext cx="8737461" cy="1531189"/>
          </a:xfrm>
          <a:prstGeom prst="rect">
            <a:avLst/>
          </a:prstGeom>
          <a:ln/>
        </p:spPr>
      </p:pic>
    </p:spTree>
    <p:extLst>
      <p:ext uri="{BB962C8B-B14F-4D97-AF65-F5344CB8AC3E}">
        <p14:creationId xmlns:p14="http://schemas.microsoft.com/office/powerpoint/2010/main" val="2301184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50A5F-8E81-6ED0-F5F9-CEE1BBB7D00F}"/>
              </a:ext>
            </a:extLst>
          </p:cNvPr>
          <p:cNvSpPr>
            <a:spLocks noGrp="1"/>
          </p:cNvSpPr>
          <p:nvPr>
            <p:ph type="title"/>
          </p:nvPr>
        </p:nvSpPr>
        <p:spPr/>
        <p:txBody>
          <a:bodyPr/>
          <a:lstStyle/>
          <a:p>
            <a:r>
              <a:rPr lang="en-US" dirty="0"/>
              <a:t>Measuring The SDR’s Default Power Level</a:t>
            </a:r>
          </a:p>
        </p:txBody>
      </p:sp>
      <p:pic>
        <p:nvPicPr>
          <p:cNvPr id="4" name="Picture 3" descr="A black device with a screen and wires&#10;&#10;Description automatically generated">
            <a:extLst>
              <a:ext uri="{FF2B5EF4-FFF2-40B4-BE49-F238E27FC236}">
                <a16:creationId xmlns:a16="http://schemas.microsoft.com/office/drawing/2014/main" id="{EA3D0FF1-1360-3B9A-2750-C0F5961BC78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6767969" y="956091"/>
            <a:ext cx="4477539" cy="5946732"/>
          </a:xfrm>
          <a:prstGeom prst="rect">
            <a:avLst/>
          </a:prstGeom>
        </p:spPr>
      </p:pic>
      <p:pic>
        <p:nvPicPr>
          <p:cNvPr id="6" name="Picture 5" descr="A device connected to a battery&#10;&#10;Description automatically generated">
            <a:extLst>
              <a:ext uri="{FF2B5EF4-FFF2-40B4-BE49-F238E27FC236}">
                <a16:creationId xmlns:a16="http://schemas.microsoft.com/office/drawing/2014/main" id="{CF8B9B1F-2CEB-2C59-1916-8B0B7611EAC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6200000">
            <a:off x="852551" y="987406"/>
            <a:ext cx="4477539" cy="5884102"/>
          </a:xfrm>
          <a:prstGeom prst="rect">
            <a:avLst/>
          </a:prstGeom>
        </p:spPr>
      </p:pic>
      <p:sp>
        <p:nvSpPr>
          <p:cNvPr id="3" name="TextBox 2">
            <a:extLst>
              <a:ext uri="{FF2B5EF4-FFF2-40B4-BE49-F238E27FC236}">
                <a16:creationId xmlns:a16="http://schemas.microsoft.com/office/drawing/2014/main" id="{37EF991D-0781-18C9-8D6C-D411516819D9}"/>
              </a:ext>
            </a:extLst>
          </p:cNvPr>
          <p:cNvSpPr txBox="1"/>
          <p:nvPr/>
        </p:nvSpPr>
        <p:spPr>
          <a:xfrm>
            <a:off x="306981" y="6325849"/>
            <a:ext cx="5568677" cy="369332"/>
          </a:xfrm>
          <a:prstGeom prst="rect">
            <a:avLst/>
          </a:prstGeom>
          <a:noFill/>
        </p:spPr>
        <p:txBody>
          <a:bodyPr wrap="square" rtlCol="0">
            <a:spAutoFit/>
          </a:bodyPr>
          <a:lstStyle/>
          <a:p>
            <a:r>
              <a:rPr lang="en-US" dirty="0"/>
              <a:t>Power measurement setup with SDR connected to SA</a:t>
            </a:r>
          </a:p>
        </p:txBody>
      </p:sp>
      <p:sp>
        <p:nvSpPr>
          <p:cNvPr id="5" name="TextBox 4">
            <a:extLst>
              <a:ext uri="{FF2B5EF4-FFF2-40B4-BE49-F238E27FC236}">
                <a16:creationId xmlns:a16="http://schemas.microsoft.com/office/drawing/2014/main" id="{00ABD3B9-11AD-09D3-B670-3154BFDD5711}"/>
              </a:ext>
            </a:extLst>
          </p:cNvPr>
          <p:cNvSpPr txBox="1"/>
          <p:nvPr/>
        </p:nvSpPr>
        <p:spPr>
          <a:xfrm>
            <a:off x="6033372" y="6325849"/>
            <a:ext cx="5884104" cy="369332"/>
          </a:xfrm>
          <a:prstGeom prst="rect">
            <a:avLst/>
          </a:prstGeom>
          <a:noFill/>
        </p:spPr>
        <p:txBody>
          <a:bodyPr wrap="square" rtlCol="0">
            <a:spAutoFit/>
          </a:bodyPr>
          <a:lstStyle/>
          <a:p>
            <a:r>
              <a:rPr lang="en-US" dirty="0"/>
              <a:t>Close-up of spectrum analyzer showing -77 dBm reading</a:t>
            </a:r>
          </a:p>
        </p:txBody>
      </p:sp>
    </p:spTree>
    <p:extLst>
      <p:ext uri="{BB962C8B-B14F-4D97-AF65-F5344CB8AC3E}">
        <p14:creationId xmlns:p14="http://schemas.microsoft.com/office/powerpoint/2010/main" val="2248553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A3B4E-F3B5-6203-DA98-86D0F4131F3B}"/>
              </a:ext>
            </a:extLst>
          </p:cNvPr>
          <p:cNvSpPr>
            <a:spLocks noGrp="1"/>
          </p:cNvSpPr>
          <p:nvPr>
            <p:ph type="title"/>
          </p:nvPr>
        </p:nvSpPr>
        <p:spPr/>
        <p:txBody>
          <a:bodyPr>
            <a:normAutofit/>
          </a:bodyPr>
          <a:lstStyle/>
          <a:p>
            <a:pPr algn="ctr"/>
            <a:r>
              <a:rPr lang="en-US" sz="3200" dirty="0"/>
              <a:t>DO NOT USE AN ANTENNA ON YOUR SDR TO TRANSMIT UNLESS YOU KNOW WHAT YOU’RE DOING</a:t>
            </a:r>
          </a:p>
        </p:txBody>
      </p:sp>
      <p:sp>
        <p:nvSpPr>
          <p:cNvPr id="3" name="Content Placeholder 2">
            <a:extLst>
              <a:ext uri="{FF2B5EF4-FFF2-40B4-BE49-F238E27FC236}">
                <a16:creationId xmlns:a16="http://schemas.microsoft.com/office/drawing/2014/main" id="{4058673D-E6F3-E90D-3616-4912D711781A}"/>
              </a:ext>
            </a:extLst>
          </p:cNvPr>
          <p:cNvSpPr>
            <a:spLocks noGrp="1"/>
          </p:cNvSpPr>
          <p:nvPr>
            <p:ph sz="half" idx="1"/>
          </p:nvPr>
        </p:nvSpPr>
        <p:spPr/>
        <p:txBody>
          <a:bodyPr>
            <a:normAutofit fontScale="92500"/>
          </a:bodyPr>
          <a:lstStyle/>
          <a:p>
            <a:r>
              <a:rPr lang="en-US" dirty="0"/>
              <a:t>Transmitting on most frequencies requires a permit / license</a:t>
            </a:r>
          </a:p>
          <a:p>
            <a:r>
              <a:rPr lang="en-US" dirty="0"/>
              <a:t>A little bit of RF signal can travel a long, long way and can also be traced back to you </a:t>
            </a:r>
          </a:p>
          <a:p>
            <a:r>
              <a:rPr lang="en-US" dirty="0"/>
              <a:t>Fines for unlicensed transmitting or RF interference can be very high</a:t>
            </a:r>
          </a:p>
          <a:p>
            <a:endParaRPr lang="en-US" dirty="0"/>
          </a:p>
          <a:p>
            <a:pPr marL="0" indent="0">
              <a:buNone/>
            </a:pPr>
            <a:r>
              <a:rPr lang="en-US" dirty="0"/>
              <a:t>Always use a cabled connection!</a:t>
            </a:r>
          </a:p>
          <a:p>
            <a:endParaRPr lang="en-US" dirty="0"/>
          </a:p>
        </p:txBody>
      </p:sp>
      <p:sp>
        <p:nvSpPr>
          <p:cNvPr id="4" name="Content Placeholder 3">
            <a:extLst>
              <a:ext uri="{FF2B5EF4-FFF2-40B4-BE49-F238E27FC236}">
                <a16:creationId xmlns:a16="http://schemas.microsoft.com/office/drawing/2014/main" id="{9812EECA-9F0E-A765-36BF-20F1886E315A}"/>
              </a:ext>
            </a:extLst>
          </p:cNvPr>
          <p:cNvSpPr>
            <a:spLocks noGrp="1"/>
          </p:cNvSpPr>
          <p:nvPr>
            <p:ph sz="half" idx="2"/>
          </p:nvPr>
        </p:nvSpPr>
        <p:spPr/>
        <p:txBody>
          <a:bodyPr>
            <a:normAutofit fontScale="92500"/>
          </a:bodyPr>
          <a:lstStyle/>
          <a:p>
            <a:pPr marL="0" indent="0">
              <a:buNone/>
            </a:pPr>
            <a:r>
              <a:rPr lang="en-US" dirty="0"/>
              <a:t> </a:t>
            </a:r>
          </a:p>
        </p:txBody>
      </p:sp>
      <p:pic>
        <p:nvPicPr>
          <p:cNvPr id="5" name="Content Placeholder 7" descr="Gave gavel and handcuffs on a wooden block&#10;&#10;Description automatically generated">
            <a:extLst>
              <a:ext uri="{FF2B5EF4-FFF2-40B4-BE49-F238E27FC236}">
                <a16:creationId xmlns:a16="http://schemas.microsoft.com/office/drawing/2014/main" id="{5685B2EB-ACD4-63E2-4CA3-C5BC2381776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72200" y="2130583"/>
            <a:ext cx="5612131" cy="3741421"/>
          </a:xfrm>
          <a:prstGeom prst="rect">
            <a:avLst/>
          </a:prstGeom>
        </p:spPr>
      </p:pic>
    </p:spTree>
    <p:extLst>
      <p:ext uri="{BB962C8B-B14F-4D97-AF65-F5344CB8AC3E}">
        <p14:creationId xmlns:p14="http://schemas.microsoft.com/office/powerpoint/2010/main" val="2710372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FE29-42CB-21BA-9976-F35DB27284E1}"/>
              </a:ext>
            </a:extLst>
          </p:cNvPr>
          <p:cNvSpPr>
            <a:spLocks noGrp="1"/>
          </p:cNvSpPr>
          <p:nvPr>
            <p:ph type="title"/>
          </p:nvPr>
        </p:nvSpPr>
        <p:spPr/>
        <p:txBody>
          <a:bodyPr/>
          <a:lstStyle/>
          <a:p>
            <a:r>
              <a:rPr lang="en-US" dirty="0"/>
              <a:t>Battery And Power Consumption</a:t>
            </a:r>
          </a:p>
        </p:txBody>
      </p:sp>
      <p:sp>
        <p:nvSpPr>
          <p:cNvPr id="3" name="Text Placeholder 2">
            <a:extLst>
              <a:ext uri="{FF2B5EF4-FFF2-40B4-BE49-F238E27FC236}">
                <a16:creationId xmlns:a16="http://schemas.microsoft.com/office/drawing/2014/main" id="{893B8601-D109-DC46-9D21-30C2CBD97EAB}"/>
              </a:ext>
            </a:extLst>
          </p:cNvPr>
          <p:cNvSpPr>
            <a:spLocks noGrp="1"/>
          </p:cNvSpPr>
          <p:nvPr>
            <p:ph type="body" idx="1"/>
          </p:nvPr>
        </p:nvSpPr>
        <p:spPr/>
        <p:txBody>
          <a:bodyPr/>
          <a:lstStyle/>
          <a:p>
            <a:r>
              <a:rPr lang="en-US" dirty="0"/>
              <a:t> </a:t>
            </a:r>
          </a:p>
        </p:txBody>
      </p:sp>
      <p:pic>
        <p:nvPicPr>
          <p:cNvPr id="5" name="Graphic 4" descr="Full battery with solid fill">
            <a:extLst>
              <a:ext uri="{FF2B5EF4-FFF2-40B4-BE49-F238E27FC236}">
                <a16:creationId xmlns:a16="http://schemas.microsoft.com/office/drawing/2014/main" id="{62215436-9AA2-CA52-9CEA-3071DA0DD4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30679" y="1055319"/>
            <a:ext cx="2020866" cy="2020866"/>
          </a:xfrm>
          <a:prstGeom prst="rect">
            <a:avLst/>
          </a:prstGeom>
        </p:spPr>
      </p:pic>
      <p:pic>
        <p:nvPicPr>
          <p:cNvPr id="7" name="Graphic 6" descr="Empty battery with solid fill">
            <a:extLst>
              <a:ext uri="{FF2B5EF4-FFF2-40B4-BE49-F238E27FC236}">
                <a16:creationId xmlns:a16="http://schemas.microsoft.com/office/drawing/2014/main" id="{B38A3F9A-32CE-D9A3-F9D6-F13A363C24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99025" y="1069112"/>
            <a:ext cx="2441019" cy="2007073"/>
          </a:xfrm>
          <a:prstGeom prst="rect">
            <a:avLst/>
          </a:prstGeom>
        </p:spPr>
      </p:pic>
      <p:pic>
        <p:nvPicPr>
          <p:cNvPr id="9" name="Graphic 8" descr="Battery charging with solid fill">
            <a:extLst>
              <a:ext uri="{FF2B5EF4-FFF2-40B4-BE49-F238E27FC236}">
                <a16:creationId xmlns:a16="http://schemas.microsoft.com/office/drawing/2014/main" id="{6F5D4150-9C4E-3FAE-16A8-E76833F8B9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89610" y="1069112"/>
            <a:ext cx="2157097" cy="2020866"/>
          </a:xfrm>
          <a:prstGeom prst="rect">
            <a:avLst/>
          </a:prstGeom>
        </p:spPr>
      </p:pic>
    </p:spTree>
    <p:extLst>
      <p:ext uri="{BB962C8B-B14F-4D97-AF65-F5344CB8AC3E}">
        <p14:creationId xmlns:p14="http://schemas.microsoft.com/office/powerpoint/2010/main" val="1701932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49EE8-826C-3FCD-E69E-7010CA08085E}"/>
              </a:ext>
            </a:extLst>
          </p:cNvPr>
          <p:cNvSpPr>
            <a:spLocks noGrp="1"/>
          </p:cNvSpPr>
          <p:nvPr>
            <p:ph type="title"/>
          </p:nvPr>
        </p:nvSpPr>
        <p:spPr/>
        <p:txBody>
          <a:bodyPr/>
          <a:lstStyle/>
          <a:p>
            <a:r>
              <a:rPr lang="en-US" dirty="0"/>
              <a:t>Preliminaries</a:t>
            </a:r>
          </a:p>
        </p:txBody>
      </p:sp>
      <p:sp>
        <p:nvSpPr>
          <p:cNvPr id="3" name="Content Placeholder 2">
            <a:extLst>
              <a:ext uri="{FF2B5EF4-FFF2-40B4-BE49-F238E27FC236}">
                <a16:creationId xmlns:a16="http://schemas.microsoft.com/office/drawing/2014/main" id="{DE95D08C-BDDE-2D87-C0D3-82C4F583BD19}"/>
              </a:ext>
            </a:extLst>
          </p:cNvPr>
          <p:cNvSpPr>
            <a:spLocks noGrp="1"/>
          </p:cNvSpPr>
          <p:nvPr>
            <p:ph idx="1"/>
          </p:nvPr>
        </p:nvSpPr>
        <p:spPr/>
        <p:txBody>
          <a:bodyPr>
            <a:normAutofit/>
          </a:bodyPr>
          <a:lstStyle/>
          <a:p>
            <a:r>
              <a:rPr lang="en-US" dirty="0"/>
              <a:t>Authors</a:t>
            </a:r>
          </a:p>
          <a:p>
            <a:pPr lvl="1"/>
            <a:r>
              <a:rPr lang="en-US" dirty="0"/>
              <a:t>Bartholomew Hsu</a:t>
            </a:r>
          </a:p>
          <a:p>
            <a:pPr lvl="1"/>
            <a:r>
              <a:rPr lang="en-US" dirty="0"/>
              <a:t>Jovan Araiza</a:t>
            </a:r>
          </a:p>
          <a:p>
            <a:pPr lvl="1"/>
            <a:r>
              <a:rPr lang="en-US" dirty="0"/>
              <a:t>Jeff Borg</a:t>
            </a:r>
          </a:p>
          <a:p>
            <a:r>
              <a:rPr lang="en-US" dirty="0"/>
              <a:t>Disclaimers</a:t>
            </a:r>
          </a:p>
          <a:p>
            <a:pPr lvl="1"/>
            <a:r>
              <a:rPr lang="en-US" dirty="0"/>
              <a:t>Opinions expressed are our own and do not represent those of any past or present employers</a:t>
            </a:r>
          </a:p>
          <a:p>
            <a:r>
              <a:rPr lang="en-US" dirty="0"/>
              <a:t>Acknowledgements</a:t>
            </a:r>
          </a:p>
          <a:p>
            <a:pPr lvl="1"/>
            <a:r>
              <a:rPr lang="en-US" dirty="0"/>
              <a:t>Special thanks go to Impinj for supporting this presentation and permitting the use of their products in photos</a:t>
            </a:r>
          </a:p>
          <a:p>
            <a:endParaRPr lang="en-US" dirty="0"/>
          </a:p>
        </p:txBody>
      </p:sp>
    </p:spTree>
    <p:extLst>
      <p:ext uri="{BB962C8B-B14F-4D97-AF65-F5344CB8AC3E}">
        <p14:creationId xmlns:p14="http://schemas.microsoft.com/office/powerpoint/2010/main" val="3983900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F5D9A-18CB-F2D2-F675-9DB96508E496}"/>
              </a:ext>
            </a:extLst>
          </p:cNvPr>
          <p:cNvSpPr>
            <a:spLocks noGrp="1"/>
          </p:cNvSpPr>
          <p:nvPr>
            <p:ph type="title"/>
          </p:nvPr>
        </p:nvSpPr>
        <p:spPr/>
        <p:txBody>
          <a:bodyPr/>
          <a:lstStyle/>
          <a:p>
            <a:r>
              <a:rPr lang="en-US" dirty="0"/>
              <a:t>Battery And Power Consumption: The Conundrum</a:t>
            </a:r>
          </a:p>
        </p:txBody>
      </p:sp>
      <p:sp>
        <p:nvSpPr>
          <p:cNvPr id="3" name="Content Placeholder 2">
            <a:extLst>
              <a:ext uri="{FF2B5EF4-FFF2-40B4-BE49-F238E27FC236}">
                <a16:creationId xmlns:a16="http://schemas.microsoft.com/office/drawing/2014/main" id="{59D37E40-BAB4-E327-3D9D-CCBEE7B8F094}"/>
              </a:ext>
            </a:extLst>
          </p:cNvPr>
          <p:cNvSpPr>
            <a:spLocks noGrp="1"/>
          </p:cNvSpPr>
          <p:nvPr>
            <p:ph idx="1"/>
          </p:nvPr>
        </p:nvSpPr>
        <p:spPr/>
        <p:txBody>
          <a:bodyPr>
            <a:normAutofit lnSpcReduction="10000"/>
          </a:bodyPr>
          <a:lstStyle/>
          <a:p>
            <a:r>
              <a:rPr lang="en-US" dirty="0"/>
              <a:t>Battery life is just as crucial to mobile / handheld IoT devices and embedded systems as it is to mobile consumer devices</a:t>
            </a:r>
          </a:p>
          <a:p>
            <a:r>
              <a:rPr lang="en-US" dirty="0"/>
              <a:t>Modern mass-produced consumer devices have battery monitoring circuitry that a lower volume IoT device might not have</a:t>
            </a:r>
          </a:p>
          <a:p>
            <a:endParaRPr lang="en-US" dirty="0"/>
          </a:p>
          <a:p>
            <a:endParaRPr lang="en-US" dirty="0"/>
          </a:p>
          <a:p>
            <a:endParaRPr lang="en-US" dirty="0"/>
          </a:p>
          <a:p>
            <a:endParaRPr lang="en-US" dirty="0"/>
          </a:p>
          <a:p>
            <a:pPr marL="0" indent="0">
              <a:buNone/>
            </a:pPr>
            <a:r>
              <a:rPr lang="en-US" dirty="0"/>
              <a:t>An unconventional approach: Substitute the battery with power measurement apparatus</a:t>
            </a:r>
          </a:p>
          <a:p>
            <a:endParaRPr lang="en-US" dirty="0"/>
          </a:p>
        </p:txBody>
      </p:sp>
    </p:spTree>
    <p:extLst>
      <p:ext uri="{BB962C8B-B14F-4D97-AF65-F5344CB8AC3E}">
        <p14:creationId xmlns:p14="http://schemas.microsoft.com/office/powerpoint/2010/main" val="763690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ABA15-D73C-6A29-47C9-7BF8B30D8CE5}"/>
              </a:ext>
            </a:extLst>
          </p:cNvPr>
          <p:cNvSpPr>
            <a:spLocks noGrp="1"/>
          </p:cNvSpPr>
          <p:nvPr>
            <p:ph type="title"/>
          </p:nvPr>
        </p:nvSpPr>
        <p:spPr/>
        <p:txBody>
          <a:bodyPr/>
          <a:lstStyle/>
          <a:p>
            <a:r>
              <a:rPr lang="en-US" dirty="0"/>
              <a:t>Another 60 Seconds Of Electronics Background</a:t>
            </a:r>
          </a:p>
        </p:txBody>
      </p:sp>
      <p:sp>
        <p:nvSpPr>
          <p:cNvPr id="3" name="Content Placeholder 2">
            <a:extLst>
              <a:ext uri="{FF2B5EF4-FFF2-40B4-BE49-F238E27FC236}">
                <a16:creationId xmlns:a16="http://schemas.microsoft.com/office/drawing/2014/main" id="{F1A4AB38-B7DD-CFA0-2C62-26987451E583}"/>
              </a:ext>
            </a:extLst>
          </p:cNvPr>
          <p:cNvSpPr>
            <a:spLocks noGrp="1"/>
          </p:cNvSpPr>
          <p:nvPr>
            <p:ph idx="1"/>
          </p:nvPr>
        </p:nvSpPr>
        <p:spPr/>
        <p:txBody>
          <a:bodyPr/>
          <a:lstStyle/>
          <a:p>
            <a:pPr marL="0" indent="0">
              <a:buNone/>
            </a:pPr>
            <a:r>
              <a:rPr lang="en-US" dirty="0"/>
              <a:t> </a:t>
            </a:r>
          </a:p>
        </p:txBody>
      </p:sp>
      <p:sp>
        <p:nvSpPr>
          <p:cNvPr id="4" name="Text Placeholder 3">
            <a:extLst>
              <a:ext uri="{FF2B5EF4-FFF2-40B4-BE49-F238E27FC236}">
                <a16:creationId xmlns:a16="http://schemas.microsoft.com/office/drawing/2014/main" id="{5E1C891B-8C3D-75FE-3DBC-78C81E728DD0}"/>
              </a:ext>
            </a:extLst>
          </p:cNvPr>
          <p:cNvSpPr>
            <a:spLocks noGrp="1"/>
          </p:cNvSpPr>
          <p:nvPr>
            <p:ph type="body" sz="half" idx="2"/>
          </p:nvPr>
        </p:nvSpPr>
        <p:spPr>
          <a:xfrm>
            <a:off x="839788" y="2057400"/>
            <a:ext cx="5256212" cy="3811588"/>
          </a:xfrm>
        </p:spPr>
        <p:txBody>
          <a:bodyPr>
            <a:normAutofit/>
          </a:bodyPr>
          <a:lstStyle/>
          <a:p>
            <a:pPr marL="285750" indent="-285750">
              <a:buFont typeface="Arial" panose="020B0604020202020204" pitchFamily="34" charset="0"/>
              <a:buChar char="•"/>
            </a:pPr>
            <a:r>
              <a:rPr lang="en-US" sz="2400" dirty="0"/>
              <a:t>Energy is measured in watt-hours (</a:t>
            </a:r>
            <a:r>
              <a:rPr lang="en-US" sz="2400" dirty="0" err="1"/>
              <a:t>Wh</a:t>
            </a:r>
            <a:r>
              <a:rPr lang="en-US" sz="2400" dirty="0"/>
              <a:t>)</a:t>
            </a:r>
          </a:p>
          <a:p>
            <a:pPr marL="285750" indent="-285750">
              <a:buFont typeface="Arial" panose="020B0604020202020204" pitchFamily="34" charset="0"/>
              <a:buChar char="•"/>
            </a:pPr>
            <a:r>
              <a:rPr lang="en-US" sz="2400" dirty="0"/>
              <a:t>Power = energy per unit time (Watts)</a:t>
            </a:r>
          </a:p>
          <a:p>
            <a:pPr marL="285750" indent="-285750">
              <a:buFont typeface="Arial" panose="020B0604020202020204" pitchFamily="34" charset="0"/>
              <a:buChar char="•"/>
            </a:pPr>
            <a:r>
              <a:rPr lang="en-US" sz="2400" dirty="0"/>
              <a:t>Energy (another way) = </a:t>
            </a:r>
            <a:r>
              <a:rPr lang="en-US" sz="2400" dirty="0" err="1"/>
              <a:t>mAh</a:t>
            </a:r>
            <a:r>
              <a:rPr lang="en-US" sz="2400" dirty="0"/>
              <a:t> @ V</a:t>
            </a:r>
          </a:p>
          <a:p>
            <a:pPr marL="742950" lvl="1" indent="-285750">
              <a:buFont typeface="Arial" panose="020B0604020202020204" pitchFamily="34" charset="0"/>
              <a:buChar char="•"/>
            </a:pPr>
            <a:r>
              <a:rPr lang="en-US" sz="2400" dirty="0"/>
              <a:t>This is what is often seen on batteries</a:t>
            </a:r>
          </a:p>
          <a:p>
            <a:pPr marL="742950" lvl="1" indent="-285750">
              <a:buFont typeface="Arial" panose="020B0604020202020204" pitchFamily="34" charset="0"/>
              <a:buChar char="•"/>
            </a:pPr>
            <a:r>
              <a:rPr lang="en-US" sz="2400" dirty="0"/>
              <a:t>Ohm’s Law – power = volts × amperes</a:t>
            </a:r>
          </a:p>
          <a:p>
            <a:endParaRPr lang="en-US" sz="2400" dirty="0"/>
          </a:p>
        </p:txBody>
      </p:sp>
      <p:pic>
        <p:nvPicPr>
          <p:cNvPr id="5" name="Content Placeholder 6" descr="Shower head pouring water">
            <a:extLst>
              <a:ext uri="{FF2B5EF4-FFF2-40B4-BE49-F238E27FC236}">
                <a16:creationId xmlns:a16="http://schemas.microsoft.com/office/drawing/2014/main" id="{7EBC39BF-3798-C18F-EDE6-4BE75700CC2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19977" y="987425"/>
            <a:ext cx="3561339" cy="2365164"/>
          </a:xfrm>
          <a:prstGeom prst="rect">
            <a:avLst/>
          </a:prstGeom>
        </p:spPr>
      </p:pic>
      <p:pic>
        <p:nvPicPr>
          <p:cNvPr id="6" name="Picture 5" descr="Mountain waterfall">
            <a:extLst>
              <a:ext uri="{FF2B5EF4-FFF2-40B4-BE49-F238E27FC236}">
                <a16:creationId xmlns:a16="http://schemas.microsoft.com/office/drawing/2014/main" id="{C4A1E2EA-5D1C-3B1C-2B7F-0172AC84DF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19977" y="3352589"/>
            <a:ext cx="3561339" cy="2671004"/>
          </a:xfrm>
          <a:prstGeom prst="rect">
            <a:avLst/>
          </a:prstGeom>
        </p:spPr>
      </p:pic>
    </p:spTree>
    <p:extLst>
      <p:ext uri="{BB962C8B-B14F-4D97-AF65-F5344CB8AC3E}">
        <p14:creationId xmlns:p14="http://schemas.microsoft.com/office/powerpoint/2010/main" val="2332110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80656D-BF7B-A9DB-CAE5-CC1B06FBEA9E}"/>
              </a:ext>
            </a:extLst>
          </p:cNvPr>
          <p:cNvSpPr>
            <a:spLocks noGrp="1"/>
          </p:cNvSpPr>
          <p:nvPr>
            <p:ph type="title"/>
          </p:nvPr>
        </p:nvSpPr>
        <p:spPr/>
        <p:txBody>
          <a:bodyPr/>
          <a:lstStyle/>
          <a:p>
            <a:r>
              <a:rPr lang="en-US" dirty="0"/>
              <a:t>Measuring Power</a:t>
            </a:r>
          </a:p>
        </p:txBody>
      </p:sp>
      <p:sp>
        <p:nvSpPr>
          <p:cNvPr id="5" name="Content Placeholder 4">
            <a:extLst>
              <a:ext uri="{FF2B5EF4-FFF2-40B4-BE49-F238E27FC236}">
                <a16:creationId xmlns:a16="http://schemas.microsoft.com/office/drawing/2014/main" id="{8F22518C-424E-1CC7-B799-F4BB271DC7A7}"/>
              </a:ext>
            </a:extLst>
          </p:cNvPr>
          <p:cNvSpPr>
            <a:spLocks noGrp="1"/>
          </p:cNvSpPr>
          <p:nvPr>
            <p:ph sz="half" idx="1"/>
          </p:nvPr>
        </p:nvSpPr>
        <p:spPr>
          <a:xfrm>
            <a:off x="838200" y="1825625"/>
            <a:ext cx="5334002" cy="4351338"/>
          </a:xfrm>
        </p:spPr>
        <p:txBody>
          <a:bodyPr>
            <a:normAutofit fontScale="70000" lnSpcReduction="20000"/>
          </a:bodyPr>
          <a:lstStyle/>
          <a:p>
            <a:r>
              <a:rPr lang="en-US" dirty="0"/>
              <a:t>Hardware</a:t>
            </a:r>
          </a:p>
          <a:p>
            <a:pPr lvl="1"/>
            <a:r>
              <a:rPr lang="en-US" dirty="0"/>
              <a:t>Benchtop power supply with power measurement capabilities</a:t>
            </a:r>
          </a:p>
          <a:p>
            <a:pPr lvl="1"/>
            <a:r>
              <a:rPr lang="en-US" dirty="0"/>
              <a:t>Precision power monitoring instruments </a:t>
            </a:r>
          </a:p>
          <a:p>
            <a:r>
              <a:rPr lang="en-US" dirty="0"/>
              <a:t>Workflow</a:t>
            </a:r>
          </a:p>
          <a:p>
            <a:pPr lvl="1"/>
            <a:r>
              <a:rPr lang="en-US" dirty="0"/>
              <a:t>Generate clean baseline measurement of power consumption with the device in an idle state while minimizing extraneous activity and then verify repeatability</a:t>
            </a:r>
          </a:p>
          <a:p>
            <a:pPr lvl="1"/>
            <a:r>
              <a:rPr lang="en-US" dirty="0"/>
              <a:t>Execute the test scenario while measuring power consumption, again minimizing extraneous activity, and then verify repeatability </a:t>
            </a:r>
          </a:p>
          <a:p>
            <a:r>
              <a:rPr lang="en-US" dirty="0"/>
              <a:t>Tips</a:t>
            </a:r>
          </a:p>
          <a:p>
            <a:pPr lvl="1"/>
            <a:r>
              <a:rPr lang="en-US" dirty="0"/>
              <a:t>Taking a baseline measurement over a long duration smooths out unwanted transients</a:t>
            </a:r>
          </a:p>
          <a:p>
            <a:pPr lvl="1"/>
            <a:r>
              <a:rPr lang="en-US" dirty="0"/>
              <a:t>When taking measurements during a scenario, repeating the action whose effect on power is to be measured can increase its effect enough to be measurable</a:t>
            </a:r>
          </a:p>
        </p:txBody>
      </p:sp>
      <p:pic>
        <p:nvPicPr>
          <p:cNvPr id="2" name="Content Placeholder 1">
            <a:extLst>
              <a:ext uri="{FF2B5EF4-FFF2-40B4-BE49-F238E27FC236}">
                <a16:creationId xmlns:a16="http://schemas.microsoft.com/office/drawing/2014/main" id="{EB31620B-7B57-9A12-9090-74ED435D6218}"/>
              </a:ext>
            </a:extLst>
          </p:cNvPr>
          <p:cNvPicPr>
            <a:picLocks noGrp="1" noChangeAspect="1"/>
          </p:cNvPicPr>
          <p:nvPr>
            <p:ph sz="half" idx="2"/>
          </p:nvPr>
        </p:nvPicPr>
        <p:blipFill>
          <a:blip r:embed="rId2"/>
          <a:stretch>
            <a:fillRect/>
          </a:stretch>
        </p:blipFill>
        <p:spPr>
          <a:xfrm>
            <a:off x="6172202" y="2065312"/>
            <a:ext cx="5181600" cy="3871964"/>
          </a:xfrm>
          <a:prstGeom prst="rect">
            <a:avLst/>
          </a:prstGeom>
        </p:spPr>
      </p:pic>
    </p:spTree>
    <p:extLst>
      <p:ext uri="{BB962C8B-B14F-4D97-AF65-F5344CB8AC3E}">
        <p14:creationId xmlns:p14="http://schemas.microsoft.com/office/powerpoint/2010/main" val="2440573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FFFA6-36F4-DABA-9D4F-CF86FCD907AC}"/>
              </a:ext>
            </a:extLst>
          </p:cNvPr>
          <p:cNvSpPr>
            <a:spLocks noGrp="1"/>
          </p:cNvSpPr>
          <p:nvPr>
            <p:ph type="title"/>
          </p:nvPr>
        </p:nvSpPr>
        <p:spPr/>
        <p:txBody>
          <a:bodyPr/>
          <a:lstStyle/>
          <a:p>
            <a:r>
              <a:rPr lang="en-US" dirty="0"/>
              <a:t>Mocking For Other Physical Interfaces</a:t>
            </a:r>
          </a:p>
        </p:txBody>
      </p:sp>
      <p:sp>
        <p:nvSpPr>
          <p:cNvPr id="3" name="Text Placeholder 2">
            <a:extLst>
              <a:ext uri="{FF2B5EF4-FFF2-40B4-BE49-F238E27FC236}">
                <a16:creationId xmlns:a16="http://schemas.microsoft.com/office/drawing/2014/main" id="{5898E7A6-019C-F961-F0EC-5BE0E379F0C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77658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180DEF-AAFC-828C-1E2A-18EE7F4D0966}"/>
              </a:ext>
            </a:extLst>
          </p:cNvPr>
          <p:cNvSpPr>
            <a:spLocks noGrp="1"/>
          </p:cNvSpPr>
          <p:nvPr>
            <p:ph type="title"/>
          </p:nvPr>
        </p:nvSpPr>
        <p:spPr/>
        <p:txBody>
          <a:bodyPr/>
          <a:lstStyle/>
          <a:p>
            <a:r>
              <a:rPr lang="en-US" dirty="0"/>
              <a:t>Mocking Possibilities For Digital I/O </a:t>
            </a:r>
          </a:p>
        </p:txBody>
      </p:sp>
      <p:sp>
        <p:nvSpPr>
          <p:cNvPr id="5" name="Content Placeholder 4">
            <a:extLst>
              <a:ext uri="{FF2B5EF4-FFF2-40B4-BE49-F238E27FC236}">
                <a16:creationId xmlns:a16="http://schemas.microsoft.com/office/drawing/2014/main" id="{B41786A8-C5D1-A276-9AC4-44B85DD0F723}"/>
              </a:ext>
            </a:extLst>
          </p:cNvPr>
          <p:cNvSpPr>
            <a:spLocks noGrp="1"/>
          </p:cNvSpPr>
          <p:nvPr>
            <p:ph idx="1"/>
          </p:nvPr>
        </p:nvSpPr>
        <p:spPr/>
        <p:txBody>
          <a:bodyPr>
            <a:normAutofit lnSpcReduction="10000"/>
          </a:bodyPr>
          <a:lstStyle/>
          <a:p>
            <a:r>
              <a:rPr lang="en-US" dirty="0"/>
              <a:t>Conundrum</a:t>
            </a:r>
          </a:p>
          <a:p>
            <a:pPr lvl="1"/>
            <a:r>
              <a:rPr lang="en-US" dirty="0"/>
              <a:t>Many IoT / embedded devices have switches or indicators</a:t>
            </a:r>
          </a:p>
          <a:p>
            <a:pPr lvl="1"/>
            <a:r>
              <a:rPr lang="en-US" dirty="0"/>
              <a:t>For industrial applications, often IoT / embedded devices have general purpose I/O (GPIO) connections to accept input from or control nearby equipment</a:t>
            </a:r>
          </a:p>
          <a:p>
            <a:r>
              <a:rPr lang="en-US" dirty="0"/>
              <a:t>An unconventional solution: with minimal modifications to the device being tested, these I/O connections can be connected to the GPIO header on a Raspberry Pi</a:t>
            </a:r>
          </a:p>
          <a:p>
            <a:pPr lvl="1"/>
            <a:r>
              <a:rPr lang="en-US" dirty="0"/>
              <a:t>Low cost</a:t>
            </a:r>
          </a:p>
          <a:p>
            <a:pPr lvl="1"/>
            <a:r>
              <a:rPr lang="en-US" dirty="0"/>
              <a:t>Controllable through scripting languages like Python</a:t>
            </a:r>
          </a:p>
          <a:p>
            <a:pPr lvl="1"/>
            <a:r>
              <a:rPr lang="en-US" dirty="0"/>
              <a:t>Usually fairly minimal modifications to the device</a:t>
            </a:r>
          </a:p>
          <a:p>
            <a:pPr lvl="1"/>
            <a:r>
              <a:rPr lang="en-US" dirty="0"/>
              <a:t>Many I/O adapter boards available</a:t>
            </a:r>
          </a:p>
          <a:p>
            <a:endParaRPr lang="en-US" dirty="0"/>
          </a:p>
        </p:txBody>
      </p:sp>
      <p:sp>
        <p:nvSpPr>
          <p:cNvPr id="6" name="Content Placeholder 5">
            <a:extLst>
              <a:ext uri="{FF2B5EF4-FFF2-40B4-BE49-F238E27FC236}">
                <a16:creationId xmlns:a16="http://schemas.microsoft.com/office/drawing/2014/main" id="{4754C9DD-A6FC-56BA-53B2-BB93D7304E46}"/>
              </a:ext>
            </a:extLst>
          </p:cNvPr>
          <p:cNvSpPr>
            <a:spLocks noGrp="1"/>
          </p:cNvSpPr>
          <p:nvPr>
            <p:ph sz="half" idx="4294967295"/>
          </p:nvPr>
        </p:nvSpPr>
        <p:spPr>
          <a:xfrm>
            <a:off x="7010400" y="1825625"/>
            <a:ext cx="5181600" cy="4351338"/>
          </a:xfrm>
        </p:spPr>
        <p:txBody>
          <a:bodyPr>
            <a:normAutofit/>
          </a:bodyPr>
          <a:lstStyle/>
          <a:p>
            <a:pPr marL="0" indent="0">
              <a:buNone/>
            </a:pPr>
            <a:r>
              <a:rPr lang="en-US" dirty="0"/>
              <a:t> </a:t>
            </a:r>
          </a:p>
        </p:txBody>
      </p:sp>
    </p:spTree>
    <p:extLst>
      <p:ext uri="{BB962C8B-B14F-4D97-AF65-F5344CB8AC3E}">
        <p14:creationId xmlns:p14="http://schemas.microsoft.com/office/powerpoint/2010/main" val="3470026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1551-B4E8-25EC-9DE4-CC95147203C8}"/>
              </a:ext>
            </a:extLst>
          </p:cNvPr>
          <p:cNvSpPr>
            <a:spLocks noGrp="1"/>
          </p:cNvSpPr>
          <p:nvPr>
            <p:ph type="title"/>
          </p:nvPr>
        </p:nvSpPr>
        <p:spPr/>
        <p:txBody>
          <a:bodyPr/>
          <a:lstStyle/>
          <a:p>
            <a:r>
              <a:rPr lang="en-US" dirty="0"/>
              <a:t>Mocking Possibilities for RF Signals</a:t>
            </a:r>
          </a:p>
        </p:txBody>
      </p:sp>
      <p:sp>
        <p:nvSpPr>
          <p:cNvPr id="3" name="Content Placeholder 2">
            <a:extLst>
              <a:ext uri="{FF2B5EF4-FFF2-40B4-BE49-F238E27FC236}">
                <a16:creationId xmlns:a16="http://schemas.microsoft.com/office/drawing/2014/main" id="{3404CB20-59F4-4EEA-84E0-106EECFF375C}"/>
              </a:ext>
            </a:extLst>
          </p:cNvPr>
          <p:cNvSpPr>
            <a:spLocks noGrp="1"/>
          </p:cNvSpPr>
          <p:nvPr>
            <p:ph sz="half" idx="1"/>
          </p:nvPr>
        </p:nvSpPr>
        <p:spPr/>
        <p:txBody>
          <a:bodyPr/>
          <a:lstStyle/>
          <a:p>
            <a:r>
              <a:rPr lang="en-US" dirty="0"/>
              <a:t>Conundrum</a:t>
            </a:r>
          </a:p>
          <a:p>
            <a:pPr lvl="1"/>
            <a:r>
              <a:rPr lang="en-US" dirty="0"/>
              <a:t>Have an existing RF signal that you want to modify to accomplish a test scenario</a:t>
            </a:r>
          </a:p>
          <a:p>
            <a:r>
              <a:rPr lang="en-US" dirty="0"/>
              <a:t>Options</a:t>
            </a:r>
          </a:p>
          <a:p>
            <a:pPr lvl="1"/>
            <a:r>
              <a:rPr lang="en-US" dirty="0"/>
              <a:t>Digital RF switch – USB or network controlled</a:t>
            </a:r>
          </a:p>
          <a:p>
            <a:pPr lvl="1"/>
            <a:r>
              <a:rPr lang="en-US" dirty="0"/>
              <a:t>Digital RF attenuator – USB or network controlled</a:t>
            </a:r>
          </a:p>
        </p:txBody>
      </p:sp>
      <p:sp>
        <p:nvSpPr>
          <p:cNvPr id="4" name="Content Placeholder 3">
            <a:extLst>
              <a:ext uri="{FF2B5EF4-FFF2-40B4-BE49-F238E27FC236}">
                <a16:creationId xmlns:a16="http://schemas.microsoft.com/office/drawing/2014/main" id="{4939A1DB-17FB-278D-C67F-D706D501A700}"/>
              </a:ext>
            </a:extLst>
          </p:cNvPr>
          <p:cNvSpPr>
            <a:spLocks noGrp="1"/>
          </p:cNvSpPr>
          <p:nvPr>
            <p:ph sz="half" idx="2"/>
          </p:nvPr>
        </p:nvSpPr>
        <p:spPr/>
        <p:txBody>
          <a:bodyPr/>
          <a:lstStyle/>
          <a:p>
            <a:pPr marL="0" indent="0">
              <a:buNone/>
            </a:pPr>
            <a:r>
              <a:rPr lang="en-US" dirty="0"/>
              <a:t> </a:t>
            </a:r>
          </a:p>
        </p:txBody>
      </p:sp>
      <p:pic>
        <p:nvPicPr>
          <p:cNvPr id="5" name="Picture 4" descr="A close-up of several electronic devices&#10;&#10;Description automatically generated">
            <a:extLst>
              <a:ext uri="{FF2B5EF4-FFF2-40B4-BE49-F238E27FC236}">
                <a16:creationId xmlns:a16="http://schemas.microsoft.com/office/drawing/2014/main" id="{8BA6B4E2-FC57-FD15-427C-FC5B19076F2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rot="16200000">
            <a:off x="7181934" y="1073028"/>
            <a:ext cx="3711762" cy="6036029"/>
          </a:xfrm>
          <a:prstGeom prst="rect">
            <a:avLst/>
          </a:prstGeom>
        </p:spPr>
      </p:pic>
    </p:spTree>
    <p:extLst>
      <p:ext uri="{BB962C8B-B14F-4D97-AF65-F5344CB8AC3E}">
        <p14:creationId xmlns:p14="http://schemas.microsoft.com/office/powerpoint/2010/main" val="3333048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BDCAA-EC8C-558C-57F0-1B02D714E767}"/>
              </a:ext>
            </a:extLst>
          </p:cNvPr>
          <p:cNvSpPr>
            <a:spLocks noGrp="1"/>
          </p:cNvSpPr>
          <p:nvPr>
            <p:ph type="title"/>
          </p:nvPr>
        </p:nvSpPr>
        <p:spPr/>
        <p:txBody>
          <a:bodyPr/>
          <a:lstStyle/>
          <a:p>
            <a:r>
              <a:rPr lang="en-US" dirty="0"/>
              <a:t>Putting It All Together</a:t>
            </a:r>
          </a:p>
        </p:txBody>
      </p:sp>
      <p:sp>
        <p:nvSpPr>
          <p:cNvPr id="3" name="Text Placeholder 2">
            <a:extLst>
              <a:ext uri="{FF2B5EF4-FFF2-40B4-BE49-F238E27FC236}">
                <a16:creationId xmlns:a16="http://schemas.microsoft.com/office/drawing/2014/main" id="{775C7EAE-381F-5D85-7F06-0E93C41E44E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11344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CED85-60DB-B02C-2973-A2CE37452892}"/>
              </a:ext>
            </a:extLst>
          </p:cNvPr>
          <p:cNvSpPr>
            <a:spLocks noGrp="1"/>
          </p:cNvSpPr>
          <p:nvPr>
            <p:ph type="title"/>
          </p:nvPr>
        </p:nvSpPr>
        <p:spPr/>
        <p:txBody>
          <a:bodyPr/>
          <a:lstStyle/>
          <a:p>
            <a:r>
              <a:rPr lang="en-US" dirty="0"/>
              <a:t>Management Service</a:t>
            </a:r>
          </a:p>
        </p:txBody>
      </p:sp>
      <p:sp>
        <p:nvSpPr>
          <p:cNvPr id="3" name="Content Placeholder 2">
            <a:extLst>
              <a:ext uri="{FF2B5EF4-FFF2-40B4-BE49-F238E27FC236}">
                <a16:creationId xmlns:a16="http://schemas.microsoft.com/office/drawing/2014/main" id="{291875D8-2788-4B04-A4F4-E4FF885F9991}"/>
              </a:ext>
            </a:extLst>
          </p:cNvPr>
          <p:cNvSpPr>
            <a:spLocks noGrp="1"/>
          </p:cNvSpPr>
          <p:nvPr>
            <p:ph idx="1"/>
          </p:nvPr>
        </p:nvSpPr>
        <p:spPr/>
        <p:txBody>
          <a:bodyPr/>
          <a:lstStyle/>
          <a:p>
            <a:r>
              <a:rPr lang="en-US" dirty="0"/>
              <a:t>Small web service exposing REST API </a:t>
            </a:r>
          </a:p>
          <a:p>
            <a:r>
              <a:rPr lang="en-US" dirty="0"/>
              <a:t>Python-based for easy maintenance</a:t>
            </a:r>
          </a:p>
          <a:p>
            <a:r>
              <a:rPr lang="en-US" dirty="0"/>
              <a:t>Tests invoke various endpoints to configure the mocks during test execution</a:t>
            </a:r>
          </a:p>
        </p:txBody>
      </p:sp>
    </p:spTree>
    <p:extLst>
      <p:ext uri="{BB962C8B-B14F-4D97-AF65-F5344CB8AC3E}">
        <p14:creationId xmlns:p14="http://schemas.microsoft.com/office/powerpoint/2010/main" val="1533040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33E7D-28F7-E086-453D-71232EBFF0B6}"/>
              </a:ext>
            </a:extLst>
          </p:cNvPr>
          <p:cNvSpPr>
            <a:spLocks noGrp="1"/>
          </p:cNvSpPr>
          <p:nvPr>
            <p:ph type="title"/>
          </p:nvPr>
        </p:nvSpPr>
        <p:spPr/>
        <p:txBody>
          <a:bodyPr/>
          <a:lstStyle/>
          <a:p>
            <a:r>
              <a:rPr lang="en-US" dirty="0"/>
              <a:t>Overall System Diagram</a:t>
            </a:r>
          </a:p>
        </p:txBody>
      </p:sp>
      <p:sp>
        <p:nvSpPr>
          <p:cNvPr id="4" name="Text Placeholder 3">
            <a:extLst>
              <a:ext uri="{FF2B5EF4-FFF2-40B4-BE49-F238E27FC236}">
                <a16:creationId xmlns:a16="http://schemas.microsoft.com/office/drawing/2014/main" id="{4DCFB3AD-797A-B3B1-450E-9802C39D2BB9}"/>
              </a:ext>
            </a:extLst>
          </p:cNvPr>
          <p:cNvSpPr>
            <a:spLocks noGrp="1"/>
          </p:cNvSpPr>
          <p:nvPr>
            <p:ph type="body" sz="half" idx="2"/>
          </p:nvPr>
        </p:nvSpPr>
        <p:spPr/>
        <p:txBody>
          <a:bodyPr/>
          <a:lstStyle/>
          <a:p>
            <a:r>
              <a:rPr lang="en-US" dirty="0"/>
              <a:t> </a:t>
            </a:r>
          </a:p>
        </p:txBody>
      </p:sp>
      <p:pic>
        <p:nvPicPr>
          <p:cNvPr id="5" name="Content Placeholder 5" descr="A diagram of a computer system&#10;&#10;Description automatically generated">
            <a:extLst>
              <a:ext uri="{FF2B5EF4-FFF2-40B4-BE49-F238E27FC236}">
                <a16:creationId xmlns:a16="http://schemas.microsoft.com/office/drawing/2014/main" id="{561BC452-DE4A-1733-EC66-FEB88403202F}"/>
              </a:ext>
            </a:extLst>
          </p:cNvPr>
          <p:cNvPicPr>
            <a:picLocks noGrp="1" noChangeAspect="1"/>
          </p:cNvPicPr>
          <p:nvPr>
            <p:ph type="pic" idx="1"/>
          </p:nvPr>
        </p:nvPicPr>
        <p:blipFill>
          <a:blip r:embed="rId3" cstate="print">
            <a:extLst>
              <a:ext uri="{28A0092B-C50C-407E-A947-70E740481C1C}">
                <a14:useLocalDpi xmlns:a14="http://schemas.microsoft.com/office/drawing/2010/main"/>
              </a:ext>
            </a:extLst>
          </a:blip>
          <a:stretch>
            <a:fillRect/>
          </a:stretch>
        </p:blipFill>
        <p:spPr>
          <a:xfrm>
            <a:off x="4854852" y="330348"/>
            <a:ext cx="6497360" cy="6197304"/>
          </a:xfrm>
          <a:prstGeom prst="rect">
            <a:avLst/>
          </a:prstGeom>
        </p:spPr>
      </p:pic>
    </p:spTree>
    <p:extLst>
      <p:ext uri="{BB962C8B-B14F-4D97-AF65-F5344CB8AC3E}">
        <p14:creationId xmlns:p14="http://schemas.microsoft.com/office/powerpoint/2010/main" val="2732648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15E81E-4F45-4271-E84A-006EC171DD81}"/>
              </a:ext>
            </a:extLst>
          </p:cNvPr>
          <p:cNvSpPr>
            <a:spLocks noGrp="1"/>
          </p:cNvSpPr>
          <p:nvPr>
            <p:ph sz="half" idx="1"/>
          </p:nvPr>
        </p:nvSpPr>
        <p:spPr/>
        <p:txBody>
          <a:bodyPr>
            <a:normAutofit fontScale="92500" lnSpcReduction="20000"/>
          </a:bodyPr>
          <a:lstStyle/>
          <a:p>
            <a:r>
              <a:rPr lang="en-US" sz="2400" dirty="0">
                <a:latin typeface="+mn-lt"/>
              </a:rPr>
              <a:t>Simple electronics / RF concepts + </a:t>
            </a:r>
          </a:p>
          <a:p>
            <a:pPr lvl="1"/>
            <a:r>
              <a:rPr lang="en-US" dirty="0"/>
              <a:t>Examples: frequency, power, attenuation, energy, etc.</a:t>
            </a:r>
          </a:p>
          <a:p>
            <a:pPr lvl="1"/>
            <a:r>
              <a:rPr lang="en-US" dirty="0"/>
              <a:t>Plentiful information and tutorials</a:t>
            </a:r>
          </a:p>
          <a:p>
            <a:r>
              <a:rPr lang="en-US" dirty="0">
                <a:latin typeface="+mn-lt"/>
              </a:rPr>
              <a:t>Low-cost / hobbyist hardware </a:t>
            </a:r>
          </a:p>
          <a:p>
            <a:pPr lvl="1"/>
            <a:r>
              <a:rPr lang="en-US" dirty="0"/>
              <a:t>With associated software + libraries</a:t>
            </a:r>
          </a:p>
          <a:p>
            <a:r>
              <a:rPr lang="en-US" sz="2400" dirty="0">
                <a:latin typeface="+mn-lt"/>
              </a:rPr>
              <a:t>= Mock </a:t>
            </a:r>
            <a:r>
              <a:rPr lang="en-US" dirty="0">
                <a:latin typeface="+mn-lt"/>
              </a:rPr>
              <a:t>hardware</a:t>
            </a:r>
            <a:r>
              <a:rPr lang="en-US" sz="2400" dirty="0">
                <a:latin typeface="+mn-lt"/>
              </a:rPr>
              <a:t> inputs…</a:t>
            </a:r>
          </a:p>
          <a:p>
            <a:r>
              <a:rPr lang="en-US" dirty="0">
                <a:latin typeface="+mn-lt"/>
              </a:rPr>
              <a:t>…t</a:t>
            </a:r>
            <a:r>
              <a:rPr lang="en-US" sz="2400" dirty="0">
                <a:latin typeface="+mn-lt"/>
              </a:rPr>
              <a:t>hat ordinary testers are capable of building</a:t>
            </a:r>
          </a:p>
          <a:p>
            <a:endParaRPr lang="en-US" dirty="0"/>
          </a:p>
        </p:txBody>
      </p:sp>
      <p:sp>
        <p:nvSpPr>
          <p:cNvPr id="3" name="Content Placeholder 2">
            <a:extLst>
              <a:ext uri="{FF2B5EF4-FFF2-40B4-BE49-F238E27FC236}">
                <a16:creationId xmlns:a16="http://schemas.microsoft.com/office/drawing/2014/main" id="{63CA81D3-09C8-133B-DE14-8D2C12A902E9}"/>
              </a:ext>
            </a:extLst>
          </p:cNvPr>
          <p:cNvSpPr>
            <a:spLocks noGrp="1"/>
          </p:cNvSpPr>
          <p:nvPr>
            <p:ph sz="half" idx="2"/>
          </p:nvPr>
        </p:nvSpPr>
        <p:spPr/>
        <p:txBody>
          <a:bodyPr/>
          <a:lstStyle/>
          <a:p>
            <a:r>
              <a:rPr lang="en-US" dirty="0"/>
              <a:t> </a:t>
            </a:r>
          </a:p>
        </p:txBody>
      </p:sp>
      <p:sp>
        <p:nvSpPr>
          <p:cNvPr id="4" name="Content Placeholder 3">
            <a:extLst>
              <a:ext uri="{FF2B5EF4-FFF2-40B4-BE49-F238E27FC236}">
                <a16:creationId xmlns:a16="http://schemas.microsoft.com/office/drawing/2014/main" id="{BF5ACD9E-58D0-4739-E0C4-A72472A22847}"/>
              </a:ext>
            </a:extLst>
          </p:cNvPr>
          <p:cNvSpPr>
            <a:spLocks noGrp="1"/>
          </p:cNvSpPr>
          <p:nvPr>
            <p:ph sz="quarter" idx="11"/>
          </p:nvPr>
        </p:nvSpPr>
        <p:spPr>
          <a:xfrm>
            <a:off x="433803" y="5985190"/>
            <a:ext cx="6192283" cy="304302"/>
          </a:xfrm>
        </p:spPr>
        <p:txBody>
          <a:bodyPr/>
          <a:lstStyle/>
          <a:p>
            <a:r>
              <a:rPr lang="en-US" dirty="0"/>
              <a:t>Bartholomew Hsu, Jovan Araiza, Jeff Borg</a:t>
            </a:r>
          </a:p>
        </p:txBody>
      </p:sp>
      <p:sp>
        <p:nvSpPr>
          <p:cNvPr id="5" name="Content Placeholder 4">
            <a:extLst>
              <a:ext uri="{FF2B5EF4-FFF2-40B4-BE49-F238E27FC236}">
                <a16:creationId xmlns:a16="http://schemas.microsoft.com/office/drawing/2014/main" id="{817376A4-094A-E9D4-C65A-2522B3040E2D}"/>
              </a:ext>
            </a:extLst>
          </p:cNvPr>
          <p:cNvSpPr>
            <a:spLocks noGrp="1"/>
          </p:cNvSpPr>
          <p:nvPr>
            <p:ph sz="quarter" idx="12"/>
          </p:nvPr>
        </p:nvSpPr>
        <p:spPr>
          <a:xfrm>
            <a:off x="470755" y="6347114"/>
            <a:ext cx="5625245" cy="350838"/>
          </a:xfrm>
        </p:spPr>
        <p:txBody>
          <a:bodyPr/>
          <a:lstStyle/>
          <a:p>
            <a:endParaRPr lang="en-US" dirty="0"/>
          </a:p>
        </p:txBody>
      </p:sp>
      <p:sp>
        <p:nvSpPr>
          <p:cNvPr id="6" name="Title 5">
            <a:extLst>
              <a:ext uri="{FF2B5EF4-FFF2-40B4-BE49-F238E27FC236}">
                <a16:creationId xmlns:a16="http://schemas.microsoft.com/office/drawing/2014/main" id="{0BF96643-F046-C4E3-0126-F9A41E7F72D3}"/>
              </a:ext>
            </a:extLst>
          </p:cNvPr>
          <p:cNvSpPr>
            <a:spLocks noGrp="1"/>
          </p:cNvSpPr>
          <p:nvPr>
            <p:ph type="title"/>
          </p:nvPr>
        </p:nvSpPr>
        <p:spPr/>
        <p:txBody>
          <a:bodyPr>
            <a:normAutofit/>
          </a:bodyPr>
          <a:lstStyle/>
          <a:p>
            <a:r>
              <a:rPr lang="en-US" sz="4800" dirty="0">
                <a:solidFill>
                  <a:schemeClr val="tx1"/>
                </a:solidFill>
              </a:rPr>
              <a:t>CONCLUSION</a:t>
            </a:r>
          </a:p>
        </p:txBody>
      </p:sp>
      <p:pic>
        <p:nvPicPr>
          <p:cNvPr id="9" name="Picture 8">
            <a:extLst>
              <a:ext uri="{FF2B5EF4-FFF2-40B4-BE49-F238E27FC236}">
                <a16:creationId xmlns:a16="http://schemas.microsoft.com/office/drawing/2014/main" id="{197BAB88-5569-D648-B698-E0E1564E2FC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33210" y="1730019"/>
            <a:ext cx="6006999" cy="4004667"/>
          </a:xfrm>
          <a:prstGeom prst="rect">
            <a:avLst/>
          </a:prstGeom>
        </p:spPr>
      </p:pic>
      <p:sp>
        <p:nvSpPr>
          <p:cNvPr id="14" name="Rectangle 13">
            <a:extLst>
              <a:ext uri="{FF2B5EF4-FFF2-40B4-BE49-F238E27FC236}">
                <a16:creationId xmlns:a16="http://schemas.microsoft.com/office/drawing/2014/main" id="{02067EF2-CC1E-46BB-A471-3D9290DE1951}"/>
              </a:ext>
            </a:extLst>
          </p:cNvPr>
          <p:cNvSpPr/>
          <p:nvPr/>
        </p:nvSpPr>
        <p:spPr>
          <a:xfrm>
            <a:off x="8022309" y="2894181"/>
            <a:ext cx="1828800" cy="1590261"/>
          </a:xfrm>
          <a:prstGeom prst="rect">
            <a:avLst/>
          </a:prstGeom>
          <a:solidFill>
            <a:schemeClr val="bg1">
              <a:lumMod val="85000"/>
            </a:schemeClr>
          </a:solidFill>
          <a:ln>
            <a:solidFill>
              <a:schemeClr val="bg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5" name="TextBox 14">
            <a:extLst>
              <a:ext uri="{FF2B5EF4-FFF2-40B4-BE49-F238E27FC236}">
                <a16:creationId xmlns:a16="http://schemas.microsoft.com/office/drawing/2014/main" id="{28A2CF8D-E430-F186-347C-BF40DACFD008}"/>
              </a:ext>
            </a:extLst>
          </p:cNvPr>
          <p:cNvSpPr txBox="1"/>
          <p:nvPr/>
        </p:nvSpPr>
        <p:spPr>
          <a:xfrm>
            <a:off x="8222466" y="3207852"/>
            <a:ext cx="1403358" cy="1015663"/>
          </a:xfrm>
          <a:prstGeom prst="rect">
            <a:avLst/>
          </a:prstGeom>
          <a:noFill/>
        </p:spPr>
        <p:txBody>
          <a:bodyPr wrap="square" rtlCol="0">
            <a:spAutoFit/>
          </a:bodyPr>
          <a:lstStyle/>
          <a:p>
            <a:pPr algn="ctr"/>
            <a:r>
              <a:rPr lang="en-US" sz="2000" b="1" dirty="0">
                <a:latin typeface="Montserrat" pitchFamily="2" charset="77"/>
              </a:rPr>
              <a:t>Your Device Here?</a:t>
            </a:r>
          </a:p>
        </p:txBody>
      </p:sp>
    </p:spTree>
    <p:extLst>
      <p:ext uri="{BB962C8B-B14F-4D97-AF65-F5344CB8AC3E}">
        <p14:creationId xmlns:p14="http://schemas.microsoft.com/office/powerpoint/2010/main" val="742783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00C0-7C1D-554F-66A7-4E97E9ACDC1B}"/>
              </a:ext>
            </a:extLst>
          </p:cNvPr>
          <p:cNvSpPr>
            <a:spLocks noGrp="1"/>
          </p:cNvSpPr>
          <p:nvPr>
            <p:ph type="title"/>
          </p:nvPr>
        </p:nvSpPr>
        <p:spPr/>
        <p:txBody>
          <a:bodyPr/>
          <a:lstStyle/>
          <a:p>
            <a:r>
              <a:rPr lang="en-US" dirty="0"/>
              <a:t>Testing Hardware Interfaces Can Be Tricky</a:t>
            </a:r>
          </a:p>
        </p:txBody>
      </p:sp>
      <p:sp>
        <p:nvSpPr>
          <p:cNvPr id="3" name="Content Placeholder 2">
            <a:extLst>
              <a:ext uri="{FF2B5EF4-FFF2-40B4-BE49-F238E27FC236}">
                <a16:creationId xmlns:a16="http://schemas.microsoft.com/office/drawing/2014/main" id="{F078648F-BA7F-C403-0744-A8EB1745EA93}"/>
              </a:ext>
            </a:extLst>
          </p:cNvPr>
          <p:cNvSpPr>
            <a:spLocks noGrp="1"/>
          </p:cNvSpPr>
          <p:nvPr>
            <p:ph sz="half" idx="1"/>
          </p:nvPr>
        </p:nvSpPr>
        <p:spPr/>
        <p:txBody>
          <a:bodyPr>
            <a:normAutofit fontScale="92500" lnSpcReduction="20000"/>
          </a:bodyPr>
          <a:lstStyle/>
          <a:p>
            <a:r>
              <a:rPr lang="en-US" dirty="0"/>
              <a:t>IoT devices and embedded systems often have hardware interfaces to the real world and such interfaces often have complex internal behaviors </a:t>
            </a:r>
          </a:p>
          <a:p>
            <a:pPr lvl="1"/>
            <a:r>
              <a:rPr lang="en-US" dirty="0"/>
              <a:t>Hard to mock well in software</a:t>
            </a:r>
          </a:p>
          <a:p>
            <a:pPr lvl="1"/>
            <a:r>
              <a:rPr lang="en-US" dirty="0"/>
              <a:t>Conventional methods and tools used by specialists can be costly and require considerable expertise</a:t>
            </a:r>
          </a:p>
          <a:p>
            <a:r>
              <a:rPr lang="en-US" dirty="0"/>
              <a:t>These difficulties often leave testers unable to </a:t>
            </a:r>
            <a:r>
              <a:rPr lang="en-US" sz="2800" dirty="0"/>
              <a:t>adequately replicate the behaviors of these subsystems, resulting in gaps in test coverage</a:t>
            </a:r>
            <a:endParaRPr lang="en-US" dirty="0"/>
          </a:p>
          <a:p>
            <a:endParaRPr lang="en-US" dirty="0"/>
          </a:p>
          <a:p>
            <a:endParaRPr lang="en-US" dirty="0"/>
          </a:p>
        </p:txBody>
      </p:sp>
      <p:pic>
        <p:nvPicPr>
          <p:cNvPr id="5" name="Content Placeholder 7" descr="A rectangular object with metal inserts&#10;&#10;Description automatically generated with medium confidence">
            <a:extLst>
              <a:ext uri="{FF2B5EF4-FFF2-40B4-BE49-F238E27FC236}">
                <a16:creationId xmlns:a16="http://schemas.microsoft.com/office/drawing/2014/main" id="{C5FDC7A7-AE44-F381-6183-964E8A929EAC}"/>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p:blipFill>
        <p:spPr>
          <a:xfrm>
            <a:off x="6172202" y="1828507"/>
            <a:ext cx="5181600" cy="2172787"/>
          </a:xfrm>
          <a:prstGeom prst="rect">
            <a:avLst/>
          </a:prstGeom>
        </p:spPr>
      </p:pic>
      <p:pic>
        <p:nvPicPr>
          <p:cNvPr id="6" name="Picture 5" descr="A couple of electronic devices on a table&#10;&#10;Description automatically generated">
            <a:extLst>
              <a:ext uri="{FF2B5EF4-FFF2-40B4-BE49-F238E27FC236}">
                <a16:creationId xmlns:a16="http://schemas.microsoft.com/office/drawing/2014/main" id="{AE03C96E-9D4E-1E69-C099-9B383917449F}"/>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096000" y="4535263"/>
            <a:ext cx="5257800" cy="1641700"/>
          </a:xfrm>
          <a:prstGeom prst="rect">
            <a:avLst/>
          </a:prstGeom>
        </p:spPr>
      </p:pic>
    </p:spTree>
    <p:extLst>
      <p:ext uri="{BB962C8B-B14F-4D97-AF65-F5344CB8AC3E}">
        <p14:creationId xmlns:p14="http://schemas.microsoft.com/office/powerpoint/2010/main" val="2663858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672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7917-5F99-BEFD-ACC6-24F161DA4F5C}"/>
              </a:ext>
            </a:extLst>
          </p:cNvPr>
          <p:cNvSpPr>
            <a:spLocks noGrp="1"/>
          </p:cNvSpPr>
          <p:nvPr>
            <p:ph type="title"/>
          </p:nvPr>
        </p:nvSpPr>
        <p:spPr/>
        <p:txBody>
          <a:bodyPr/>
          <a:lstStyle/>
          <a:p>
            <a:r>
              <a:rPr lang="en-US" dirty="0"/>
              <a:t>Let’s get unconventional…</a:t>
            </a:r>
          </a:p>
        </p:txBody>
      </p:sp>
      <p:sp>
        <p:nvSpPr>
          <p:cNvPr id="3" name="Content Placeholder 2">
            <a:extLst>
              <a:ext uri="{FF2B5EF4-FFF2-40B4-BE49-F238E27FC236}">
                <a16:creationId xmlns:a16="http://schemas.microsoft.com/office/drawing/2014/main" id="{A88F301C-96B0-E3E1-DED4-806AE8141ADF}"/>
              </a:ext>
            </a:extLst>
          </p:cNvPr>
          <p:cNvSpPr>
            <a:spLocks noGrp="1"/>
          </p:cNvSpPr>
          <p:nvPr>
            <p:ph idx="1"/>
          </p:nvPr>
        </p:nvSpPr>
        <p:spPr/>
        <p:txBody>
          <a:bodyPr>
            <a:normAutofit/>
          </a:bodyPr>
          <a:lstStyle/>
          <a:p>
            <a:r>
              <a:rPr lang="en-US" dirty="0"/>
              <a:t>What if we look at a different approach?</a:t>
            </a:r>
          </a:p>
          <a:p>
            <a:pPr lvl="1"/>
            <a:r>
              <a:rPr lang="en-US" dirty="0"/>
              <a:t>Proliferation of low-cost hobbyist / maker / HAM radio enthusiast hardware and tools</a:t>
            </a:r>
          </a:p>
          <a:p>
            <a:pPr lvl="1"/>
            <a:r>
              <a:rPr lang="en-US" dirty="0"/>
              <a:t>Proliferation of software and libraries that make use of such HW</a:t>
            </a:r>
          </a:p>
          <a:p>
            <a:pPr lvl="1"/>
            <a:r>
              <a:rPr lang="en-US" dirty="0"/>
              <a:t>Proliferation of online tutorials, forums, etc. about how to use both</a:t>
            </a:r>
          </a:p>
          <a:p>
            <a:endParaRPr lang="en-US" dirty="0"/>
          </a:p>
        </p:txBody>
      </p:sp>
    </p:spTree>
    <p:extLst>
      <p:ext uri="{BB962C8B-B14F-4D97-AF65-F5344CB8AC3E}">
        <p14:creationId xmlns:p14="http://schemas.microsoft.com/office/powerpoint/2010/main" val="671741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B30CF-0458-2C4F-4BB4-5B33DD834BCD}"/>
              </a:ext>
            </a:extLst>
          </p:cNvPr>
          <p:cNvSpPr>
            <a:spLocks noGrp="1"/>
          </p:cNvSpPr>
          <p:nvPr>
            <p:ph type="title"/>
          </p:nvPr>
        </p:nvSpPr>
        <p:spPr/>
        <p:txBody>
          <a:bodyPr/>
          <a:lstStyle/>
          <a:p>
            <a:r>
              <a:rPr lang="en-US" dirty="0"/>
              <a:t>Going Straight To The Point</a:t>
            </a:r>
          </a:p>
        </p:txBody>
      </p:sp>
      <p:sp>
        <p:nvSpPr>
          <p:cNvPr id="3" name="Content Placeholder 2">
            <a:extLst>
              <a:ext uri="{FF2B5EF4-FFF2-40B4-BE49-F238E27FC236}">
                <a16:creationId xmlns:a16="http://schemas.microsoft.com/office/drawing/2014/main" id="{0793D0BE-B7E1-863E-3291-86C21A7A511A}"/>
              </a:ext>
            </a:extLst>
          </p:cNvPr>
          <p:cNvSpPr>
            <a:spLocks noGrp="1"/>
          </p:cNvSpPr>
          <p:nvPr>
            <p:ph sz="half" idx="1"/>
          </p:nvPr>
        </p:nvSpPr>
        <p:spPr>
          <a:xfrm>
            <a:off x="660400" y="1825625"/>
            <a:ext cx="5359400" cy="4351338"/>
          </a:xfrm>
        </p:spPr>
        <p:txBody>
          <a:bodyPr>
            <a:normAutofit fontScale="92500" lnSpcReduction="10000"/>
          </a:bodyPr>
          <a:lstStyle/>
          <a:p>
            <a:r>
              <a:rPr lang="en-US" dirty="0"/>
              <a:t>Simple electronics / RF concepts + </a:t>
            </a:r>
          </a:p>
          <a:p>
            <a:r>
              <a:rPr lang="en-US" dirty="0"/>
              <a:t>Hobbyist / low-cost hardware = </a:t>
            </a:r>
          </a:p>
          <a:p>
            <a:r>
              <a:rPr lang="en-US" dirty="0"/>
              <a:t>Mock hardware inputs…</a:t>
            </a:r>
          </a:p>
          <a:p>
            <a:r>
              <a:rPr lang="en-US" dirty="0"/>
              <a:t>…that ordinary testers are capable of building </a:t>
            </a:r>
          </a:p>
          <a:p>
            <a:endParaRPr lang="en-US" dirty="0"/>
          </a:p>
          <a:p>
            <a:r>
              <a:rPr lang="en-US" dirty="0"/>
              <a:t>Examples</a:t>
            </a:r>
          </a:p>
          <a:p>
            <a:pPr lvl="1"/>
            <a:r>
              <a:rPr lang="en-US" dirty="0"/>
              <a:t>Wi-Fi</a:t>
            </a:r>
          </a:p>
          <a:p>
            <a:pPr lvl="1"/>
            <a:r>
              <a:rPr lang="en-US" dirty="0"/>
              <a:t>GPS</a:t>
            </a:r>
          </a:p>
          <a:p>
            <a:pPr lvl="1"/>
            <a:r>
              <a:rPr lang="en-US" dirty="0"/>
              <a:t>Battery</a:t>
            </a:r>
          </a:p>
          <a:p>
            <a:pPr lvl="1"/>
            <a:r>
              <a:rPr lang="en-US" dirty="0"/>
              <a:t>Other interface types</a:t>
            </a:r>
          </a:p>
          <a:p>
            <a:endParaRPr lang="en-US" dirty="0"/>
          </a:p>
        </p:txBody>
      </p:sp>
      <p:sp>
        <p:nvSpPr>
          <p:cNvPr id="4" name="Content Placeholder 3">
            <a:extLst>
              <a:ext uri="{FF2B5EF4-FFF2-40B4-BE49-F238E27FC236}">
                <a16:creationId xmlns:a16="http://schemas.microsoft.com/office/drawing/2014/main" id="{2FF64CBE-3067-91EB-9EEA-0D70AC6FD84B}"/>
              </a:ext>
            </a:extLst>
          </p:cNvPr>
          <p:cNvSpPr>
            <a:spLocks noGrp="1"/>
          </p:cNvSpPr>
          <p:nvPr>
            <p:ph sz="half" idx="2"/>
          </p:nvPr>
        </p:nvSpPr>
        <p:spPr/>
        <p:txBody>
          <a:bodyPr>
            <a:normAutofit fontScale="92500" lnSpcReduction="10000"/>
          </a:bodyPr>
          <a:lstStyle/>
          <a:p>
            <a:pPr marL="0" indent="0">
              <a:buNone/>
            </a:pPr>
            <a:r>
              <a:rPr lang="en-US" dirty="0"/>
              <a:t> </a:t>
            </a:r>
          </a:p>
        </p:txBody>
      </p:sp>
      <p:pic>
        <p:nvPicPr>
          <p:cNvPr id="6" name="Picture 5">
            <a:extLst>
              <a:ext uri="{FF2B5EF4-FFF2-40B4-BE49-F238E27FC236}">
                <a16:creationId xmlns:a16="http://schemas.microsoft.com/office/drawing/2014/main" id="{A9AD4B5B-9867-7E01-E863-312D786DEC52}"/>
              </a:ext>
            </a:extLst>
          </p:cNvPr>
          <p:cNvPicPr>
            <a:picLocks noChangeAspect="1"/>
          </p:cNvPicPr>
          <p:nvPr/>
        </p:nvPicPr>
        <p:blipFill>
          <a:blip r:embed="rId3"/>
          <a:stretch>
            <a:fillRect/>
          </a:stretch>
        </p:blipFill>
        <p:spPr>
          <a:xfrm>
            <a:off x="6172200" y="2270832"/>
            <a:ext cx="5191384" cy="3460923"/>
          </a:xfrm>
          <a:prstGeom prst="rect">
            <a:avLst/>
          </a:prstGeom>
        </p:spPr>
      </p:pic>
      <p:pic>
        <p:nvPicPr>
          <p:cNvPr id="7" name="Content Placeholder 6" descr="A black rectangular device with buttons&#10;&#10;Description automatically generated">
            <a:extLst>
              <a:ext uri="{FF2B5EF4-FFF2-40B4-BE49-F238E27FC236}">
                <a16:creationId xmlns:a16="http://schemas.microsoft.com/office/drawing/2014/main" id="{8E0E0B5E-F142-83F5-0982-00A77438AAE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098777" y="2857888"/>
            <a:ext cx="3328445" cy="2286809"/>
          </a:xfrm>
          <a:prstGeom prst="rect">
            <a:avLst/>
          </a:prstGeom>
        </p:spPr>
      </p:pic>
    </p:spTree>
    <p:extLst>
      <p:ext uri="{BB962C8B-B14F-4D97-AF65-F5344CB8AC3E}">
        <p14:creationId xmlns:p14="http://schemas.microsoft.com/office/powerpoint/2010/main" val="35216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8CD57-ED3F-B831-2077-FD8A8593BBE5}"/>
              </a:ext>
            </a:extLst>
          </p:cNvPr>
          <p:cNvSpPr>
            <a:spLocks noGrp="1"/>
          </p:cNvSpPr>
          <p:nvPr>
            <p:ph type="title"/>
          </p:nvPr>
        </p:nvSpPr>
        <p:spPr/>
        <p:txBody>
          <a:bodyPr/>
          <a:lstStyle/>
          <a:p>
            <a:r>
              <a:rPr lang="en-US" dirty="0"/>
              <a:t>Wi-Fi</a:t>
            </a:r>
          </a:p>
        </p:txBody>
      </p:sp>
      <p:sp>
        <p:nvSpPr>
          <p:cNvPr id="3" name="Text Placeholder 2">
            <a:extLst>
              <a:ext uri="{FF2B5EF4-FFF2-40B4-BE49-F238E27FC236}">
                <a16:creationId xmlns:a16="http://schemas.microsoft.com/office/drawing/2014/main" id="{409507FC-5ABE-0879-F34F-6E9800F1C1E3}"/>
              </a:ext>
            </a:extLst>
          </p:cNvPr>
          <p:cNvSpPr>
            <a:spLocks noGrp="1"/>
          </p:cNvSpPr>
          <p:nvPr>
            <p:ph type="body" idx="1"/>
          </p:nvPr>
        </p:nvSpPr>
        <p:spPr/>
        <p:txBody>
          <a:bodyPr/>
          <a:lstStyle/>
          <a:p>
            <a:r>
              <a:rPr lang="en-US" dirty="0"/>
              <a:t> </a:t>
            </a:r>
          </a:p>
        </p:txBody>
      </p:sp>
      <p:pic>
        <p:nvPicPr>
          <p:cNvPr id="4" name="Graphic 3" descr="Wireless router outline">
            <a:extLst>
              <a:ext uri="{FF2B5EF4-FFF2-40B4-BE49-F238E27FC236}">
                <a16:creationId xmlns:a16="http://schemas.microsoft.com/office/drawing/2014/main" id="{546FE640-0EAF-5868-D80A-E64EE57CFD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1465014"/>
            <a:ext cx="3342183" cy="3342183"/>
          </a:xfrm>
          <a:prstGeom prst="rect">
            <a:avLst/>
          </a:prstGeom>
        </p:spPr>
      </p:pic>
    </p:spTree>
    <p:extLst>
      <p:ext uri="{BB962C8B-B14F-4D97-AF65-F5344CB8AC3E}">
        <p14:creationId xmlns:p14="http://schemas.microsoft.com/office/powerpoint/2010/main" val="724431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D2107-CCE2-6AD6-DEBA-200C0AD9EBF5}"/>
              </a:ext>
            </a:extLst>
          </p:cNvPr>
          <p:cNvSpPr>
            <a:spLocks noGrp="1"/>
          </p:cNvSpPr>
          <p:nvPr>
            <p:ph type="title"/>
          </p:nvPr>
        </p:nvSpPr>
        <p:spPr/>
        <p:txBody>
          <a:bodyPr/>
          <a:lstStyle/>
          <a:p>
            <a:r>
              <a:rPr lang="en-US" dirty="0"/>
              <a:t>Wi-fi: The Conundrum</a:t>
            </a:r>
          </a:p>
        </p:txBody>
      </p:sp>
      <p:sp>
        <p:nvSpPr>
          <p:cNvPr id="3" name="Content Placeholder 2">
            <a:extLst>
              <a:ext uri="{FF2B5EF4-FFF2-40B4-BE49-F238E27FC236}">
                <a16:creationId xmlns:a16="http://schemas.microsoft.com/office/drawing/2014/main" id="{01B6EB0A-C575-13B6-CEE4-34965B659B2C}"/>
              </a:ext>
            </a:extLst>
          </p:cNvPr>
          <p:cNvSpPr>
            <a:spLocks noGrp="1"/>
          </p:cNvSpPr>
          <p:nvPr>
            <p:ph idx="1"/>
          </p:nvPr>
        </p:nvSpPr>
        <p:spPr/>
        <p:txBody>
          <a:bodyPr>
            <a:normAutofit fontScale="92500" lnSpcReduction="10000"/>
          </a:bodyPr>
          <a:lstStyle/>
          <a:p>
            <a:r>
              <a:rPr lang="en-US" dirty="0"/>
              <a:t>Many 802.11(b/g/n/ac/ax) configurations and settings to be tested means many wi-fi networks</a:t>
            </a:r>
          </a:p>
          <a:p>
            <a:r>
              <a:rPr lang="en-US" dirty="0"/>
              <a:t>Wi-fi traffic congestion concerns</a:t>
            </a:r>
          </a:p>
          <a:p>
            <a:r>
              <a:rPr lang="en-US" dirty="0"/>
              <a:t>Security concerns</a:t>
            </a:r>
          </a:p>
          <a:p>
            <a:endParaRPr lang="en-US" dirty="0"/>
          </a:p>
          <a:p>
            <a:endParaRPr lang="en-US" dirty="0"/>
          </a:p>
          <a:p>
            <a:endParaRPr lang="en-US" dirty="0"/>
          </a:p>
          <a:p>
            <a:endParaRPr lang="en-US" dirty="0"/>
          </a:p>
          <a:p>
            <a:pPr marL="0" indent="0">
              <a:buNone/>
            </a:pPr>
            <a:r>
              <a:rPr lang="en-US" dirty="0"/>
              <a:t>An unconventional answer: Build your own reconfigurable wireless access point (WAP) directly cabled to the device under test (DUT)</a:t>
            </a:r>
          </a:p>
          <a:p>
            <a:pPr marL="0" indent="0">
              <a:buNone/>
            </a:pPr>
            <a:endParaRPr lang="en-US" dirty="0"/>
          </a:p>
        </p:txBody>
      </p:sp>
    </p:spTree>
    <p:extLst>
      <p:ext uri="{BB962C8B-B14F-4D97-AF65-F5344CB8AC3E}">
        <p14:creationId xmlns:p14="http://schemas.microsoft.com/office/powerpoint/2010/main" val="1967102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7AB8-618A-1CC6-4859-CE6E24F69C11}"/>
              </a:ext>
            </a:extLst>
          </p:cNvPr>
          <p:cNvSpPr>
            <a:spLocks noGrp="1"/>
          </p:cNvSpPr>
          <p:nvPr>
            <p:ph type="title"/>
          </p:nvPr>
        </p:nvSpPr>
        <p:spPr/>
        <p:txBody>
          <a:bodyPr/>
          <a:lstStyle/>
          <a:p>
            <a:r>
              <a:rPr lang="en-US" dirty="0"/>
              <a:t>Sixty Seconds Of Background In RF</a:t>
            </a:r>
          </a:p>
        </p:txBody>
      </p:sp>
      <p:sp>
        <p:nvSpPr>
          <p:cNvPr id="3" name="Content Placeholder 2">
            <a:extLst>
              <a:ext uri="{FF2B5EF4-FFF2-40B4-BE49-F238E27FC236}">
                <a16:creationId xmlns:a16="http://schemas.microsoft.com/office/drawing/2014/main" id="{559BEEFC-3001-E564-C911-1CB58A7C7E1A}"/>
              </a:ext>
            </a:extLst>
          </p:cNvPr>
          <p:cNvSpPr>
            <a:spLocks noGrp="1"/>
          </p:cNvSpPr>
          <p:nvPr>
            <p:ph sz="half" idx="1"/>
          </p:nvPr>
        </p:nvSpPr>
        <p:spPr/>
        <p:txBody>
          <a:bodyPr/>
          <a:lstStyle/>
          <a:p>
            <a:r>
              <a:rPr lang="en-US" dirty="0"/>
              <a:t>Frequency - analogous to tuning to a broadcast TV or radio station</a:t>
            </a:r>
          </a:p>
          <a:p>
            <a:r>
              <a:rPr lang="en-US" dirty="0"/>
              <a:t>Power - analogous to the loudness of a sound</a:t>
            </a:r>
          </a:p>
          <a:p>
            <a:r>
              <a:rPr lang="en-US" dirty="0"/>
              <a:t>Leakage - analogous to the penetrating power of bass sounds</a:t>
            </a:r>
          </a:p>
          <a:p>
            <a:endParaRPr lang="en-US" dirty="0"/>
          </a:p>
        </p:txBody>
      </p:sp>
      <p:sp>
        <p:nvSpPr>
          <p:cNvPr id="4" name="Content Placeholder 3">
            <a:extLst>
              <a:ext uri="{FF2B5EF4-FFF2-40B4-BE49-F238E27FC236}">
                <a16:creationId xmlns:a16="http://schemas.microsoft.com/office/drawing/2014/main" id="{C2B0407F-4FE9-DEBD-DEBD-A35831F5576D}"/>
              </a:ext>
            </a:extLst>
          </p:cNvPr>
          <p:cNvSpPr>
            <a:spLocks noGrp="1"/>
          </p:cNvSpPr>
          <p:nvPr>
            <p:ph sz="half" idx="2"/>
          </p:nvPr>
        </p:nvSpPr>
        <p:spPr/>
        <p:txBody>
          <a:bodyPr/>
          <a:lstStyle/>
          <a:p>
            <a:pPr marL="0" indent="0">
              <a:buNone/>
            </a:pPr>
            <a:r>
              <a:rPr lang="en-US" dirty="0"/>
              <a:t> </a:t>
            </a:r>
          </a:p>
        </p:txBody>
      </p:sp>
      <p:pic>
        <p:nvPicPr>
          <p:cNvPr id="5" name="Content Placeholder 40" descr="A white megaphone with a black strap&#10;&#10;Description automatically generated">
            <a:extLst>
              <a:ext uri="{FF2B5EF4-FFF2-40B4-BE49-F238E27FC236}">
                <a16:creationId xmlns:a16="http://schemas.microsoft.com/office/drawing/2014/main" id="{8BE5DE4D-6701-2641-919C-85133496D28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76662" y="2903246"/>
            <a:ext cx="2024895" cy="1376142"/>
          </a:xfrm>
          <a:prstGeom prst="rect">
            <a:avLst/>
          </a:prstGeom>
        </p:spPr>
      </p:pic>
      <p:pic>
        <p:nvPicPr>
          <p:cNvPr id="6" name="Picture 5" descr="A person and person sitting at a table with megaphone heads&#10;&#10;Description automatically generated">
            <a:extLst>
              <a:ext uri="{FF2B5EF4-FFF2-40B4-BE49-F238E27FC236}">
                <a16:creationId xmlns:a16="http://schemas.microsoft.com/office/drawing/2014/main" id="{17EC7AFF-7E3A-0EDE-D8A9-D896A1B40B8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76661" y="4258511"/>
            <a:ext cx="2024895" cy="1394328"/>
          </a:xfrm>
          <a:prstGeom prst="rect">
            <a:avLst/>
          </a:prstGeom>
        </p:spPr>
      </p:pic>
      <p:pic>
        <p:nvPicPr>
          <p:cNvPr id="11" name="Picture 10">
            <a:extLst>
              <a:ext uri="{FF2B5EF4-FFF2-40B4-BE49-F238E27FC236}">
                <a16:creationId xmlns:a16="http://schemas.microsoft.com/office/drawing/2014/main" id="{955AF1F1-AF16-C9CD-19D6-A40C09C783D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44787" y="1507460"/>
            <a:ext cx="2488647" cy="1410394"/>
          </a:xfrm>
          <a:prstGeom prst="rect">
            <a:avLst/>
          </a:prstGeom>
        </p:spPr>
      </p:pic>
    </p:spTree>
    <p:extLst>
      <p:ext uri="{BB962C8B-B14F-4D97-AF65-F5344CB8AC3E}">
        <p14:creationId xmlns:p14="http://schemas.microsoft.com/office/powerpoint/2010/main" val="2365989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311A02-8C28-6B36-C1C8-06DF9276ECEE}"/>
              </a:ext>
            </a:extLst>
          </p:cNvPr>
          <p:cNvSpPr>
            <a:spLocks noGrp="1"/>
          </p:cNvSpPr>
          <p:nvPr>
            <p:ph type="title"/>
          </p:nvPr>
        </p:nvSpPr>
        <p:spPr/>
        <p:txBody>
          <a:bodyPr/>
          <a:lstStyle/>
          <a:p>
            <a:r>
              <a:rPr lang="en-US" dirty="0"/>
              <a:t>Designing The Hardware</a:t>
            </a:r>
          </a:p>
        </p:txBody>
      </p:sp>
      <p:sp>
        <p:nvSpPr>
          <p:cNvPr id="5" name="Picture Placeholder 4">
            <a:extLst>
              <a:ext uri="{FF2B5EF4-FFF2-40B4-BE49-F238E27FC236}">
                <a16:creationId xmlns:a16="http://schemas.microsoft.com/office/drawing/2014/main" id="{995725B9-1C18-1102-7EDE-F9923E180887}"/>
              </a:ext>
            </a:extLst>
          </p:cNvPr>
          <p:cNvSpPr>
            <a:spLocks noGrp="1"/>
          </p:cNvSpPr>
          <p:nvPr>
            <p:ph type="pic" idx="1"/>
          </p:nvPr>
        </p:nvSpPr>
        <p:spPr/>
        <p:txBody>
          <a:bodyPr/>
          <a:lstStyle/>
          <a:p>
            <a:r>
              <a:rPr lang="en-US" dirty="0"/>
              <a:t> </a:t>
            </a:r>
          </a:p>
        </p:txBody>
      </p:sp>
      <p:sp>
        <p:nvSpPr>
          <p:cNvPr id="6" name="Text Placeholder 5">
            <a:extLst>
              <a:ext uri="{FF2B5EF4-FFF2-40B4-BE49-F238E27FC236}">
                <a16:creationId xmlns:a16="http://schemas.microsoft.com/office/drawing/2014/main" id="{63D57BD5-FA49-2EB5-A158-CF9A5CA6969A}"/>
              </a:ext>
            </a:extLst>
          </p:cNvPr>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dirty="0"/>
              <a:t>Frequency range</a:t>
            </a:r>
          </a:p>
          <a:p>
            <a:pPr marL="742950" lvl="1" indent="-285750">
              <a:buFont typeface="Arial" panose="020B0604020202020204" pitchFamily="34" charset="0"/>
              <a:buChar char="•"/>
            </a:pPr>
            <a:r>
              <a:rPr lang="en-US" dirty="0"/>
              <a:t>2.4-2.5 GHz and 5.1-5.9 GHz</a:t>
            </a:r>
          </a:p>
          <a:p>
            <a:pPr marL="742950" lvl="1" indent="-285750">
              <a:buFont typeface="Arial" panose="020B0604020202020204" pitchFamily="34" charset="0"/>
              <a:buChar char="•"/>
            </a:pPr>
            <a:r>
              <a:rPr lang="en-US" dirty="0"/>
              <a:t>Make sure components are rated for 6 GHz or more</a:t>
            </a:r>
          </a:p>
          <a:p>
            <a:pPr marL="285750" indent="-285750">
              <a:buFont typeface="Arial" panose="020B0604020202020204" pitchFamily="34" charset="0"/>
              <a:buChar char="•"/>
            </a:pPr>
            <a:r>
              <a:rPr lang="en-US" dirty="0"/>
              <a:t>Power</a:t>
            </a:r>
          </a:p>
          <a:p>
            <a:pPr marL="742950" lvl="1" indent="-285750">
              <a:buFont typeface="Arial" panose="020B0604020202020204" pitchFamily="34" charset="0"/>
              <a:buChar char="•"/>
            </a:pPr>
            <a:r>
              <a:rPr lang="en-US" dirty="0"/>
              <a:t>Max 1,000 </a:t>
            </a:r>
            <a:r>
              <a:rPr lang="en-US" dirty="0" err="1"/>
              <a:t>mW</a:t>
            </a:r>
            <a:r>
              <a:rPr lang="en-US" dirty="0"/>
              <a:t> output  power</a:t>
            </a:r>
          </a:p>
          <a:p>
            <a:pPr marL="742950" lvl="1" indent="-285750">
              <a:buFont typeface="Arial" panose="020B0604020202020204" pitchFamily="34" charset="0"/>
              <a:buChar char="•"/>
            </a:pPr>
            <a:r>
              <a:rPr lang="en-US" dirty="0"/>
              <a:t>Max input power is 0.001 (10</a:t>
            </a:r>
            <a:r>
              <a:rPr lang="en-US" baseline="30000" dirty="0"/>
              <a:t>-3</a:t>
            </a:r>
            <a:r>
              <a:rPr lang="en-US" dirty="0"/>
              <a:t>) </a:t>
            </a:r>
            <a:r>
              <a:rPr lang="en-US" dirty="0" err="1"/>
              <a:t>mW</a:t>
            </a:r>
            <a:r>
              <a:rPr lang="en-US" dirty="0"/>
              <a:t> to 10</a:t>
            </a:r>
            <a:r>
              <a:rPr lang="en-US" baseline="30000" dirty="0"/>
              <a:t>-7</a:t>
            </a:r>
            <a:r>
              <a:rPr lang="en-US" dirty="0"/>
              <a:t> </a:t>
            </a:r>
            <a:r>
              <a:rPr lang="en-US" dirty="0" err="1"/>
              <a:t>mW</a:t>
            </a:r>
            <a:r>
              <a:rPr lang="en-US" dirty="0"/>
              <a:t> (‑30 to ‑70 dBm) </a:t>
            </a:r>
          </a:p>
          <a:p>
            <a:pPr marL="742950" lvl="1" indent="-285750">
              <a:buFont typeface="Arial" panose="020B0604020202020204" pitchFamily="34" charset="0"/>
              <a:buChar char="•"/>
            </a:pPr>
            <a:r>
              <a:rPr lang="en-US" dirty="0"/>
              <a:t>Muffle the signal by factor of 10</a:t>
            </a:r>
            <a:r>
              <a:rPr lang="en-US" baseline="30000" dirty="0"/>
              <a:t>-6</a:t>
            </a:r>
            <a:r>
              <a:rPr lang="en-US" dirty="0"/>
              <a:t> to avoid damage = 2x 30 dB attenuators</a:t>
            </a:r>
          </a:p>
          <a:p>
            <a:pPr marL="285750" indent="-285750">
              <a:buFont typeface="Arial" panose="020B0604020202020204" pitchFamily="34" charset="0"/>
              <a:buChar char="•"/>
            </a:pPr>
            <a:r>
              <a:rPr lang="en-US" dirty="0"/>
              <a:t>Leakage -&gt; Keep cables short </a:t>
            </a:r>
          </a:p>
          <a:p>
            <a:pPr marL="285750" indent="-285750">
              <a:buFont typeface="Arial" panose="020B0604020202020204" pitchFamily="34" charset="0"/>
              <a:buChar char="•"/>
            </a:pPr>
            <a:r>
              <a:rPr lang="en-US" dirty="0"/>
              <a:t>Cable adapters -&gt; Convert from RP-SMA to SMA</a:t>
            </a:r>
          </a:p>
          <a:p>
            <a:pPr marL="285750" indent="-285750">
              <a:buFont typeface="Arial" panose="020B0604020202020204" pitchFamily="34" charset="0"/>
              <a:buChar char="•"/>
            </a:pPr>
            <a:r>
              <a:rPr lang="en-US" dirty="0"/>
              <a:t>USB wi-fi adapter with an antenna connector (check compatibility!)</a:t>
            </a:r>
          </a:p>
          <a:p>
            <a:pPr marL="285750" indent="-285750">
              <a:buFont typeface="Arial" panose="020B0604020202020204" pitchFamily="34" charset="0"/>
              <a:buChar char="•"/>
            </a:pPr>
            <a:endParaRPr lang="en-US" dirty="0"/>
          </a:p>
        </p:txBody>
      </p:sp>
      <p:pic>
        <p:nvPicPr>
          <p:cNvPr id="7" name="Content Placeholder 15" descr="A close-up of a device connected to a device&#10;&#10;Description automatically generated">
            <a:extLst>
              <a:ext uri="{FF2B5EF4-FFF2-40B4-BE49-F238E27FC236}">
                <a16:creationId xmlns:a16="http://schemas.microsoft.com/office/drawing/2014/main" id="{4809909C-26BC-286D-1078-7FA61610981F}"/>
              </a:ext>
            </a:extLst>
          </p:cNvPr>
          <p:cNvPicPr>
            <a:picLocks noChangeAspect="1"/>
          </p:cNvPicPr>
          <p:nvPr/>
        </p:nvPicPr>
        <p:blipFill>
          <a:blip r:embed="rId3" cstate="print">
            <a:extLst>
              <a:ext uri="{28A0092B-C50C-407E-A947-70E740481C1C}">
                <a14:useLocalDpi xmlns:a14="http://schemas.microsoft.com/office/drawing/2010/main"/>
              </a:ext>
            </a:extLst>
          </a:blip>
          <a:srcRect l="-20"/>
          <a:stretch/>
        </p:blipFill>
        <p:spPr>
          <a:xfrm>
            <a:off x="5142256" y="2202474"/>
            <a:ext cx="6758084" cy="3521440"/>
          </a:xfrm>
          <a:prstGeom prst="rect">
            <a:avLst/>
          </a:prstGeom>
        </p:spPr>
      </p:pic>
      <p:pic>
        <p:nvPicPr>
          <p:cNvPr id="8" name="image2.png" descr="A close-up of a computer screen&#10;&#10;Description automatically generated">
            <a:extLst>
              <a:ext uri="{FF2B5EF4-FFF2-40B4-BE49-F238E27FC236}">
                <a16:creationId xmlns:a16="http://schemas.microsoft.com/office/drawing/2014/main" id="{E7DF284F-8550-923B-CE4D-8B0394CAF92F}"/>
              </a:ext>
            </a:extLst>
          </p:cNvPr>
          <p:cNvPicPr/>
          <p:nvPr/>
        </p:nvPicPr>
        <p:blipFill>
          <a:blip r:embed="rId4" cstate="print">
            <a:extLst>
              <a:ext uri="{28A0092B-C50C-407E-A947-70E740481C1C}">
                <a14:useLocalDpi xmlns:a14="http://schemas.microsoft.com/office/drawing/2010/main"/>
              </a:ext>
            </a:extLst>
          </a:blip>
          <a:srcRect/>
          <a:stretch/>
        </p:blipFill>
        <p:spPr>
          <a:xfrm>
            <a:off x="3381555" y="707366"/>
            <a:ext cx="8799791" cy="1495109"/>
          </a:xfrm>
          <a:prstGeom prst="rect">
            <a:avLst/>
          </a:prstGeom>
          <a:ln/>
        </p:spPr>
      </p:pic>
    </p:spTree>
    <p:extLst>
      <p:ext uri="{BB962C8B-B14F-4D97-AF65-F5344CB8AC3E}">
        <p14:creationId xmlns:p14="http://schemas.microsoft.com/office/powerpoint/2010/main" val="492924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1438</Words>
  <Application>Microsoft Macintosh PowerPoint</Application>
  <PresentationFormat>Widescreen</PresentationFormat>
  <Paragraphs>202</Paragraphs>
  <Slides>30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Aptos</vt:lpstr>
      <vt:lpstr>Aptos Display</vt:lpstr>
      <vt:lpstr>Arial</vt:lpstr>
      <vt:lpstr>Courier</vt:lpstr>
      <vt:lpstr>Montserrat</vt:lpstr>
      <vt:lpstr>Office Theme</vt:lpstr>
      <vt:lpstr>PowerPoint Presentation</vt:lpstr>
      <vt:lpstr>Preliminaries</vt:lpstr>
      <vt:lpstr>Testing Hardware Interfaces Can Be Tricky</vt:lpstr>
      <vt:lpstr>Let’s get unconventional…</vt:lpstr>
      <vt:lpstr>Going Straight To The Point</vt:lpstr>
      <vt:lpstr>Wi-Fi</vt:lpstr>
      <vt:lpstr>Wi-fi: The Conundrum</vt:lpstr>
      <vt:lpstr>Sixty Seconds Of Background In RF</vt:lpstr>
      <vt:lpstr>Designing The Hardware</vt:lpstr>
      <vt:lpstr>Software</vt:lpstr>
      <vt:lpstr>Limitations</vt:lpstr>
      <vt:lpstr>“GPS” (GNSS)</vt:lpstr>
      <vt:lpstr>GNSS: The Conundrum</vt:lpstr>
      <vt:lpstr>60 Seconds Of Background On Software Defined Radio</vt:lpstr>
      <vt:lpstr>Software</vt:lpstr>
      <vt:lpstr>Designing The Hardware</vt:lpstr>
      <vt:lpstr>Measuring The SDR’s Default Power Level</vt:lpstr>
      <vt:lpstr>DO NOT USE AN ANTENNA ON YOUR SDR TO TRANSMIT UNLESS YOU KNOW WHAT YOU’RE DOING</vt:lpstr>
      <vt:lpstr>Battery And Power Consumption</vt:lpstr>
      <vt:lpstr>Battery And Power Consumption: The Conundrum</vt:lpstr>
      <vt:lpstr>Another 60 Seconds Of Electronics Background</vt:lpstr>
      <vt:lpstr>Measuring Power</vt:lpstr>
      <vt:lpstr>Mocking For Other Physical Interfaces</vt:lpstr>
      <vt:lpstr>Mocking Possibilities For Digital I/O </vt:lpstr>
      <vt:lpstr>Mocking Possibilities for RF Signals</vt:lpstr>
      <vt:lpstr>Putting It All Together</vt:lpstr>
      <vt:lpstr>Management Service</vt:lpstr>
      <vt:lpstr>Overall System Diagram</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2024-10-02T06:12:02Z</dcterms:created>
  <dcterms:modified xsi:type="dcterms:W3CDTF">2024-10-14T05:27:39Z</dcterms:modified>
</cp:coreProperties>
</file>