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6858000" cx="12192000"/>
  <p:notesSz cx="6858000" cy="9144000"/>
  <p:embeddedFontLst>
    <p:embeddedFont>
      <p:font typeface="Montserrat"/>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hedq//NYQ7f5SmrOwmNmGXxApwN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3C5FEF-CAB4-4068-9125-A49E628FDC71}">
  <a:tblStyle styleId="{BA3C5FEF-CAB4-4068-9125-A49E628FDC7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Montserrat-italic.fntdata"/><Relationship Id="rId16" Type="http://schemas.openxmlformats.org/officeDocument/2006/relationships/slide" Target="slides/slide11.xml"/><Relationship Id="rId38" Type="http://schemas.openxmlformats.org/officeDocument/2006/relationships/font" Target="fonts/Montserrat-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004ec3d646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004ec3d646_1_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3004ec3d646_1_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004ec3d646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g3004ec3d646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00f0365634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00f0365634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300f0365634_0_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069f2fd70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3069f2fd70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g3069f2fd70e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069f2fd70e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069f2fd70e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3069f2fd70e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069b6ee16a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069b6ee16a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g3069b6ee16a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069b6ee16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069b6ee16a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g3069b6ee16a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069b6ee16a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3069b6ee16a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3069b6ee16a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004ec3d646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004ec3d646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g3004ec3d646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004ec3d646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3004ec3d64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04ec3d646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004ec3d646_2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3004ec3d646_2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077ca8a194_3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3077ca8a194_3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004ec3d646_2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004ec3d646_2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3004ec3d646_2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077ca8a194_3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2" name="Google Shape;312;g3077ca8a194_3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077ca8a194_3_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3077ca8a194_3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77ca8a194_3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g3077ca8a194_3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074f0cf289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3074f0cf289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004ec3d646_2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3004ec3d646_2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3004ec3d646_2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077ca8a194_3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g3077ca8a194_3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077ca8a194_2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3077ca8a194_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004ec3d646_1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3004ec3d646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077ca8a194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3077ca8a194_3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g3077ca8a194_3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077ca8a194_3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077ca8a194_3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3077ca8a194_3_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004ec3d646_1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004ec3d646_1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g3004ec3d646_1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3077ca8a19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3077ca8a194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3077ca8a194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077ca8a194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077ca8a194_0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3077ca8a194_0_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077ca8a194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077ca8a194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g3077ca8a194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jpg"/><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4.png"/><Relationship Id="rId5"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5.png"/><Relationship Id="rId4" Type="http://schemas.openxmlformats.org/officeDocument/2006/relationships/image" Target="../media/image20.png"/><Relationship Id="rId5"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 name="Shape 14"/>
        <p:cNvGrpSpPr/>
        <p:nvPr/>
      </p:nvGrpSpPr>
      <p:grpSpPr>
        <a:xfrm>
          <a:off x="0" y="0"/>
          <a:ext cx="0" cy="0"/>
          <a:chOff x="0" y="0"/>
          <a:chExt cx="0" cy="0"/>
        </a:xfrm>
      </p:grpSpPr>
      <p:pic>
        <p:nvPicPr>
          <p:cNvPr descr="A poster for a software company&#10;&#10;Description automatically generated with medium confidence" id="15" name="Google Shape;15;p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 name="Google Shape;16;p7"/>
          <p:cNvSpPr txBox="1"/>
          <p:nvPr>
            <p:ph idx="1" type="body"/>
          </p:nvPr>
        </p:nvSpPr>
        <p:spPr>
          <a:xfrm>
            <a:off x="5998775" y="1592533"/>
            <a:ext cx="3776596" cy="59275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701A"/>
              </a:buClr>
              <a:buSzPts val="3600"/>
              <a:buNone/>
              <a:defRPr b="1" sz="3600">
                <a:solidFill>
                  <a:srgbClr val="ED701A"/>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7"/>
          <p:cNvSpPr txBox="1"/>
          <p:nvPr>
            <p:ph idx="2" type="body"/>
          </p:nvPr>
        </p:nvSpPr>
        <p:spPr>
          <a:xfrm>
            <a:off x="5998775" y="361874"/>
            <a:ext cx="3776596" cy="120032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3600"/>
              <a:buNone/>
              <a:defRPr b="1" sz="3600">
                <a:solidFill>
                  <a:schemeClr val="lt1"/>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3600"/>
              <a:buNone/>
              <a:defRPr b="1" sz="36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3600"/>
              <a:buNone/>
              <a:defRPr b="1" sz="36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3600"/>
              <a:buNone/>
              <a:defRPr b="1" sz="36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3600"/>
              <a:buNone/>
              <a:defRPr b="1" sz="36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7"/>
          <p:cNvSpPr/>
          <p:nvPr>
            <p:ph idx="3" type="pic"/>
          </p:nvPr>
        </p:nvSpPr>
        <p:spPr>
          <a:xfrm>
            <a:off x="3325813" y="326572"/>
            <a:ext cx="2446965" cy="2270928"/>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5" name="Shape 85"/>
        <p:cNvGrpSpPr/>
        <p:nvPr/>
      </p:nvGrpSpPr>
      <p:grpSpPr>
        <a:xfrm>
          <a:off x="0" y="0"/>
          <a:ext cx="0" cy="0"/>
          <a:chOff x="0" y="0"/>
          <a:chExt cx="0" cy="0"/>
        </a:xfrm>
      </p:grpSpPr>
      <p:sp>
        <p:nvSpPr>
          <p:cNvPr id="86" name="Google Shape;86;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6"/>
          <p:cNvSpPr/>
          <p:nvPr>
            <p:ph idx="2" type="pic"/>
          </p:nvPr>
        </p:nvSpPr>
        <p:spPr>
          <a:xfrm>
            <a:off x="5183188" y="987425"/>
            <a:ext cx="6172200" cy="4873625"/>
          </a:xfrm>
          <a:prstGeom prst="rect">
            <a:avLst/>
          </a:prstGeom>
          <a:noFill/>
          <a:ln>
            <a:noFill/>
          </a:ln>
        </p:spPr>
      </p:sp>
      <p:sp>
        <p:nvSpPr>
          <p:cNvPr id="88" name="Google Shape;88;p1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9" name="Google Shape;89;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1" name="Google Shape;91;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1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7" name="Google Shape;9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 name="Shape 98"/>
        <p:cNvGrpSpPr/>
        <p:nvPr/>
      </p:nvGrpSpPr>
      <p:grpSpPr>
        <a:xfrm>
          <a:off x="0" y="0"/>
          <a:ext cx="0" cy="0"/>
          <a:chOff x="0" y="0"/>
          <a:chExt cx="0" cy="0"/>
        </a:xfrm>
      </p:grpSpPr>
      <p:sp>
        <p:nvSpPr>
          <p:cNvPr id="99" name="Google Shape;99;p1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3" name="Google Shape;10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8"/>
          <p:cNvSpPr/>
          <p:nvPr/>
        </p:nvSpPr>
        <p:spPr>
          <a:xfrm>
            <a:off x="-49059" y="-58436"/>
            <a:ext cx="12353702" cy="6916436"/>
          </a:xfrm>
          <a:prstGeom prst="rect">
            <a:avLst/>
          </a:prstGeom>
          <a:solidFill>
            <a:srgbClr val="192E3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 name="Google Shape;21;p8"/>
          <p:cNvSpPr txBox="1"/>
          <p:nvPr>
            <p:ph idx="1" type="body"/>
          </p:nvPr>
        </p:nvSpPr>
        <p:spPr>
          <a:xfrm>
            <a:off x="838200" y="1605219"/>
            <a:ext cx="10515600" cy="435133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2" name="Google Shape;22;p8"/>
          <p:cNvPicPr preferRelativeResize="0"/>
          <p:nvPr/>
        </p:nvPicPr>
        <p:blipFill rotWithShape="1">
          <a:blip r:embed="rId2">
            <a:alphaModFix/>
          </a:blip>
          <a:srcRect b="0" l="0" r="0" t="0"/>
          <a:stretch/>
        </p:blipFill>
        <p:spPr>
          <a:xfrm rot="-2403032">
            <a:off x="-110658" y="5930930"/>
            <a:ext cx="871015" cy="561945"/>
          </a:xfrm>
          <a:prstGeom prst="rect">
            <a:avLst/>
          </a:prstGeom>
          <a:noFill/>
          <a:ln>
            <a:noFill/>
          </a:ln>
        </p:spPr>
      </p:pic>
      <p:cxnSp>
        <p:nvCxnSpPr>
          <p:cNvPr id="23" name="Google Shape;23;p8"/>
          <p:cNvCxnSpPr/>
          <p:nvPr/>
        </p:nvCxnSpPr>
        <p:spPr>
          <a:xfrm>
            <a:off x="430306" y="5782235"/>
            <a:ext cx="11231297" cy="0"/>
          </a:xfrm>
          <a:prstGeom prst="straightConnector1">
            <a:avLst/>
          </a:prstGeom>
          <a:noFill/>
          <a:ln cap="flat" cmpd="sng" w="9525">
            <a:solidFill>
              <a:srgbClr val="ED701A"/>
            </a:solidFill>
            <a:prstDash val="solid"/>
            <a:miter lim="800000"/>
            <a:headEnd len="sm" w="sm" type="none"/>
            <a:tailEnd len="sm" w="sm" type="none"/>
          </a:ln>
        </p:spPr>
      </p:cxnSp>
      <p:pic>
        <p:nvPicPr>
          <p:cNvPr descr="Text&#10;&#10;Description automatically generated" id="24" name="Google Shape;24;p8"/>
          <p:cNvPicPr preferRelativeResize="0"/>
          <p:nvPr/>
        </p:nvPicPr>
        <p:blipFill rotWithShape="1">
          <a:blip r:embed="rId3">
            <a:alphaModFix/>
          </a:blip>
          <a:srcRect b="0" l="0" r="0" t="0"/>
          <a:stretch/>
        </p:blipFill>
        <p:spPr>
          <a:xfrm>
            <a:off x="455024" y="5875136"/>
            <a:ext cx="758186" cy="758186"/>
          </a:xfrm>
          <a:prstGeom prst="rect">
            <a:avLst/>
          </a:prstGeom>
          <a:noFill/>
          <a:ln>
            <a:noFill/>
          </a:ln>
        </p:spPr>
      </p:pic>
      <p:pic>
        <p:nvPicPr>
          <p:cNvPr descr="A orange rectangular object with a black background&#10;&#10;Description automatically generated" id="25" name="Google Shape;25;p8"/>
          <p:cNvPicPr preferRelativeResize="0"/>
          <p:nvPr/>
        </p:nvPicPr>
        <p:blipFill rotWithShape="1">
          <a:blip r:embed="rId4">
            <a:alphaModFix/>
          </a:blip>
          <a:srcRect b="0" l="0" r="0" t="0"/>
          <a:stretch/>
        </p:blipFill>
        <p:spPr>
          <a:xfrm>
            <a:off x="10498646" y="3369537"/>
            <a:ext cx="1550670" cy="2905760"/>
          </a:xfrm>
          <a:prstGeom prst="rect">
            <a:avLst/>
          </a:prstGeom>
          <a:noFill/>
          <a:ln>
            <a:noFill/>
          </a:ln>
        </p:spPr>
      </p:pic>
      <p:pic>
        <p:nvPicPr>
          <p:cNvPr descr="A tall thin metal object&#10;&#10;Description automatically generated with medium confidence" id="26" name="Google Shape;26;p8"/>
          <p:cNvPicPr preferRelativeResize="0"/>
          <p:nvPr/>
        </p:nvPicPr>
        <p:blipFill rotWithShape="1">
          <a:blip r:embed="rId5">
            <a:alphaModFix/>
          </a:blip>
          <a:srcRect b="0" l="0" r="0" t="0"/>
          <a:stretch/>
        </p:blipFill>
        <p:spPr>
          <a:xfrm>
            <a:off x="11098738" y="1690688"/>
            <a:ext cx="1125730" cy="4074595"/>
          </a:xfrm>
          <a:prstGeom prst="rect">
            <a:avLst/>
          </a:prstGeom>
          <a:noFill/>
          <a:ln>
            <a:noFill/>
          </a:ln>
        </p:spPr>
      </p:pic>
      <p:pic>
        <p:nvPicPr>
          <p:cNvPr descr="A blue and white jet&#10;&#10;Description automatically generated" id="27" name="Google Shape;27;p8"/>
          <p:cNvPicPr preferRelativeResize="0"/>
          <p:nvPr/>
        </p:nvPicPr>
        <p:blipFill rotWithShape="1">
          <a:blip r:embed="rId6">
            <a:alphaModFix/>
          </a:blip>
          <a:srcRect b="0" l="0" r="0" t="0"/>
          <a:stretch/>
        </p:blipFill>
        <p:spPr>
          <a:xfrm>
            <a:off x="10692008" y="3056070"/>
            <a:ext cx="1069686" cy="532155"/>
          </a:xfrm>
          <a:prstGeom prst="rect">
            <a:avLst/>
          </a:prstGeom>
          <a:noFill/>
          <a:ln>
            <a:noFill/>
          </a:ln>
        </p:spPr>
      </p:pic>
      <p:sp>
        <p:nvSpPr>
          <p:cNvPr id="28" name="Google Shape;28;p8"/>
          <p:cNvSpPr txBox="1"/>
          <p:nvPr>
            <p:ph idx="2" type="body"/>
          </p:nvPr>
        </p:nvSpPr>
        <p:spPr>
          <a:xfrm>
            <a:off x="841674" y="376585"/>
            <a:ext cx="10504487" cy="12573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8800"/>
              <a:buNone/>
              <a:defRPr b="1" sz="8800">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8"/>
          <p:cNvSpPr txBox="1"/>
          <p:nvPr>
            <p:ph idx="3" type="body"/>
          </p:nvPr>
        </p:nvSpPr>
        <p:spPr>
          <a:xfrm>
            <a:off x="7305668" y="5985190"/>
            <a:ext cx="4356108" cy="317966"/>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rgbClr val="ED701A"/>
              </a:buClr>
              <a:buSzPts val="2000"/>
              <a:buNone/>
              <a:defRPr b="1" sz="2000">
                <a:solidFill>
                  <a:srgbClr val="ED701A"/>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8"/>
          <p:cNvSpPr txBox="1"/>
          <p:nvPr>
            <p:ph idx="4" type="body"/>
          </p:nvPr>
        </p:nvSpPr>
        <p:spPr>
          <a:xfrm>
            <a:off x="7305675" y="6356350"/>
            <a:ext cx="4397375" cy="350838"/>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000"/>
              <a:buNone/>
              <a:defRPr b="1" sz="2000">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1" name="Shape 31"/>
        <p:cNvGrpSpPr/>
        <p:nvPr/>
      </p:nvGrpSpPr>
      <p:grpSpPr>
        <a:xfrm>
          <a:off x="0" y="0"/>
          <a:ext cx="0" cy="0"/>
          <a:chOff x="0" y="0"/>
          <a:chExt cx="0" cy="0"/>
        </a:xfrm>
      </p:grpSpPr>
      <p:sp>
        <p:nvSpPr>
          <p:cNvPr id="32" name="Google Shape;32;p9"/>
          <p:cNvSpPr/>
          <p:nvPr/>
        </p:nvSpPr>
        <p:spPr>
          <a:xfrm>
            <a:off x="-49059" y="-49200"/>
            <a:ext cx="12353702" cy="6916436"/>
          </a:xfrm>
          <a:prstGeom prst="rect">
            <a:avLst/>
          </a:prstGeom>
          <a:solidFill>
            <a:srgbClr val="192E3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3" name="Google Shape;33;p9"/>
          <p:cNvSpPr txBox="1"/>
          <p:nvPr>
            <p:ph idx="1" type="body"/>
          </p:nvPr>
        </p:nvSpPr>
        <p:spPr>
          <a:xfrm>
            <a:off x="472198" y="1397938"/>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 name="Google Shape;34;p9"/>
          <p:cNvCxnSpPr/>
          <p:nvPr/>
        </p:nvCxnSpPr>
        <p:spPr>
          <a:xfrm>
            <a:off x="430306" y="5782235"/>
            <a:ext cx="10400254" cy="0"/>
          </a:xfrm>
          <a:prstGeom prst="straightConnector1">
            <a:avLst/>
          </a:prstGeom>
          <a:noFill/>
          <a:ln cap="flat" cmpd="sng" w="9525">
            <a:solidFill>
              <a:srgbClr val="ED701A"/>
            </a:solidFill>
            <a:prstDash val="solid"/>
            <a:miter lim="800000"/>
            <a:headEnd len="sm" w="sm" type="none"/>
            <a:tailEnd len="sm" w="sm" type="none"/>
          </a:ln>
        </p:spPr>
      </p:cxnSp>
      <p:pic>
        <p:nvPicPr>
          <p:cNvPr descr="A orange and white rectangular object&#10;&#10;Description automatically generated" id="35" name="Google Shape;35;p9"/>
          <p:cNvPicPr preferRelativeResize="0"/>
          <p:nvPr/>
        </p:nvPicPr>
        <p:blipFill rotWithShape="1">
          <a:blip r:embed="rId2">
            <a:alphaModFix/>
          </a:blip>
          <a:srcRect b="0" l="0" r="0" t="0"/>
          <a:stretch/>
        </p:blipFill>
        <p:spPr>
          <a:xfrm>
            <a:off x="11029690" y="2386939"/>
            <a:ext cx="1799649" cy="4995389"/>
          </a:xfrm>
          <a:prstGeom prst="rect">
            <a:avLst/>
          </a:prstGeom>
          <a:noFill/>
          <a:ln>
            <a:noFill/>
          </a:ln>
        </p:spPr>
      </p:pic>
      <p:pic>
        <p:nvPicPr>
          <p:cNvPr descr="A grey object with a blue stripe&#10;&#10;Description automatically generated" id="36" name="Google Shape;36;p9"/>
          <p:cNvPicPr preferRelativeResize="0"/>
          <p:nvPr/>
        </p:nvPicPr>
        <p:blipFill rotWithShape="1">
          <a:blip r:embed="rId3">
            <a:alphaModFix/>
          </a:blip>
          <a:srcRect b="0" l="0" r="0" t="0"/>
          <a:stretch/>
        </p:blipFill>
        <p:spPr>
          <a:xfrm>
            <a:off x="9955793" y="3213950"/>
            <a:ext cx="1764009" cy="3933264"/>
          </a:xfrm>
          <a:prstGeom prst="rect">
            <a:avLst/>
          </a:prstGeom>
          <a:noFill/>
          <a:ln>
            <a:noFill/>
          </a:ln>
        </p:spPr>
      </p:pic>
      <p:pic>
        <p:nvPicPr>
          <p:cNvPr descr="A white cloud on a black background&#10;&#10;Description automatically generated" id="37" name="Google Shape;37;p9"/>
          <p:cNvPicPr preferRelativeResize="0"/>
          <p:nvPr/>
        </p:nvPicPr>
        <p:blipFill rotWithShape="1">
          <a:blip r:embed="rId4">
            <a:alphaModFix/>
          </a:blip>
          <a:srcRect b="0" l="0" r="0" t="0"/>
          <a:stretch/>
        </p:blipFill>
        <p:spPr>
          <a:xfrm>
            <a:off x="10137890" y="4626472"/>
            <a:ext cx="1424454" cy="981442"/>
          </a:xfrm>
          <a:prstGeom prst="rect">
            <a:avLst/>
          </a:prstGeom>
          <a:noFill/>
          <a:ln>
            <a:noFill/>
          </a:ln>
        </p:spPr>
      </p:pic>
      <p:pic>
        <p:nvPicPr>
          <p:cNvPr descr="A white cloud on a black background&#10;&#10;Description automatically generated" id="38" name="Google Shape;38;p9"/>
          <p:cNvPicPr preferRelativeResize="0"/>
          <p:nvPr/>
        </p:nvPicPr>
        <p:blipFill rotWithShape="1">
          <a:blip r:embed="rId4">
            <a:alphaModFix/>
          </a:blip>
          <a:srcRect b="0" l="0" r="0" t="0"/>
          <a:stretch/>
        </p:blipFill>
        <p:spPr>
          <a:xfrm>
            <a:off x="10779158" y="2702669"/>
            <a:ext cx="1424454" cy="981442"/>
          </a:xfrm>
          <a:prstGeom prst="rect">
            <a:avLst/>
          </a:prstGeom>
          <a:noFill/>
          <a:ln>
            <a:noFill/>
          </a:ln>
        </p:spPr>
      </p:pic>
      <p:pic>
        <p:nvPicPr>
          <p:cNvPr descr="A blue and white jet&#10;&#10;Description automatically generated" id="39" name="Google Shape;39;p9"/>
          <p:cNvPicPr preferRelativeResize="0"/>
          <p:nvPr/>
        </p:nvPicPr>
        <p:blipFill rotWithShape="1">
          <a:blip r:embed="rId5">
            <a:alphaModFix/>
          </a:blip>
          <a:srcRect b="0" l="0" r="0" t="0"/>
          <a:stretch/>
        </p:blipFill>
        <p:spPr>
          <a:xfrm>
            <a:off x="10450773" y="3511959"/>
            <a:ext cx="1164689" cy="579418"/>
          </a:xfrm>
          <a:prstGeom prst="rect">
            <a:avLst/>
          </a:prstGeom>
          <a:noFill/>
          <a:ln>
            <a:noFill/>
          </a:ln>
        </p:spPr>
      </p:pic>
      <p:pic>
        <p:nvPicPr>
          <p:cNvPr descr="A blue and white jet&#10;&#10;Description automatically generated" id="40" name="Google Shape;40;p9"/>
          <p:cNvPicPr preferRelativeResize="0"/>
          <p:nvPr/>
        </p:nvPicPr>
        <p:blipFill rotWithShape="1">
          <a:blip r:embed="rId5">
            <a:alphaModFix/>
          </a:blip>
          <a:srcRect b="0" l="0" r="0" t="0"/>
          <a:stretch/>
        </p:blipFill>
        <p:spPr>
          <a:xfrm>
            <a:off x="941" y="5087925"/>
            <a:ext cx="1164689" cy="579418"/>
          </a:xfrm>
          <a:prstGeom prst="rect">
            <a:avLst/>
          </a:prstGeom>
          <a:noFill/>
          <a:ln>
            <a:noFill/>
          </a:ln>
        </p:spPr>
      </p:pic>
      <p:sp>
        <p:nvSpPr>
          <p:cNvPr id="41" name="Google Shape;41;p9"/>
          <p:cNvSpPr txBox="1"/>
          <p:nvPr>
            <p:ph idx="2" type="body"/>
          </p:nvPr>
        </p:nvSpPr>
        <p:spPr>
          <a:xfrm>
            <a:off x="472739" y="576418"/>
            <a:ext cx="4813245" cy="647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ED701A"/>
              </a:buClr>
              <a:buSzPts val="4000"/>
              <a:buNone/>
              <a:defRPr b="1" sz="4000">
                <a:solidFill>
                  <a:srgbClr val="ED701A"/>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9"/>
          <p:cNvSpPr txBox="1"/>
          <p:nvPr>
            <p:ph idx="3" type="body"/>
          </p:nvPr>
        </p:nvSpPr>
        <p:spPr>
          <a:xfrm>
            <a:off x="433804" y="5985190"/>
            <a:ext cx="4356108" cy="31796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D701A"/>
              </a:buClr>
              <a:buSzPts val="2000"/>
              <a:buNone/>
              <a:defRPr b="1" sz="2000">
                <a:solidFill>
                  <a:srgbClr val="ED701A"/>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9"/>
          <p:cNvSpPr txBox="1"/>
          <p:nvPr>
            <p:ph idx="4" type="body"/>
          </p:nvPr>
        </p:nvSpPr>
        <p:spPr>
          <a:xfrm>
            <a:off x="470755" y="6347114"/>
            <a:ext cx="4397375" cy="3508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b="1" sz="2000">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4" name="Shape 44"/>
        <p:cNvGrpSpPr/>
        <p:nvPr/>
      </p:nvGrpSpPr>
      <p:grpSpPr>
        <a:xfrm>
          <a:off x="0" y="0"/>
          <a:ext cx="0" cy="0"/>
          <a:chOff x="0" y="0"/>
          <a:chExt cx="0" cy="0"/>
        </a:xfrm>
      </p:grpSpPr>
      <p:sp>
        <p:nvSpPr>
          <p:cNvPr id="45" name="Google Shape;45;p10"/>
          <p:cNvSpPr/>
          <p:nvPr/>
        </p:nvSpPr>
        <p:spPr>
          <a:xfrm>
            <a:off x="-80851" y="-46278"/>
            <a:ext cx="12353702" cy="6916436"/>
          </a:xfrm>
          <a:prstGeom prst="rect">
            <a:avLst/>
          </a:prstGeom>
          <a:solidFill>
            <a:srgbClr val="192E34"/>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6" name="Google Shape;46;p10"/>
          <p:cNvSpPr txBox="1"/>
          <p:nvPr>
            <p:ph idx="1" type="body"/>
          </p:nvPr>
        </p:nvSpPr>
        <p:spPr>
          <a:xfrm>
            <a:off x="1333056" y="1787640"/>
            <a:ext cx="4119713" cy="4062288"/>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10"/>
          <p:cNvSpPr txBox="1"/>
          <p:nvPr>
            <p:ph idx="2" type="body"/>
          </p:nvPr>
        </p:nvSpPr>
        <p:spPr>
          <a:xfrm>
            <a:off x="5667921" y="1787641"/>
            <a:ext cx="6368365" cy="40622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 name="Google Shape;48;p10"/>
          <p:cNvCxnSpPr/>
          <p:nvPr/>
        </p:nvCxnSpPr>
        <p:spPr>
          <a:xfrm>
            <a:off x="430306" y="5782235"/>
            <a:ext cx="11605981" cy="0"/>
          </a:xfrm>
          <a:prstGeom prst="straightConnector1">
            <a:avLst/>
          </a:prstGeom>
          <a:noFill/>
          <a:ln cap="flat" cmpd="sng" w="9525">
            <a:solidFill>
              <a:srgbClr val="ED701A"/>
            </a:solidFill>
            <a:prstDash val="solid"/>
            <a:miter lim="800000"/>
            <a:headEnd len="sm" w="sm" type="none"/>
            <a:tailEnd len="sm" w="sm" type="none"/>
          </a:ln>
        </p:spPr>
      </p:cxnSp>
      <p:pic>
        <p:nvPicPr>
          <p:cNvPr descr="A orange object with black background&#10;&#10;Description automatically generated" id="49" name="Google Shape;49;p10"/>
          <p:cNvPicPr preferRelativeResize="0"/>
          <p:nvPr/>
        </p:nvPicPr>
        <p:blipFill rotWithShape="1">
          <a:blip r:embed="rId2">
            <a:alphaModFix/>
          </a:blip>
          <a:srcRect b="0" l="0" r="0" t="0"/>
          <a:stretch/>
        </p:blipFill>
        <p:spPr>
          <a:xfrm>
            <a:off x="0" y="2690765"/>
            <a:ext cx="730956" cy="3082727"/>
          </a:xfrm>
          <a:prstGeom prst="rect">
            <a:avLst/>
          </a:prstGeom>
          <a:noFill/>
          <a:ln>
            <a:noFill/>
          </a:ln>
        </p:spPr>
      </p:pic>
      <p:pic>
        <p:nvPicPr>
          <p:cNvPr descr="A tall thin metal object&#10;&#10;Description automatically generated with medium confidence" id="50" name="Google Shape;50;p10"/>
          <p:cNvPicPr preferRelativeResize="0"/>
          <p:nvPr/>
        </p:nvPicPr>
        <p:blipFill rotWithShape="1">
          <a:blip r:embed="rId3">
            <a:alphaModFix/>
          </a:blip>
          <a:srcRect b="0" l="0" r="0" t="0"/>
          <a:stretch/>
        </p:blipFill>
        <p:spPr>
          <a:xfrm>
            <a:off x="148213" y="1492676"/>
            <a:ext cx="1165485" cy="4218487"/>
          </a:xfrm>
          <a:prstGeom prst="rect">
            <a:avLst/>
          </a:prstGeom>
          <a:noFill/>
          <a:ln>
            <a:noFill/>
          </a:ln>
        </p:spPr>
      </p:pic>
      <p:pic>
        <p:nvPicPr>
          <p:cNvPr descr="A blue and black logo&#10;&#10;Description automatically generated" id="51" name="Google Shape;51;p10"/>
          <p:cNvPicPr preferRelativeResize="0"/>
          <p:nvPr/>
        </p:nvPicPr>
        <p:blipFill rotWithShape="1">
          <a:blip r:embed="rId4">
            <a:alphaModFix/>
          </a:blip>
          <a:srcRect b="0" l="0" r="0" t="0"/>
          <a:stretch/>
        </p:blipFill>
        <p:spPr>
          <a:xfrm>
            <a:off x="66400" y="4973406"/>
            <a:ext cx="1050290" cy="841007"/>
          </a:xfrm>
          <a:prstGeom prst="rect">
            <a:avLst/>
          </a:prstGeom>
          <a:noFill/>
          <a:ln>
            <a:noFill/>
          </a:ln>
        </p:spPr>
      </p:pic>
      <p:pic>
        <p:nvPicPr>
          <p:cNvPr descr="A white cloud on a black background&#10;&#10;Description automatically generated" id="52" name="Google Shape;52;p10"/>
          <p:cNvPicPr preferRelativeResize="0"/>
          <p:nvPr/>
        </p:nvPicPr>
        <p:blipFill rotWithShape="1">
          <a:blip r:embed="rId5">
            <a:alphaModFix/>
          </a:blip>
          <a:srcRect b="0" l="0" r="0" t="0"/>
          <a:stretch/>
        </p:blipFill>
        <p:spPr>
          <a:xfrm>
            <a:off x="18056" y="1787640"/>
            <a:ext cx="1050290" cy="723645"/>
          </a:xfrm>
          <a:prstGeom prst="rect">
            <a:avLst/>
          </a:prstGeom>
          <a:noFill/>
          <a:ln>
            <a:noFill/>
          </a:ln>
        </p:spPr>
      </p:pic>
      <p:sp>
        <p:nvSpPr>
          <p:cNvPr id="53" name="Google Shape;53;p10"/>
          <p:cNvSpPr txBox="1"/>
          <p:nvPr>
            <p:ph idx="3" type="body"/>
          </p:nvPr>
        </p:nvSpPr>
        <p:spPr>
          <a:xfrm>
            <a:off x="433804" y="5985190"/>
            <a:ext cx="4356108" cy="317966"/>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D701A"/>
              </a:buClr>
              <a:buSzPts val="2000"/>
              <a:buNone/>
              <a:defRPr b="1" sz="2000">
                <a:solidFill>
                  <a:srgbClr val="ED701A"/>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4" type="body"/>
          </p:nvPr>
        </p:nvSpPr>
        <p:spPr>
          <a:xfrm>
            <a:off x="470755" y="6347114"/>
            <a:ext cx="4397375" cy="35083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b="1" sz="2000">
                <a:solidFill>
                  <a:schemeClr val="lt1"/>
                </a:solidFill>
                <a:latin typeface="Montserrat"/>
                <a:ea typeface="Montserrat"/>
                <a:cs typeface="Montserrat"/>
                <a:sym typeface="Montserrat"/>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10"/>
          <p:cNvSpPr txBox="1"/>
          <p:nvPr>
            <p:ph type="title"/>
          </p:nvPr>
        </p:nvSpPr>
        <p:spPr>
          <a:xfrm>
            <a:off x="819728" y="355890"/>
            <a:ext cx="10226964" cy="103754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ED701A"/>
              </a:buClr>
              <a:buSzPts val="4300"/>
              <a:buFont typeface="Montserrat"/>
              <a:buNone/>
              <a:defRPr b="1" sz="4300">
                <a:solidFill>
                  <a:srgbClr val="ED701A"/>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6" name="Shape 56"/>
        <p:cNvGrpSpPr/>
        <p:nvPr/>
      </p:nvGrpSpPr>
      <p:grpSpPr>
        <a:xfrm>
          <a:off x="0" y="0"/>
          <a:ext cx="0" cy="0"/>
          <a:chOff x="0" y="0"/>
          <a:chExt cx="0" cy="0"/>
        </a:xfrm>
      </p:grpSpPr>
      <p:pic>
        <p:nvPicPr>
          <p:cNvPr descr="A poster for a software company&#10;&#10;Description automatically generated with medium confidence" id="57" name="Google Shape;57;p1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8" name="Google Shape;58;p11"/>
          <p:cNvSpPr/>
          <p:nvPr>
            <p:ph idx="2" type="pic"/>
          </p:nvPr>
        </p:nvSpPr>
        <p:spPr>
          <a:xfrm>
            <a:off x="3325813" y="326572"/>
            <a:ext cx="2446965" cy="2270928"/>
          </a:xfrm>
          <a:prstGeom prst="rect">
            <a:avLst/>
          </a:prstGeom>
          <a:noFill/>
          <a:ln>
            <a:noFill/>
          </a:ln>
        </p:spPr>
      </p:sp>
      <p:sp>
        <p:nvSpPr>
          <p:cNvPr id="59" name="Google Shape;59;p11"/>
          <p:cNvSpPr txBox="1"/>
          <p:nvPr/>
        </p:nvSpPr>
        <p:spPr>
          <a:xfrm>
            <a:off x="6180513" y="488619"/>
            <a:ext cx="4136304"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6000" u="none" cap="none" strike="noStrike">
                <a:solidFill>
                  <a:schemeClr val="lt2"/>
                </a:solidFill>
                <a:latin typeface="Montserrat"/>
                <a:ea typeface="Montserrat"/>
                <a:cs typeface="Montserrat"/>
                <a:sym typeface="Montserrat"/>
              </a:rPr>
              <a:t>THANK </a:t>
            </a:r>
            <a:r>
              <a:rPr b="0" i="0" lang="en-US" sz="6000" u="none" cap="none" strike="noStrike">
                <a:solidFill>
                  <a:schemeClr val="lt2"/>
                </a:solidFill>
                <a:latin typeface="Montserrat"/>
                <a:ea typeface="Montserrat"/>
                <a:cs typeface="Montserrat"/>
                <a:sym typeface="Montserrat"/>
              </a:rPr>
              <a:t>YOU</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1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1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1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5" name="Google Shape;65;p1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8" name="Shape 78"/>
        <p:cNvGrpSpPr/>
        <p:nvPr/>
      </p:nvGrpSpPr>
      <p:grpSpPr>
        <a:xfrm>
          <a:off x="0" y="0"/>
          <a:ext cx="0" cy="0"/>
          <a:chOff x="0" y="0"/>
          <a:chExt cx="0" cy="0"/>
        </a:xfrm>
      </p:grpSpPr>
      <p:sp>
        <p:nvSpPr>
          <p:cNvPr id="79" name="Google Shape;79;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1" name="Google Shape;81;p1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2" name="Google Shape;82;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12.png"/><Relationship Id="rId5"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35.png"/><Relationship Id="rId6"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hyperlink" Target="http://www.youtube.com/watch?v=6e-5Uo1dRic" TargetMode="Externa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
          <p:cNvSpPr txBox="1"/>
          <p:nvPr>
            <p:ph idx="1" type="body"/>
          </p:nvPr>
        </p:nvSpPr>
        <p:spPr>
          <a:xfrm>
            <a:off x="5988925" y="2272433"/>
            <a:ext cx="3776700" cy="592800"/>
          </a:xfrm>
          <a:prstGeom prst="rect">
            <a:avLst/>
          </a:prstGeom>
          <a:noFill/>
          <a:ln>
            <a:noFill/>
          </a:ln>
        </p:spPr>
        <p:txBody>
          <a:bodyPr anchorCtr="0" anchor="t" bIns="45700" lIns="91425" spcFirstLastPara="1" rIns="91425" wrap="square" tIns="45700">
            <a:normAutofit fontScale="47500"/>
          </a:bodyPr>
          <a:lstStyle/>
          <a:p>
            <a:pPr indent="0" lvl="0" marL="0" rtl="0" algn="l">
              <a:lnSpc>
                <a:spcPct val="90000"/>
              </a:lnSpc>
              <a:spcBef>
                <a:spcPts val="0"/>
              </a:spcBef>
              <a:spcAft>
                <a:spcPts val="0"/>
              </a:spcAft>
              <a:buClr>
                <a:srgbClr val="ED701A"/>
              </a:buClr>
              <a:buSzPct val="100000"/>
              <a:buNone/>
            </a:pPr>
            <a:r>
              <a:rPr lang="en-US"/>
              <a:t>By Monica Bao, </a:t>
            </a:r>
            <a:r>
              <a:rPr lang="en-US"/>
              <a:t>Sophia Lee, </a:t>
            </a:r>
            <a:r>
              <a:rPr lang="en-US"/>
              <a:t>Havish Sripada, Joanna Mei</a:t>
            </a:r>
            <a:endParaRPr/>
          </a:p>
        </p:txBody>
      </p:sp>
      <p:sp>
        <p:nvSpPr>
          <p:cNvPr id="109" name="Google Shape;109;p1"/>
          <p:cNvSpPr txBox="1"/>
          <p:nvPr>
            <p:ph idx="2" type="body"/>
          </p:nvPr>
        </p:nvSpPr>
        <p:spPr>
          <a:xfrm>
            <a:off x="5929825" y="283025"/>
            <a:ext cx="4325700" cy="19893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lt1"/>
              </a:buClr>
              <a:buSzPts val="2250"/>
              <a:buNone/>
            </a:pPr>
            <a:r>
              <a:rPr lang="en-US" sz="2650"/>
              <a:t>Achieving Software Quality Excellence Through Software-Hardware Co-Verification and Co-Design</a:t>
            </a:r>
            <a:endParaRPr sz="2650"/>
          </a:p>
        </p:txBody>
      </p:sp>
      <p:pic>
        <p:nvPicPr>
          <p:cNvPr id="110" name="Google Shape;110;p1"/>
          <p:cNvPicPr preferRelativeResize="0"/>
          <p:nvPr/>
        </p:nvPicPr>
        <p:blipFill>
          <a:blip r:embed="rId3">
            <a:alphaModFix/>
          </a:blip>
          <a:stretch>
            <a:fillRect/>
          </a:stretch>
        </p:blipFill>
        <p:spPr>
          <a:xfrm>
            <a:off x="0" y="6082025"/>
            <a:ext cx="1487025" cy="775975"/>
          </a:xfrm>
          <a:prstGeom prst="rect">
            <a:avLst/>
          </a:prstGeom>
          <a:noFill/>
          <a:ln>
            <a:noFill/>
          </a:ln>
        </p:spPr>
      </p:pic>
      <p:pic>
        <p:nvPicPr>
          <p:cNvPr id="111" name="Google Shape;111;p1"/>
          <p:cNvPicPr preferRelativeResize="0"/>
          <p:nvPr/>
        </p:nvPicPr>
        <p:blipFill>
          <a:blip r:embed="rId4">
            <a:alphaModFix/>
          </a:blip>
          <a:stretch>
            <a:fillRect/>
          </a:stretch>
        </p:blipFill>
        <p:spPr>
          <a:xfrm>
            <a:off x="3313650" y="507650"/>
            <a:ext cx="2464274" cy="1944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g3004ec3d646_1_34"/>
          <p:cNvSpPr/>
          <p:nvPr/>
        </p:nvSpPr>
        <p:spPr>
          <a:xfrm>
            <a:off x="8954975" y="1974450"/>
            <a:ext cx="3294900" cy="3716400"/>
          </a:xfrm>
          <a:prstGeom prst="rect">
            <a:avLst/>
          </a:prstGeom>
          <a:solidFill>
            <a:srgbClr val="192E34"/>
          </a:solidFill>
          <a:ln cap="flat" cmpd="sng" w="76200">
            <a:solidFill>
              <a:srgbClr val="192E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7" name="Google Shape;187;g3004ec3d646_1_34"/>
          <p:cNvSpPr txBox="1"/>
          <p:nvPr>
            <p:ph idx="1" type="body"/>
          </p:nvPr>
        </p:nvSpPr>
        <p:spPr>
          <a:xfrm>
            <a:off x="513300" y="1276050"/>
            <a:ext cx="6334500" cy="4351200"/>
          </a:xfrm>
          <a:prstGeom prst="rect">
            <a:avLst/>
          </a:prstGeom>
        </p:spPr>
        <p:txBody>
          <a:bodyPr anchorCtr="0" anchor="t" bIns="45700" lIns="91425" spcFirstLastPara="1" rIns="91425" wrap="square" tIns="45700">
            <a:normAutofit/>
          </a:bodyPr>
          <a:lstStyle/>
          <a:p>
            <a:pPr indent="-400050" lvl="0" marL="457200" rtl="0" algn="l">
              <a:spcBef>
                <a:spcPts val="1000"/>
              </a:spcBef>
              <a:spcAft>
                <a:spcPts val="0"/>
              </a:spcAft>
              <a:buSzPts val="2700"/>
              <a:buChar char="•"/>
            </a:pPr>
            <a:r>
              <a:rPr lang="en-US"/>
              <a:t>Mechanical components are refined for high operability throughout the season</a:t>
            </a:r>
            <a:endParaRPr/>
          </a:p>
          <a:p>
            <a:pPr indent="0" lvl="0" marL="457200" rtl="0" algn="l">
              <a:spcBef>
                <a:spcPts val="1000"/>
              </a:spcBef>
              <a:spcAft>
                <a:spcPts val="0"/>
              </a:spcAft>
              <a:buNone/>
            </a:pPr>
            <a:r>
              <a:t/>
            </a:r>
            <a:endParaRPr sz="1400"/>
          </a:p>
          <a:p>
            <a:pPr indent="-400050" lvl="0" marL="457200" rtl="0" algn="l">
              <a:spcBef>
                <a:spcPts val="1000"/>
              </a:spcBef>
              <a:spcAft>
                <a:spcPts val="0"/>
              </a:spcAft>
              <a:buSzPts val="2700"/>
              <a:buChar char="•"/>
            </a:pPr>
            <a:r>
              <a:rPr lang="en-US"/>
              <a:t>Intake originally had no sensors</a:t>
            </a:r>
            <a:endParaRPr/>
          </a:p>
          <a:p>
            <a:pPr indent="0" lvl="0" marL="457200" rtl="0" algn="l">
              <a:spcBef>
                <a:spcPts val="1000"/>
              </a:spcBef>
              <a:spcAft>
                <a:spcPts val="0"/>
              </a:spcAft>
              <a:buNone/>
            </a:pPr>
            <a:r>
              <a:t/>
            </a:r>
            <a:endParaRPr sz="1400"/>
          </a:p>
          <a:p>
            <a:pPr indent="-400050" lvl="0" marL="457200" rtl="0" algn="l">
              <a:spcBef>
                <a:spcPts val="1000"/>
              </a:spcBef>
              <a:spcAft>
                <a:spcPts val="0"/>
              </a:spcAft>
              <a:buSzPts val="2700"/>
              <a:buChar char="•"/>
            </a:pPr>
            <a:r>
              <a:rPr lang="en-US"/>
              <a:t>Intake used a time-based system </a:t>
            </a:r>
            <a:endParaRPr/>
          </a:p>
          <a:p>
            <a:pPr indent="0" lvl="0" marL="457200" rtl="0" algn="l">
              <a:spcBef>
                <a:spcPts val="1000"/>
              </a:spcBef>
              <a:spcAft>
                <a:spcPts val="0"/>
              </a:spcAft>
              <a:buNone/>
            </a:pPr>
            <a:r>
              <a:t/>
            </a:r>
            <a:endParaRPr sz="1400"/>
          </a:p>
          <a:p>
            <a:pPr indent="-400050" lvl="0" marL="457200" rtl="0" algn="l">
              <a:spcBef>
                <a:spcPts val="1000"/>
              </a:spcBef>
              <a:spcAft>
                <a:spcPts val="0"/>
              </a:spcAft>
              <a:buSzPts val="2700"/>
              <a:buChar char="•"/>
            </a:pPr>
            <a:r>
              <a:rPr lang="en-US"/>
              <a:t>The </a:t>
            </a:r>
            <a:r>
              <a:rPr lang="en-US"/>
              <a:t>program</a:t>
            </a:r>
            <a:r>
              <a:rPr lang="en-US"/>
              <a:t> was flawed and led to unreliable autonomous cycles</a:t>
            </a:r>
            <a:endParaRPr/>
          </a:p>
        </p:txBody>
      </p:sp>
      <p:sp>
        <p:nvSpPr>
          <p:cNvPr id="188" name="Google Shape;188;g3004ec3d646_1_34"/>
          <p:cNvSpPr txBox="1"/>
          <p:nvPr>
            <p:ph idx="2" type="body"/>
          </p:nvPr>
        </p:nvSpPr>
        <p:spPr>
          <a:xfrm>
            <a:off x="653550" y="325500"/>
            <a:ext cx="10884900" cy="681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Case Study: Intake</a:t>
            </a:r>
            <a:endParaRPr sz="4000">
              <a:solidFill>
                <a:srgbClr val="ED701A"/>
              </a:solidFill>
            </a:endParaRPr>
          </a:p>
        </p:txBody>
      </p:sp>
      <p:pic>
        <p:nvPicPr>
          <p:cNvPr id="189" name="Google Shape;189;g3004ec3d646_1_34"/>
          <p:cNvPicPr preferRelativeResize="0"/>
          <p:nvPr/>
        </p:nvPicPr>
        <p:blipFill rotWithShape="1">
          <a:blip r:embed="rId3">
            <a:alphaModFix/>
          </a:blip>
          <a:srcRect b="2639" l="0" r="2429" t="1030"/>
          <a:stretch/>
        </p:blipFill>
        <p:spPr>
          <a:xfrm>
            <a:off x="6969067" y="1601908"/>
            <a:ext cx="4601100" cy="3117000"/>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4"/>
          <p:cNvSpPr/>
          <p:nvPr/>
        </p:nvSpPr>
        <p:spPr>
          <a:xfrm>
            <a:off x="2058675" y="1722625"/>
            <a:ext cx="8364900" cy="3914400"/>
          </a:xfrm>
          <a:prstGeom prst="rect">
            <a:avLst/>
          </a:prstGeom>
          <a:solidFill>
            <a:srgbClr val="192E34"/>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5" name="Google Shape;195;p4"/>
          <p:cNvSpPr txBox="1"/>
          <p:nvPr>
            <p:ph idx="1" type="body"/>
          </p:nvPr>
        </p:nvSpPr>
        <p:spPr>
          <a:xfrm>
            <a:off x="2120475" y="1787641"/>
            <a:ext cx="4119600" cy="488400"/>
          </a:xfrm>
          <a:prstGeom prst="rect">
            <a:avLst/>
          </a:prstGeom>
          <a:solidFill>
            <a:schemeClr val="accent1"/>
          </a:solidFill>
          <a:ln>
            <a:noFill/>
          </a:ln>
        </p:spPr>
        <p:txBody>
          <a:bodyPr anchorCtr="0" anchor="t" bIns="45700" lIns="91425" spcFirstLastPara="1" rIns="91425" wrap="square" tIns="45700">
            <a:normAutofit/>
          </a:bodyPr>
          <a:lstStyle/>
          <a:p>
            <a:pPr indent="-76200" lvl="0" marL="228600" rtl="0" algn="ctr">
              <a:lnSpc>
                <a:spcPct val="90000"/>
              </a:lnSpc>
              <a:spcBef>
                <a:spcPts val="0"/>
              </a:spcBef>
              <a:spcAft>
                <a:spcPts val="0"/>
              </a:spcAft>
              <a:buClr>
                <a:schemeClr val="lt1"/>
              </a:buClr>
              <a:buSzPts val="2400"/>
              <a:buNone/>
            </a:pPr>
            <a:r>
              <a:rPr b="1" lang="en-US"/>
              <a:t>Strengths</a:t>
            </a:r>
            <a:endParaRPr b="1"/>
          </a:p>
        </p:txBody>
      </p:sp>
      <p:sp>
        <p:nvSpPr>
          <p:cNvPr id="196" name="Google Shape;196;p4"/>
          <p:cNvSpPr txBox="1"/>
          <p:nvPr>
            <p:ph idx="2" type="body"/>
          </p:nvPr>
        </p:nvSpPr>
        <p:spPr>
          <a:xfrm>
            <a:off x="6240075" y="1787650"/>
            <a:ext cx="4119600" cy="488400"/>
          </a:xfrm>
          <a:prstGeom prst="rect">
            <a:avLst/>
          </a:prstGeom>
          <a:solidFill>
            <a:srgbClr val="ED701A"/>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lang="en-US"/>
              <a:t>Weaknesses</a:t>
            </a:r>
            <a:endParaRPr b="1"/>
          </a:p>
        </p:txBody>
      </p:sp>
      <p:sp>
        <p:nvSpPr>
          <p:cNvPr id="197" name="Google Shape;197;p4"/>
          <p:cNvSpPr txBox="1"/>
          <p:nvPr>
            <p:ph type="title"/>
          </p:nvPr>
        </p:nvSpPr>
        <p:spPr>
          <a:xfrm>
            <a:off x="180675" y="319675"/>
            <a:ext cx="12120900" cy="1037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ED701A"/>
              </a:buClr>
              <a:buSzPts val="4300"/>
              <a:buFont typeface="Montserrat"/>
              <a:buNone/>
            </a:pPr>
            <a:r>
              <a:rPr lang="en-US" sz="4000">
                <a:solidFill>
                  <a:srgbClr val="ED701A"/>
                </a:solidFill>
              </a:rPr>
              <a:t>SWOT Analysis Table for Pre-Programmed Time Functions</a:t>
            </a:r>
            <a:endParaRPr sz="4000">
              <a:solidFill>
                <a:srgbClr val="ED701A"/>
              </a:solidFill>
            </a:endParaRPr>
          </a:p>
        </p:txBody>
      </p:sp>
      <p:sp>
        <p:nvSpPr>
          <p:cNvPr id="198" name="Google Shape;198;p4"/>
          <p:cNvSpPr txBox="1"/>
          <p:nvPr>
            <p:ph idx="1" type="body"/>
          </p:nvPr>
        </p:nvSpPr>
        <p:spPr>
          <a:xfrm>
            <a:off x="2120475" y="3713666"/>
            <a:ext cx="4119600" cy="488400"/>
          </a:xfrm>
          <a:prstGeom prst="rect">
            <a:avLst/>
          </a:prstGeom>
          <a:solidFill>
            <a:schemeClr val="accent1"/>
          </a:solidFill>
          <a:ln>
            <a:noFill/>
          </a:ln>
        </p:spPr>
        <p:txBody>
          <a:bodyPr anchorCtr="0" anchor="t" bIns="45700" lIns="91425" spcFirstLastPara="1" rIns="91425" wrap="square" tIns="45700">
            <a:normAutofit/>
          </a:bodyPr>
          <a:lstStyle/>
          <a:p>
            <a:pPr indent="-76200" lvl="0" marL="228600" rtl="0" algn="ctr">
              <a:lnSpc>
                <a:spcPct val="90000"/>
              </a:lnSpc>
              <a:spcBef>
                <a:spcPts val="0"/>
              </a:spcBef>
              <a:spcAft>
                <a:spcPts val="0"/>
              </a:spcAft>
              <a:buClr>
                <a:schemeClr val="lt1"/>
              </a:buClr>
              <a:buSzPts val="2400"/>
              <a:buNone/>
            </a:pPr>
            <a:r>
              <a:rPr b="1" lang="en-US"/>
              <a:t>Opportunities</a:t>
            </a:r>
            <a:endParaRPr b="1"/>
          </a:p>
        </p:txBody>
      </p:sp>
      <p:sp>
        <p:nvSpPr>
          <p:cNvPr id="199" name="Google Shape;199;p4"/>
          <p:cNvSpPr txBox="1"/>
          <p:nvPr>
            <p:ph idx="2" type="body"/>
          </p:nvPr>
        </p:nvSpPr>
        <p:spPr>
          <a:xfrm>
            <a:off x="6240075" y="3713675"/>
            <a:ext cx="4119600" cy="488400"/>
          </a:xfrm>
          <a:prstGeom prst="rect">
            <a:avLst/>
          </a:prstGeom>
          <a:solidFill>
            <a:srgbClr val="ED701A"/>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lang="en-US"/>
              <a:t>Threats</a:t>
            </a:r>
            <a:endParaRPr b="1"/>
          </a:p>
        </p:txBody>
      </p:sp>
      <p:sp>
        <p:nvSpPr>
          <p:cNvPr id="200" name="Google Shape;200;p4"/>
          <p:cNvSpPr txBox="1"/>
          <p:nvPr/>
        </p:nvSpPr>
        <p:spPr>
          <a:xfrm>
            <a:off x="2148050" y="2305700"/>
            <a:ext cx="41196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Allows intake to collect two pixels</a:t>
            </a:r>
            <a:endParaRPr sz="2000">
              <a:solidFill>
                <a:schemeClr val="lt1"/>
              </a:solidFill>
              <a:latin typeface="Calibri"/>
              <a:ea typeface="Calibri"/>
              <a:cs typeface="Calibri"/>
              <a:sym typeface="Calibri"/>
            </a:endParaRPr>
          </a:p>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Doesn’t take up space in the robot</a:t>
            </a:r>
            <a:endParaRPr sz="2000">
              <a:solidFill>
                <a:schemeClr val="lt1"/>
              </a:solidFill>
              <a:latin typeface="Calibri"/>
              <a:ea typeface="Calibri"/>
              <a:cs typeface="Calibri"/>
              <a:sym typeface="Calibri"/>
            </a:endParaRPr>
          </a:p>
        </p:txBody>
      </p:sp>
      <p:sp>
        <p:nvSpPr>
          <p:cNvPr id="201" name="Google Shape;201;p4"/>
          <p:cNvSpPr txBox="1"/>
          <p:nvPr/>
        </p:nvSpPr>
        <p:spPr>
          <a:xfrm>
            <a:off x="6240075" y="2305700"/>
            <a:ext cx="41196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Functions</a:t>
            </a:r>
            <a:r>
              <a:rPr lang="en-US" sz="2000">
                <a:solidFill>
                  <a:schemeClr val="lt1"/>
                </a:solidFill>
                <a:latin typeface="Calibri"/>
                <a:ea typeface="Calibri"/>
                <a:cs typeface="Calibri"/>
                <a:sym typeface="Calibri"/>
              </a:rPr>
              <a:t> aren’t always on time</a:t>
            </a:r>
            <a:endParaRPr sz="2000">
              <a:solidFill>
                <a:schemeClr val="lt1"/>
              </a:solidFill>
              <a:latin typeface="Calibri"/>
              <a:ea typeface="Calibri"/>
              <a:cs typeface="Calibri"/>
              <a:sym typeface="Calibri"/>
            </a:endParaRPr>
          </a:p>
        </p:txBody>
      </p:sp>
      <p:sp>
        <p:nvSpPr>
          <p:cNvPr id="202" name="Google Shape;202;p4"/>
          <p:cNvSpPr txBox="1"/>
          <p:nvPr/>
        </p:nvSpPr>
        <p:spPr>
          <a:xfrm>
            <a:off x="2120475" y="4203413"/>
            <a:ext cx="41196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No hardware </a:t>
            </a:r>
            <a:r>
              <a:rPr lang="en-US" sz="2000">
                <a:solidFill>
                  <a:schemeClr val="lt1"/>
                </a:solidFill>
                <a:latin typeface="Calibri"/>
                <a:ea typeface="Calibri"/>
                <a:cs typeface="Calibri"/>
                <a:sym typeface="Calibri"/>
              </a:rPr>
              <a:t>maintenance</a:t>
            </a:r>
            <a:r>
              <a:rPr lang="en-US" sz="2000">
                <a:solidFill>
                  <a:schemeClr val="lt1"/>
                </a:solidFill>
                <a:latin typeface="Calibri"/>
                <a:ea typeface="Calibri"/>
                <a:cs typeface="Calibri"/>
                <a:sym typeface="Calibri"/>
              </a:rPr>
              <a:t> </a:t>
            </a:r>
            <a:endParaRPr sz="2000">
              <a:solidFill>
                <a:schemeClr val="lt1"/>
              </a:solidFill>
              <a:latin typeface="Calibri"/>
              <a:ea typeface="Calibri"/>
              <a:cs typeface="Calibri"/>
              <a:sym typeface="Calibri"/>
            </a:endParaRPr>
          </a:p>
        </p:txBody>
      </p:sp>
      <p:sp>
        <p:nvSpPr>
          <p:cNvPr id="203" name="Google Shape;203;p4"/>
          <p:cNvSpPr txBox="1"/>
          <p:nvPr/>
        </p:nvSpPr>
        <p:spPr>
          <a:xfrm>
            <a:off x="6240075" y="4203413"/>
            <a:ext cx="41196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2"/>
              </a:buClr>
              <a:buSzPts val="2000"/>
              <a:buFont typeface="Calibri"/>
              <a:buChar char="●"/>
            </a:pPr>
            <a:r>
              <a:rPr lang="en-US" sz="2000">
                <a:solidFill>
                  <a:schemeClr val="lt2"/>
                </a:solidFill>
                <a:latin typeface="Calibri"/>
                <a:ea typeface="Calibri"/>
                <a:cs typeface="Calibri"/>
                <a:sym typeface="Calibri"/>
              </a:rPr>
              <a:t>A lot of time spent on fine-tuning wait time</a:t>
            </a:r>
            <a:endParaRPr sz="2000">
              <a:solidFill>
                <a:schemeClr val="lt2"/>
              </a:solidFill>
              <a:latin typeface="Calibri"/>
              <a:ea typeface="Calibri"/>
              <a:cs typeface="Calibri"/>
              <a:sym typeface="Calibri"/>
            </a:endParaRPr>
          </a:p>
          <a:p>
            <a:pPr indent="-355600" lvl="0" marL="457200" rtl="0" algn="l">
              <a:spcBef>
                <a:spcPts val="0"/>
              </a:spcBef>
              <a:spcAft>
                <a:spcPts val="0"/>
              </a:spcAft>
              <a:buClr>
                <a:schemeClr val="lt2"/>
              </a:buClr>
              <a:buSzPts val="2000"/>
              <a:buFont typeface="Calibri"/>
              <a:buChar char="●"/>
            </a:pPr>
            <a:r>
              <a:rPr lang="en-US" sz="2000">
                <a:solidFill>
                  <a:schemeClr val="lt2"/>
                </a:solidFill>
                <a:latin typeface="Calibri"/>
                <a:ea typeface="Calibri"/>
                <a:cs typeface="Calibri"/>
                <a:sym typeface="Calibri"/>
              </a:rPr>
              <a:t>Losing points</a:t>
            </a:r>
            <a:endParaRPr sz="2000">
              <a:solidFill>
                <a:schemeClr val="lt2"/>
              </a:solidFill>
              <a:latin typeface="Calibri"/>
              <a:ea typeface="Calibri"/>
              <a:cs typeface="Calibri"/>
              <a:sym typeface="Calibri"/>
            </a:endParaRPr>
          </a:p>
          <a:p>
            <a:pPr indent="-355600" lvl="0" marL="457200" rtl="0" algn="l">
              <a:spcBef>
                <a:spcPts val="0"/>
              </a:spcBef>
              <a:spcAft>
                <a:spcPts val="0"/>
              </a:spcAft>
              <a:buClr>
                <a:schemeClr val="lt2"/>
              </a:buClr>
              <a:buSzPts val="2000"/>
              <a:buFont typeface="Calibri"/>
              <a:buChar char="●"/>
            </a:pPr>
            <a:r>
              <a:rPr lang="en-US" sz="2000">
                <a:solidFill>
                  <a:schemeClr val="lt2"/>
                </a:solidFill>
                <a:latin typeface="Calibri"/>
                <a:ea typeface="Calibri"/>
                <a:cs typeface="Calibri"/>
                <a:sym typeface="Calibri"/>
              </a:rPr>
              <a:t>Possibility</a:t>
            </a:r>
            <a:r>
              <a:rPr lang="en-US" sz="2000">
                <a:solidFill>
                  <a:schemeClr val="lt2"/>
                </a:solidFill>
                <a:latin typeface="Calibri"/>
                <a:ea typeface="Calibri"/>
                <a:cs typeface="Calibri"/>
                <a:sym typeface="Calibri"/>
              </a:rPr>
              <a:t> of penalties</a:t>
            </a:r>
            <a:endParaRPr sz="2000">
              <a:solidFill>
                <a:schemeClr val="lt2"/>
              </a:solidFill>
              <a:latin typeface="Calibri"/>
              <a:ea typeface="Calibri"/>
              <a:cs typeface="Calibri"/>
              <a:sym typeface="Calibri"/>
            </a:endParaRPr>
          </a:p>
        </p:txBody>
      </p:sp>
      <p:cxnSp>
        <p:nvCxnSpPr>
          <p:cNvPr id="204" name="Google Shape;204;p4"/>
          <p:cNvCxnSpPr/>
          <p:nvPr/>
        </p:nvCxnSpPr>
        <p:spPr>
          <a:xfrm>
            <a:off x="6247550" y="1703650"/>
            <a:ext cx="0" cy="3946200"/>
          </a:xfrm>
          <a:prstGeom prst="straightConnector1">
            <a:avLst/>
          </a:prstGeom>
          <a:noFill/>
          <a:ln cap="flat" cmpd="sng" w="76200">
            <a:solidFill>
              <a:schemeClr val="lt2"/>
            </a:solidFill>
            <a:prstDash val="solid"/>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004ec3d646_0_31"/>
          <p:cNvSpPr/>
          <p:nvPr/>
        </p:nvSpPr>
        <p:spPr>
          <a:xfrm>
            <a:off x="2058675" y="1570225"/>
            <a:ext cx="8364900" cy="3914400"/>
          </a:xfrm>
          <a:prstGeom prst="rect">
            <a:avLst/>
          </a:prstGeom>
          <a:solidFill>
            <a:srgbClr val="192E34"/>
          </a:solidFill>
          <a:ln cap="flat" cmpd="sng" w="762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10" name="Google Shape;210;g3004ec3d646_0_31"/>
          <p:cNvSpPr txBox="1"/>
          <p:nvPr>
            <p:ph idx="1" type="body"/>
          </p:nvPr>
        </p:nvSpPr>
        <p:spPr>
          <a:xfrm>
            <a:off x="2120475" y="1635241"/>
            <a:ext cx="4119600" cy="488400"/>
          </a:xfrm>
          <a:prstGeom prst="rect">
            <a:avLst/>
          </a:prstGeom>
          <a:solidFill>
            <a:schemeClr val="accent1"/>
          </a:solidFill>
          <a:ln>
            <a:noFill/>
          </a:ln>
        </p:spPr>
        <p:txBody>
          <a:bodyPr anchorCtr="0" anchor="t" bIns="45700" lIns="91425" spcFirstLastPara="1" rIns="91425" wrap="square" tIns="45700">
            <a:normAutofit/>
          </a:bodyPr>
          <a:lstStyle/>
          <a:p>
            <a:pPr indent="-76200" lvl="0" marL="228600" rtl="0" algn="ctr">
              <a:lnSpc>
                <a:spcPct val="90000"/>
              </a:lnSpc>
              <a:spcBef>
                <a:spcPts val="0"/>
              </a:spcBef>
              <a:spcAft>
                <a:spcPts val="0"/>
              </a:spcAft>
              <a:buClr>
                <a:schemeClr val="lt1"/>
              </a:buClr>
              <a:buSzPts val="2400"/>
              <a:buNone/>
            </a:pPr>
            <a:r>
              <a:rPr b="1" lang="en-US"/>
              <a:t>Strengths</a:t>
            </a:r>
            <a:endParaRPr b="1"/>
          </a:p>
        </p:txBody>
      </p:sp>
      <p:sp>
        <p:nvSpPr>
          <p:cNvPr id="211" name="Google Shape;211;g3004ec3d646_0_31"/>
          <p:cNvSpPr txBox="1"/>
          <p:nvPr>
            <p:ph idx="2" type="body"/>
          </p:nvPr>
        </p:nvSpPr>
        <p:spPr>
          <a:xfrm>
            <a:off x="6240075" y="1635250"/>
            <a:ext cx="4119600" cy="488400"/>
          </a:xfrm>
          <a:prstGeom prst="rect">
            <a:avLst/>
          </a:prstGeom>
          <a:solidFill>
            <a:srgbClr val="ED701A"/>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lang="en-US"/>
              <a:t>Weaknesses</a:t>
            </a:r>
            <a:endParaRPr b="1"/>
          </a:p>
        </p:txBody>
      </p:sp>
      <p:sp>
        <p:nvSpPr>
          <p:cNvPr id="212" name="Google Shape;212;g3004ec3d646_0_31"/>
          <p:cNvSpPr txBox="1"/>
          <p:nvPr>
            <p:ph type="title"/>
          </p:nvPr>
        </p:nvSpPr>
        <p:spPr>
          <a:xfrm>
            <a:off x="1124528" y="355890"/>
            <a:ext cx="10227000" cy="1037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ED701A"/>
              </a:buClr>
              <a:buSzPts val="4300"/>
              <a:buFont typeface="Montserrat"/>
              <a:buNone/>
            </a:pPr>
            <a:r>
              <a:rPr lang="en-US" sz="4000">
                <a:solidFill>
                  <a:srgbClr val="ED701A"/>
                </a:solidFill>
              </a:rPr>
              <a:t>SWOT Analysis Table for IR Sensor</a:t>
            </a:r>
            <a:endParaRPr sz="4000">
              <a:solidFill>
                <a:srgbClr val="ED701A"/>
              </a:solidFill>
            </a:endParaRPr>
          </a:p>
        </p:txBody>
      </p:sp>
      <p:sp>
        <p:nvSpPr>
          <p:cNvPr id="213" name="Google Shape;213;g3004ec3d646_0_31"/>
          <p:cNvSpPr txBox="1"/>
          <p:nvPr>
            <p:ph idx="1" type="body"/>
          </p:nvPr>
        </p:nvSpPr>
        <p:spPr>
          <a:xfrm>
            <a:off x="2120475" y="3561266"/>
            <a:ext cx="4119600" cy="488400"/>
          </a:xfrm>
          <a:prstGeom prst="rect">
            <a:avLst/>
          </a:prstGeom>
          <a:solidFill>
            <a:schemeClr val="accent1"/>
          </a:solidFill>
          <a:ln>
            <a:noFill/>
          </a:ln>
        </p:spPr>
        <p:txBody>
          <a:bodyPr anchorCtr="0" anchor="t" bIns="45700" lIns="91425" spcFirstLastPara="1" rIns="91425" wrap="square" tIns="45700">
            <a:normAutofit/>
          </a:bodyPr>
          <a:lstStyle/>
          <a:p>
            <a:pPr indent="-76200" lvl="0" marL="228600" rtl="0" algn="ctr">
              <a:lnSpc>
                <a:spcPct val="90000"/>
              </a:lnSpc>
              <a:spcBef>
                <a:spcPts val="0"/>
              </a:spcBef>
              <a:spcAft>
                <a:spcPts val="0"/>
              </a:spcAft>
              <a:buClr>
                <a:schemeClr val="lt1"/>
              </a:buClr>
              <a:buSzPts val="2400"/>
              <a:buNone/>
            </a:pPr>
            <a:r>
              <a:rPr b="1" lang="en-US"/>
              <a:t>Opportunities</a:t>
            </a:r>
            <a:endParaRPr b="1"/>
          </a:p>
        </p:txBody>
      </p:sp>
      <p:sp>
        <p:nvSpPr>
          <p:cNvPr id="214" name="Google Shape;214;g3004ec3d646_0_31"/>
          <p:cNvSpPr txBox="1"/>
          <p:nvPr>
            <p:ph idx="2" type="body"/>
          </p:nvPr>
        </p:nvSpPr>
        <p:spPr>
          <a:xfrm>
            <a:off x="6240075" y="3561275"/>
            <a:ext cx="4119600" cy="488400"/>
          </a:xfrm>
          <a:prstGeom prst="rect">
            <a:avLst/>
          </a:prstGeom>
          <a:solidFill>
            <a:srgbClr val="ED701A"/>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lang="en-US"/>
              <a:t>Threats</a:t>
            </a:r>
            <a:endParaRPr b="1"/>
          </a:p>
        </p:txBody>
      </p:sp>
      <p:sp>
        <p:nvSpPr>
          <p:cNvPr id="215" name="Google Shape;215;g3004ec3d646_0_31"/>
          <p:cNvSpPr txBox="1"/>
          <p:nvPr/>
        </p:nvSpPr>
        <p:spPr>
          <a:xfrm>
            <a:off x="2148050" y="2153300"/>
            <a:ext cx="41196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Detects number of pixels in our robot at all times</a:t>
            </a:r>
            <a:endParaRPr sz="2000">
              <a:solidFill>
                <a:schemeClr val="lt1"/>
              </a:solidFill>
              <a:latin typeface="Calibri"/>
              <a:ea typeface="Calibri"/>
              <a:cs typeface="Calibri"/>
              <a:sym typeface="Calibri"/>
            </a:endParaRPr>
          </a:p>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Very reliable</a:t>
            </a:r>
            <a:endParaRPr sz="2000">
              <a:solidFill>
                <a:schemeClr val="lt1"/>
              </a:solidFill>
              <a:latin typeface="Calibri"/>
              <a:ea typeface="Calibri"/>
              <a:cs typeface="Calibri"/>
              <a:sym typeface="Calibri"/>
            </a:endParaRPr>
          </a:p>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Simplifies the program</a:t>
            </a:r>
            <a:endParaRPr sz="2000">
              <a:solidFill>
                <a:schemeClr val="lt1"/>
              </a:solidFill>
              <a:latin typeface="Calibri"/>
              <a:ea typeface="Calibri"/>
              <a:cs typeface="Calibri"/>
              <a:sym typeface="Calibri"/>
            </a:endParaRPr>
          </a:p>
        </p:txBody>
      </p:sp>
      <p:sp>
        <p:nvSpPr>
          <p:cNvPr id="216" name="Google Shape;216;g3004ec3d646_0_31"/>
          <p:cNvSpPr txBox="1"/>
          <p:nvPr/>
        </p:nvSpPr>
        <p:spPr>
          <a:xfrm>
            <a:off x="6240075" y="2153300"/>
            <a:ext cx="4119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Increased power consumption</a:t>
            </a:r>
            <a:endParaRPr sz="2000">
              <a:solidFill>
                <a:schemeClr val="lt1"/>
              </a:solidFill>
              <a:latin typeface="Calibri"/>
              <a:ea typeface="Calibri"/>
              <a:cs typeface="Calibri"/>
              <a:sym typeface="Calibri"/>
            </a:endParaRPr>
          </a:p>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Depleted battery power quicker</a:t>
            </a:r>
            <a:endParaRPr sz="2000">
              <a:solidFill>
                <a:schemeClr val="lt1"/>
              </a:solidFill>
              <a:latin typeface="Calibri"/>
              <a:ea typeface="Calibri"/>
              <a:cs typeface="Calibri"/>
              <a:sym typeface="Calibri"/>
            </a:endParaRPr>
          </a:p>
        </p:txBody>
      </p:sp>
      <p:sp>
        <p:nvSpPr>
          <p:cNvPr id="217" name="Google Shape;217;g3004ec3d646_0_31"/>
          <p:cNvSpPr txBox="1"/>
          <p:nvPr/>
        </p:nvSpPr>
        <p:spPr>
          <a:xfrm>
            <a:off x="2120475" y="4051013"/>
            <a:ext cx="4119600" cy="14160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Consistently collects two pixels every cycle</a:t>
            </a:r>
            <a:endParaRPr sz="2000">
              <a:solidFill>
                <a:schemeClr val="lt1"/>
              </a:solidFill>
              <a:latin typeface="Calibri"/>
              <a:ea typeface="Calibri"/>
              <a:cs typeface="Calibri"/>
              <a:sym typeface="Calibri"/>
            </a:endParaRPr>
          </a:p>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Efficient autonomous cycling</a:t>
            </a:r>
            <a:endParaRPr sz="2000">
              <a:solidFill>
                <a:schemeClr val="lt1"/>
              </a:solidFill>
              <a:latin typeface="Calibri"/>
              <a:ea typeface="Calibri"/>
              <a:cs typeface="Calibri"/>
              <a:sym typeface="Calibri"/>
            </a:endParaRPr>
          </a:p>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Maximize points</a:t>
            </a:r>
            <a:endParaRPr sz="2000">
              <a:solidFill>
                <a:schemeClr val="lt1"/>
              </a:solidFill>
              <a:latin typeface="Calibri"/>
              <a:ea typeface="Calibri"/>
              <a:cs typeface="Calibri"/>
              <a:sym typeface="Calibri"/>
            </a:endParaRPr>
          </a:p>
        </p:txBody>
      </p:sp>
      <p:sp>
        <p:nvSpPr>
          <p:cNvPr id="218" name="Google Shape;218;g3004ec3d646_0_31"/>
          <p:cNvSpPr txBox="1"/>
          <p:nvPr/>
        </p:nvSpPr>
        <p:spPr>
          <a:xfrm>
            <a:off x="6240075" y="4051013"/>
            <a:ext cx="4119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2"/>
              </a:buClr>
              <a:buSzPts val="2000"/>
              <a:buFont typeface="Calibri"/>
              <a:buChar char="●"/>
            </a:pPr>
            <a:r>
              <a:rPr lang="en-US" sz="2000">
                <a:solidFill>
                  <a:schemeClr val="lt2"/>
                </a:solidFill>
                <a:latin typeface="Calibri"/>
                <a:ea typeface="Calibri"/>
                <a:cs typeface="Calibri"/>
                <a:sym typeface="Calibri"/>
              </a:rPr>
              <a:t>Not enough time to mount before the next competition</a:t>
            </a:r>
            <a:endParaRPr sz="2000">
              <a:solidFill>
                <a:schemeClr val="lt2"/>
              </a:solidFill>
              <a:latin typeface="Calibri"/>
              <a:ea typeface="Calibri"/>
              <a:cs typeface="Calibri"/>
              <a:sym typeface="Calibri"/>
            </a:endParaRPr>
          </a:p>
        </p:txBody>
      </p:sp>
      <p:cxnSp>
        <p:nvCxnSpPr>
          <p:cNvPr id="219" name="Google Shape;219;g3004ec3d646_0_31"/>
          <p:cNvCxnSpPr/>
          <p:nvPr/>
        </p:nvCxnSpPr>
        <p:spPr>
          <a:xfrm>
            <a:off x="6247550" y="1551250"/>
            <a:ext cx="0" cy="3946200"/>
          </a:xfrm>
          <a:prstGeom prst="straightConnector1">
            <a:avLst/>
          </a:prstGeom>
          <a:noFill/>
          <a:ln cap="flat" cmpd="sng" w="76200">
            <a:solidFill>
              <a:schemeClr val="lt2"/>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300f0365634_0_17"/>
          <p:cNvSpPr txBox="1"/>
          <p:nvPr>
            <p:ph idx="2" type="body"/>
          </p:nvPr>
        </p:nvSpPr>
        <p:spPr>
          <a:xfrm>
            <a:off x="566550" y="238675"/>
            <a:ext cx="10884900" cy="1257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Time-Based System VS IR Sensor Graph</a:t>
            </a:r>
            <a:endParaRPr sz="4000">
              <a:solidFill>
                <a:srgbClr val="ED701A"/>
              </a:solidFill>
            </a:endParaRPr>
          </a:p>
        </p:txBody>
      </p:sp>
      <p:grpSp>
        <p:nvGrpSpPr>
          <p:cNvPr id="226" name="Google Shape;226;g300f0365634_0_17"/>
          <p:cNvGrpSpPr/>
          <p:nvPr/>
        </p:nvGrpSpPr>
        <p:grpSpPr>
          <a:xfrm>
            <a:off x="2062075" y="1139550"/>
            <a:ext cx="7890550" cy="4425800"/>
            <a:chOff x="2062075" y="1901550"/>
            <a:chExt cx="7890550" cy="4425800"/>
          </a:xfrm>
        </p:grpSpPr>
        <p:pic>
          <p:nvPicPr>
            <p:cNvPr id="227" name="Google Shape;227;g300f0365634_0_17"/>
            <p:cNvPicPr preferRelativeResize="0"/>
            <p:nvPr/>
          </p:nvPicPr>
          <p:blipFill>
            <a:blip r:embed="rId3">
              <a:alphaModFix/>
            </a:blip>
            <a:stretch>
              <a:fillRect/>
            </a:stretch>
          </p:blipFill>
          <p:spPr>
            <a:xfrm>
              <a:off x="2062075" y="1901550"/>
              <a:ext cx="7890550" cy="4425800"/>
            </a:xfrm>
            <a:prstGeom prst="rect">
              <a:avLst/>
            </a:prstGeom>
            <a:noFill/>
            <a:ln cap="flat" cmpd="sng" w="38100">
              <a:solidFill>
                <a:schemeClr val="accent1"/>
              </a:solidFill>
              <a:prstDash val="solid"/>
              <a:round/>
              <a:headEnd len="sm" w="sm" type="none"/>
              <a:tailEnd len="sm" w="sm" type="none"/>
            </a:ln>
          </p:spPr>
        </p:pic>
        <p:pic>
          <p:nvPicPr>
            <p:cNvPr id="228" name="Google Shape;228;g300f0365634_0_17"/>
            <p:cNvPicPr preferRelativeResize="0"/>
            <p:nvPr/>
          </p:nvPicPr>
          <p:blipFill rotWithShape="1">
            <a:blip r:embed="rId3">
              <a:alphaModFix/>
            </a:blip>
            <a:srcRect b="92333" l="66002" r="22452" t="0"/>
            <a:stretch/>
          </p:blipFill>
          <p:spPr>
            <a:xfrm>
              <a:off x="7132400" y="1901550"/>
              <a:ext cx="911025" cy="339325"/>
            </a:xfrm>
            <a:prstGeom prst="rect">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3069f2fd70e_0_0"/>
          <p:cNvSpPr txBox="1"/>
          <p:nvPr>
            <p:ph idx="3" type="body"/>
          </p:nvPr>
        </p:nvSpPr>
        <p:spPr>
          <a:xfrm>
            <a:off x="433804" y="5985190"/>
            <a:ext cx="4356000" cy="318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35" name="Google Shape;235;g3069f2fd70e_0_0"/>
          <p:cNvSpPr txBox="1"/>
          <p:nvPr>
            <p:ph idx="4" type="body"/>
          </p:nvPr>
        </p:nvSpPr>
        <p:spPr>
          <a:xfrm>
            <a:off x="470755" y="6347114"/>
            <a:ext cx="4397400" cy="350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236" name="Google Shape;236;g3069f2fd70e_0_0"/>
          <p:cNvSpPr txBox="1"/>
          <p:nvPr>
            <p:ph type="title"/>
          </p:nvPr>
        </p:nvSpPr>
        <p:spPr>
          <a:xfrm>
            <a:off x="819728" y="355890"/>
            <a:ext cx="10227000" cy="103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t>Mecanum Drivetrain</a:t>
            </a:r>
            <a:endParaRPr sz="4000"/>
          </a:p>
        </p:txBody>
      </p:sp>
      <p:pic>
        <p:nvPicPr>
          <p:cNvPr id="237" name="Google Shape;237;g3069f2fd70e_0_0"/>
          <p:cNvPicPr preferRelativeResize="0"/>
          <p:nvPr/>
        </p:nvPicPr>
        <p:blipFill>
          <a:blip r:embed="rId3">
            <a:alphaModFix/>
          </a:blip>
          <a:stretch>
            <a:fillRect/>
          </a:stretch>
        </p:blipFill>
        <p:spPr>
          <a:xfrm>
            <a:off x="6450900" y="2055301"/>
            <a:ext cx="4990750" cy="2625924"/>
          </a:xfrm>
          <a:prstGeom prst="rect">
            <a:avLst/>
          </a:prstGeom>
          <a:noFill/>
          <a:ln>
            <a:noFill/>
          </a:ln>
        </p:spPr>
      </p:pic>
      <p:pic>
        <p:nvPicPr>
          <p:cNvPr id="238" name="Google Shape;238;g3069f2fd70e_0_0"/>
          <p:cNvPicPr preferRelativeResize="0"/>
          <p:nvPr/>
        </p:nvPicPr>
        <p:blipFill>
          <a:blip r:embed="rId4">
            <a:alphaModFix/>
          </a:blip>
          <a:stretch>
            <a:fillRect/>
          </a:stretch>
        </p:blipFill>
        <p:spPr>
          <a:xfrm>
            <a:off x="1635800" y="1772300"/>
            <a:ext cx="4614350" cy="3103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069f2fd70e_0_12"/>
          <p:cNvSpPr txBox="1"/>
          <p:nvPr>
            <p:ph idx="1" type="body"/>
          </p:nvPr>
        </p:nvSpPr>
        <p:spPr>
          <a:xfrm>
            <a:off x="1333056" y="1406640"/>
            <a:ext cx="4119600" cy="40623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rPr lang="en-US"/>
              <a:t>What is Localization?</a:t>
            </a:r>
            <a:endParaRPr/>
          </a:p>
          <a:p>
            <a:pPr indent="-381000" lvl="0" marL="457200" rtl="0" algn="l">
              <a:spcBef>
                <a:spcPts val="0"/>
              </a:spcBef>
              <a:spcAft>
                <a:spcPts val="0"/>
              </a:spcAft>
              <a:buSzPts val="2400"/>
              <a:buChar char="•"/>
            </a:pPr>
            <a:r>
              <a:rPr lang="en-US"/>
              <a:t>Dead Wheels</a:t>
            </a:r>
            <a:endParaRPr/>
          </a:p>
        </p:txBody>
      </p:sp>
      <p:sp>
        <p:nvSpPr>
          <p:cNvPr id="245" name="Google Shape;245;g3069f2fd70e_0_12"/>
          <p:cNvSpPr txBox="1"/>
          <p:nvPr>
            <p:ph type="title"/>
          </p:nvPr>
        </p:nvSpPr>
        <p:spPr>
          <a:xfrm>
            <a:off x="819728" y="355890"/>
            <a:ext cx="10227000" cy="1037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sz="4000"/>
              <a:t>Odometry</a:t>
            </a:r>
            <a:endParaRPr sz="4000"/>
          </a:p>
        </p:txBody>
      </p:sp>
      <p:pic>
        <p:nvPicPr>
          <p:cNvPr id="246" name="Google Shape;246;g3069f2fd70e_0_12"/>
          <p:cNvPicPr preferRelativeResize="0"/>
          <p:nvPr/>
        </p:nvPicPr>
        <p:blipFill rotWithShape="1">
          <a:blip r:embed="rId3">
            <a:alphaModFix/>
          </a:blip>
          <a:srcRect b="4650" l="51453" r="1650" t="4349"/>
          <a:stretch/>
        </p:blipFill>
        <p:spPr>
          <a:xfrm>
            <a:off x="7729848" y="1543075"/>
            <a:ext cx="4002676" cy="4062300"/>
          </a:xfrm>
          <a:prstGeom prst="rect">
            <a:avLst/>
          </a:prstGeom>
          <a:noFill/>
          <a:ln>
            <a:noFill/>
          </a:ln>
        </p:spPr>
      </p:pic>
      <p:pic>
        <p:nvPicPr>
          <p:cNvPr id="247" name="Google Shape;247;g3069f2fd70e_0_12"/>
          <p:cNvPicPr preferRelativeResize="0"/>
          <p:nvPr/>
        </p:nvPicPr>
        <p:blipFill rotWithShape="1">
          <a:blip r:embed="rId4">
            <a:alphaModFix/>
          </a:blip>
          <a:srcRect b="0" l="69479" r="0" t="0"/>
          <a:stretch/>
        </p:blipFill>
        <p:spPr>
          <a:xfrm>
            <a:off x="1333050" y="3379188"/>
            <a:ext cx="2247250" cy="1924200"/>
          </a:xfrm>
          <a:prstGeom prst="rect">
            <a:avLst/>
          </a:prstGeom>
          <a:noFill/>
          <a:ln>
            <a:noFill/>
          </a:ln>
        </p:spPr>
      </p:pic>
      <p:pic>
        <p:nvPicPr>
          <p:cNvPr id="248" name="Google Shape;248;g3069f2fd70e_0_12"/>
          <p:cNvPicPr preferRelativeResize="0"/>
          <p:nvPr/>
        </p:nvPicPr>
        <p:blipFill>
          <a:blip r:embed="rId5">
            <a:alphaModFix/>
          </a:blip>
          <a:stretch>
            <a:fillRect/>
          </a:stretch>
        </p:blipFill>
        <p:spPr>
          <a:xfrm>
            <a:off x="3764925" y="2988575"/>
            <a:ext cx="3782737" cy="25443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3069b6ee16a_0_35"/>
          <p:cNvSpPr txBox="1"/>
          <p:nvPr>
            <p:ph idx="2" type="body"/>
          </p:nvPr>
        </p:nvSpPr>
        <p:spPr>
          <a:xfrm>
            <a:off x="566550" y="238675"/>
            <a:ext cx="10884900" cy="1257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Distance Sensor Localization</a:t>
            </a:r>
            <a:endParaRPr sz="4000">
              <a:solidFill>
                <a:srgbClr val="ED701A"/>
              </a:solidFill>
            </a:endParaRPr>
          </a:p>
        </p:txBody>
      </p:sp>
      <p:pic>
        <p:nvPicPr>
          <p:cNvPr id="255" name="Google Shape;255;g3069b6ee16a_0_35"/>
          <p:cNvPicPr preferRelativeResize="0"/>
          <p:nvPr/>
        </p:nvPicPr>
        <p:blipFill rotWithShape="1">
          <a:blip r:embed="rId3">
            <a:alphaModFix/>
          </a:blip>
          <a:srcRect b="0" l="0" r="3772" t="0"/>
          <a:stretch/>
        </p:blipFill>
        <p:spPr>
          <a:xfrm>
            <a:off x="5282775" y="1533425"/>
            <a:ext cx="5077625" cy="3389500"/>
          </a:xfrm>
          <a:prstGeom prst="rect">
            <a:avLst/>
          </a:prstGeom>
          <a:noFill/>
          <a:ln>
            <a:noFill/>
          </a:ln>
        </p:spPr>
      </p:pic>
      <p:pic>
        <p:nvPicPr>
          <p:cNvPr id="256" name="Google Shape;256;g3069b6ee16a_0_35"/>
          <p:cNvPicPr preferRelativeResize="0"/>
          <p:nvPr/>
        </p:nvPicPr>
        <p:blipFill>
          <a:blip r:embed="rId4">
            <a:alphaModFix/>
          </a:blip>
          <a:stretch>
            <a:fillRect/>
          </a:stretch>
        </p:blipFill>
        <p:spPr>
          <a:xfrm>
            <a:off x="428424" y="1738248"/>
            <a:ext cx="3887464" cy="501850"/>
          </a:xfrm>
          <a:prstGeom prst="rect">
            <a:avLst/>
          </a:prstGeom>
          <a:noFill/>
          <a:ln>
            <a:noFill/>
          </a:ln>
        </p:spPr>
      </p:pic>
      <p:pic>
        <p:nvPicPr>
          <p:cNvPr id="257" name="Google Shape;257;g3069b6ee16a_0_35"/>
          <p:cNvPicPr preferRelativeResize="0"/>
          <p:nvPr/>
        </p:nvPicPr>
        <p:blipFill>
          <a:blip r:embed="rId5">
            <a:alphaModFix/>
          </a:blip>
          <a:stretch>
            <a:fillRect/>
          </a:stretch>
        </p:blipFill>
        <p:spPr>
          <a:xfrm>
            <a:off x="187250" y="2482372"/>
            <a:ext cx="4788486" cy="501850"/>
          </a:xfrm>
          <a:prstGeom prst="rect">
            <a:avLst/>
          </a:prstGeom>
          <a:noFill/>
          <a:ln>
            <a:noFill/>
          </a:ln>
        </p:spPr>
      </p:pic>
      <p:pic>
        <p:nvPicPr>
          <p:cNvPr id="258" name="Google Shape;258;g3069b6ee16a_0_35"/>
          <p:cNvPicPr preferRelativeResize="0"/>
          <p:nvPr/>
        </p:nvPicPr>
        <p:blipFill>
          <a:blip r:embed="rId6">
            <a:alphaModFix/>
          </a:blip>
          <a:stretch>
            <a:fillRect/>
          </a:stretch>
        </p:blipFill>
        <p:spPr>
          <a:xfrm>
            <a:off x="187250" y="3179864"/>
            <a:ext cx="4788475" cy="4014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3069b6ee16a_0_11"/>
          <p:cNvSpPr txBox="1"/>
          <p:nvPr>
            <p:ph idx="2" type="body"/>
          </p:nvPr>
        </p:nvSpPr>
        <p:spPr>
          <a:xfrm>
            <a:off x="472763" y="576425"/>
            <a:ext cx="10515600" cy="647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Introduction to AprilTags</a:t>
            </a:r>
            <a:endParaRPr/>
          </a:p>
        </p:txBody>
      </p:sp>
      <p:pic>
        <p:nvPicPr>
          <p:cNvPr id="265" name="Google Shape;265;g3069b6ee16a_0_11"/>
          <p:cNvPicPr preferRelativeResize="0"/>
          <p:nvPr/>
        </p:nvPicPr>
        <p:blipFill rotWithShape="1">
          <a:blip r:embed="rId3">
            <a:alphaModFix/>
          </a:blip>
          <a:srcRect b="0" l="12007" r="16220" t="0"/>
          <a:stretch/>
        </p:blipFill>
        <p:spPr>
          <a:xfrm>
            <a:off x="5520378" y="2721175"/>
            <a:ext cx="4155273" cy="2721176"/>
          </a:xfrm>
          <a:prstGeom prst="rect">
            <a:avLst/>
          </a:prstGeom>
          <a:noFill/>
          <a:ln>
            <a:noFill/>
          </a:ln>
        </p:spPr>
      </p:pic>
      <p:sp>
        <p:nvSpPr>
          <p:cNvPr id="266" name="Google Shape;266;g3069b6ee16a_0_11"/>
          <p:cNvSpPr txBox="1"/>
          <p:nvPr/>
        </p:nvSpPr>
        <p:spPr>
          <a:xfrm>
            <a:off x="10916175" y="-57600"/>
            <a:ext cx="1384200" cy="4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Image from ftc-docs</a:t>
            </a:r>
            <a:endParaRPr sz="1000">
              <a:solidFill>
                <a:srgbClr val="FFFFFF"/>
              </a:solidFill>
            </a:endParaRPr>
          </a:p>
        </p:txBody>
      </p:sp>
      <p:sp>
        <p:nvSpPr>
          <p:cNvPr id="267" name="Google Shape;267;g3069b6ee16a_0_11"/>
          <p:cNvSpPr txBox="1"/>
          <p:nvPr>
            <p:ph idx="1" type="body"/>
          </p:nvPr>
        </p:nvSpPr>
        <p:spPr>
          <a:xfrm>
            <a:off x="472773" y="1513288"/>
            <a:ext cx="10515600" cy="4351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Visual Fiducial System</a:t>
            </a:r>
            <a:endParaRPr/>
          </a:p>
          <a:p>
            <a:pPr indent="-406400" lvl="0" marL="457200" rtl="0" algn="l">
              <a:spcBef>
                <a:spcPts val="0"/>
              </a:spcBef>
              <a:spcAft>
                <a:spcPts val="0"/>
              </a:spcAft>
              <a:buSzPts val="2800"/>
              <a:buChar char="•"/>
            </a:pPr>
            <a:r>
              <a:rPr lang="en-US"/>
              <a:t>Similar to QR Codes (Less Data Stored)</a:t>
            </a:r>
            <a:endParaRPr/>
          </a:p>
          <a:p>
            <a:pPr indent="-406400" lvl="0" marL="457200" rtl="0" algn="l">
              <a:spcBef>
                <a:spcPts val="0"/>
              </a:spcBef>
              <a:spcAft>
                <a:spcPts val="0"/>
              </a:spcAft>
              <a:buSzPts val="2800"/>
              <a:buChar char="•"/>
            </a:pPr>
            <a:r>
              <a:rPr lang="en-US"/>
              <a:t>AprilTag </a:t>
            </a:r>
            <a:r>
              <a:rPr lang="en-US"/>
              <a:t>Families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069b6ee16a_0_3"/>
          <p:cNvSpPr txBox="1"/>
          <p:nvPr>
            <p:ph idx="2" type="body"/>
          </p:nvPr>
        </p:nvSpPr>
        <p:spPr>
          <a:xfrm>
            <a:off x="472763" y="576425"/>
            <a:ext cx="10515600" cy="647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AprilTag Localization</a:t>
            </a:r>
            <a:endParaRPr/>
          </a:p>
        </p:txBody>
      </p:sp>
      <p:pic>
        <p:nvPicPr>
          <p:cNvPr id="274" name="Google Shape;274;g3069b6ee16a_0_3"/>
          <p:cNvPicPr preferRelativeResize="0"/>
          <p:nvPr/>
        </p:nvPicPr>
        <p:blipFill rotWithShape="1">
          <a:blip r:embed="rId3">
            <a:alphaModFix/>
          </a:blip>
          <a:srcRect b="0" l="2332" r="2844" t="0"/>
          <a:stretch/>
        </p:blipFill>
        <p:spPr>
          <a:xfrm>
            <a:off x="1801225" y="1361500"/>
            <a:ext cx="3284600" cy="4199450"/>
          </a:xfrm>
          <a:prstGeom prst="rect">
            <a:avLst/>
          </a:prstGeom>
          <a:noFill/>
          <a:ln>
            <a:noFill/>
          </a:ln>
        </p:spPr>
      </p:pic>
      <p:pic>
        <p:nvPicPr>
          <p:cNvPr id="275" name="Google Shape;275;g3069b6ee16a_0_3"/>
          <p:cNvPicPr preferRelativeResize="0"/>
          <p:nvPr/>
        </p:nvPicPr>
        <p:blipFill>
          <a:blip r:embed="rId4">
            <a:alphaModFix/>
          </a:blip>
          <a:stretch>
            <a:fillRect/>
          </a:stretch>
        </p:blipFill>
        <p:spPr>
          <a:xfrm>
            <a:off x="5489650" y="1821475"/>
            <a:ext cx="4842200" cy="525250"/>
          </a:xfrm>
          <a:prstGeom prst="rect">
            <a:avLst/>
          </a:prstGeom>
          <a:noFill/>
          <a:ln>
            <a:noFill/>
          </a:ln>
        </p:spPr>
      </p:pic>
      <p:pic>
        <p:nvPicPr>
          <p:cNvPr id="276" name="Google Shape;276;g3069b6ee16a_0_3"/>
          <p:cNvPicPr preferRelativeResize="0"/>
          <p:nvPr/>
        </p:nvPicPr>
        <p:blipFill rotWithShape="1">
          <a:blip r:embed="rId5">
            <a:alphaModFix/>
          </a:blip>
          <a:srcRect b="0" l="0" r="0" t="8617"/>
          <a:stretch/>
        </p:blipFill>
        <p:spPr>
          <a:xfrm>
            <a:off x="5489650" y="2545163"/>
            <a:ext cx="4842200" cy="430512"/>
          </a:xfrm>
          <a:prstGeom prst="rect">
            <a:avLst/>
          </a:prstGeom>
          <a:noFill/>
          <a:ln>
            <a:noFill/>
          </a:ln>
        </p:spPr>
      </p:pic>
      <p:pic>
        <p:nvPicPr>
          <p:cNvPr id="277" name="Google Shape;277;g3069b6ee16a_0_3"/>
          <p:cNvPicPr preferRelativeResize="0"/>
          <p:nvPr/>
        </p:nvPicPr>
        <p:blipFill>
          <a:blip r:embed="rId6">
            <a:alphaModFix/>
          </a:blip>
          <a:stretch>
            <a:fillRect/>
          </a:stretch>
        </p:blipFill>
        <p:spPr>
          <a:xfrm>
            <a:off x="5489648" y="3174120"/>
            <a:ext cx="4842199" cy="53097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004ec3d646_2_0"/>
          <p:cNvSpPr txBox="1"/>
          <p:nvPr>
            <p:ph idx="2" type="body"/>
          </p:nvPr>
        </p:nvSpPr>
        <p:spPr>
          <a:xfrm>
            <a:off x="472763" y="576425"/>
            <a:ext cx="10515600" cy="647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Kalman Filter</a:t>
            </a:r>
            <a:endParaRPr/>
          </a:p>
        </p:txBody>
      </p:sp>
      <p:sp>
        <p:nvSpPr>
          <p:cNvPr id="284" name="Google Shape;284;g3004ec3d646_2_0"/>
          <p:cNvSpPr txBox="1"/>
          <p:nvPr/>
        </p:nvSpPr>
        <p:spPr>
          <a:xfrm>
            <a:off x="10714825" y="-55050"/>
            <a:ext cx="1816800" cy="2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FFFFFF"/>
                </a:solidFill>
              </a:rPr>
              <a:t>Images from CtrlAltFTC</a:t>
            </a:r>
            <a:endParaRPr sz="1000">
              <a:solidFill>
                <a:srgbClr val="FFFFFF"/>
              </a:solidFill>
            </a:endParaRPr>
          </a:p>
        </p:txBody>
      </p:sp>
      <p:pic>
        <p:nvPicPr>
          <p:cNvPr id="285" name="Google Shape;285;g3004ec3d646_2_0"/>
          <p:cNvPicPr preferRelativeResize="0"/>
          <p:nvPr/>
        </p:nvPicPr>
        <p:blipFill>
          <a:blip r:embed="rId3">
            <a:alphaModFix/>
          </a:blip>
          <a:stretch>
            <a:fillRect/>
          </a:stretch>
        </p:blipFill>
        <p:spPr>
          <a:xfrm>
            <a:off x="572175" y="1585752"/>
            <a:ext cx="2280075" cy="2785550"/>
          </a:xfrm>
          <a:prstGeom prst="rect">
            <a:avLst/>
          </a:prstGeom>
          <a:noFill/>
          <a:ln>
            <a:noFill/>
          </a:ln>
        </p:spPr>
      </p:pic>
      <p:pic>
        <p:nvPicPr>
          <p:cNvPr id="286" name="Google Shape;286;g3004ec3d646_2_0"/>
          <p:cNvPicPr preferRelativeResize="0"/>
          <p:nvPr/>
        </p:nvPicPr>
        <p:blipFill>
          <a:blip r:embed="rId4">
            <a:alphaModFix/>
          </a:blip>
          <a:stretch>
            <a:fillRect/>
          </a:stretch>
        </p:blipFill>
        <p:spPr>
          <a:xfrm>
            <a:off x="3154825" y="1962052"/>
            <a:ext cx="6690951" cy="19786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3004ec3d646_0_0"/>
          <p:cNvSpPr/>
          <p:nvPr/>
        </p:nvSpPr>
        <p:spPr>
          <a:xfrm>
            <a:off x="10291000" y="5338825"/>
            <a:ext cx="610200" cy="546600"/>
          </a:xfrm>
          <a:prstGeom prst="ellipse">
            <a:avLst/>
          </a:prstGeom>
          <a:solidFill>
            <a:srgbClr val="192E34"/>
          </a:solidFill>
          <a:ln cap="flat" cmpd="sng" w="9525">
            <a:solidFill>
              <a:srgbClr val="192E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7" name="Google Shape;117;g3004ec3d646_0_0"/>
          <p:cNvSpPr/>
          <p:nvPr/>
        </p:nvSpPr>
        <p:spPr>
          <a:xfrm>
            <a:off x="187425" y="5316025"/>
            <a:ext cx="10227600" cy="546600"/>
          </a:xfrm>
          <a:prstGeom prst="rect">
            <a:avLst/>
          </a:prstGeom>
          <a:solidFill>
            <a:srgbClr val="192E34"/>
          </a:solidFill>
          <a:ln cap="flat" cmpd="sng" w="9525">
            <a:solidFill>
              <a:srgbClr val="192E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8" name="Google Shape;118;g3004ec3d646_0_0"/>
          <p:cNvSpPr txBox="1"/>
          <p:nvPr>
            <p:ph idx="4294967295" type="body"/>
          </p:nvPr>
        </p:nvSpPr>
        <p:spPr>
          <a:xfrm>
            <a:off x="180625" y="1328625"/>
            <a:ext cx="10158300" cy="4688700"/>
          </a:xfrm>
          <a:prstGeom prst="rect">
            <a:avLst/>
          </a:prstGeom>
          <a:noFill/>
          <a:ln>
            <a:noFill/>
          </a:ln>
        </p:spPr>
        <p:txBody>
          <a:bodyPr anchorCtr="0" anchor="t" bIns="45700" lIns="91425" spcFirstLastPara="1" rIns="91425" wrap="square" tIns="45700">
            <a:noAutofit/>
          </a:bodyPr>
          <a:lstStyle/>
          <a:p>
            <a:pPr indent="-419100" lvl="0" marL="457200" rtl="0" algn="l">
              <a:lnSpc>
                <a:spcPct val="80000"/>
              </a:lnSpc>
              <a:spcBef>
                <a:spcPts val="0"/>
              </a:spcBef>
              <a:spcAft>
                <a:spcPts val="0"/>
              </a:spcAft>
              <a:buClr>
                <a:schemeClr val="lt1"/>
              </a:buClr>
              <a:buSzPts val="3000"/>
              <a:buChar char="•"/>
            </a:pPr>
            <a:r>
              <a:rPr lang="en-US" sz="3000">
                <a:solidFill>
                  <a:schemeClr val="lt1"/>
                </a:solidFill>
              </a:rPr>
              <a:t>Introduction</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For Inspiration and Recognition of Science and Technology (FIRST) and FTC (FIRST Tech Challenge) Overview</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Contributions of FTC</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Software-Hardware Co-verification and Co-Design in FTC Robots</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Case Study: Intake </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Case Study: Automated Tester</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Case Study: Software improvement through external sensors</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Case Study: Robot Movement</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Key Takeaways and Conclusion</a:t>
            </a:r>
            <a:endParaRPr sz="3000">
              <a:solidFill>
                <a:schemeClr val="lt1"/>
              </a:solidFill>
            </a:endParaRPr>
          </a:p>
          <a:p>
            <a:pPr indent="-419100" lvl="0" marL="457200" rtl="0" algn="l">
              <a:lnSpc>
                <a:spcPct val="80000"/>
              </a:lnSpc>
              <a:spcBef>
                <a:spcPts val="0"/>
              </a:spcBef>
              <a:spcAft>
                <a:spcPts val="0"/>
              </a:spcAft>
              <a:buClr>
                <a:schemeClr val="lt1"/>
              </a:buClr>
              <a:buSzPts val="3000"/>
              <a:buChar char="•"/>
            </a:pPr>
            <a:r>
              <a:rPr lang="en-US" sz="3000">
                <a:solidFill>
                  <a:schemeClr val="lt1"/>
                </a:solidFill>
              </a:rPr>
              <a:t>Acknowledgements</a:t>
            </a:r>
            <a:endParaRPr sz="3000">
              <a:solidFill>
                <a:schemeClr val="lt1"/>
              </a:solidFill>
            </a:endParaRPr>
          </a:p>
        </p:txBody>
      </p:sp>
      <p:sp>
        <p:nvSpPr>
          <p:cNvPr id="119" name="Google Shape;119;g3004ec3d646_0_0"/>
          <p:cNvSpPr txBox="1"/>
          <p:nvPr>
            <p:ph idx="2" type="body"/>
          </p:nvPr>
        </p:nvSpPr>
        <p:spPr>
          <a:xfrm>
            <a:off x="433800" y="475275"/>
            <a:ext cx="10299900" cy="64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701A"/>
              </a:buClr>
              <a:buSzPts val="3100"/>
              <a:buNone/>
            </a:pPr>
            <a:r>
              <a:rPr lang="en-US"/>
              <a:t>Key Points and Overview of Content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3004ec3d646_2_10"/>
          <p:cNvSpPr txBox="1"/>
          <p:nvPr>
            <p:ph idx="2" type="body"/>
          </p:nvPr>
        </p:nvSpPr>
        <p:spPr>
          <a:xfrm>
            <a:off x="472763" y="576425"/>
            <a:ext cx="10515600" cy="6471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t>Kalman Filter Experimentation Results</a:t>
            </a:r>
            <a:endParaRPr/>
          </a:p>
        </p:txBody>
      </p:sp>
      <p:pic>
        <p:nvPicPr>
          <p:cNvPr id="293" name="Google Shape;293;g3004ec3d646_2_10"/>
          <p:cNvPicPr preferRelativeResize="0"/>
          <p:nvPr/>
        </p:nvPicPr>
        <p:blipFill>
          <a:blip r:embed="rId3">
            <a:alphaModFix/>
          </a:blip>
          <a:stretch>
            <a:fillRect/>
          </a:stretch>
        </p:blipFill>
        <p:spPr>
          <a:xfrm>
            <a:off x="3497525" y="1617100"/>
            <a:ext cx="5952900" cy="3269475"/>
          </a:xfrm>
          <a:prstGeom prst="rect">
            <a:avLst/>
          </a:prstGeom>
          <a:noFill/>
          <a:ln>
            <a:noFill/>
          </a:ln>
        </p:spPr>
      </p:pic>
      <p:sp>
        <p:nvSpPr>
          <p:cNvPr id="294" name="Google Shape;294;g3004ec3d646_2_10"/>
          <p:cNvSpPr txBox="1"/>
          <p:nvPr>
            <p:ph idx="1" type="body"/>
          </p:nvPr>
        </p:nvSpPr>
        <p:spPr>
          <a:xfrm>
            <a:off x="363549" y="1534263"/>
            <a:ext cx="2920500" cy="4351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Experiment Setup</a:t>
            </a:r>
            <a:endParaRPr/>
          </a:p>
          <a:p>
            <a:pPr indent="-406400" lvl="0" marL="457200" rtl="0" algn="l">
              <a:spcBef>
                <a:spcPts val="0"/>
              </a:spcBef>
              <a:spcAft>
                <a:spcPts val="0"/>
              </a:spcAft>
              <a:buSzPts val="2800"/>
              <a:buChar char="•"/>
            </a:pPr>
            <a:r>
              <a:rPr lang="en-US"/>
              <a:t>Data Analysis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g3077ca8a194_3_70"/>
          <p:cNvSpPr txBox="1"/>
          <p:nvPr>
            <p:ph type="title"/>
          </p:nvPr>
        </p:nvSpPr>
        <p:spPr>
          <a:xfrm>
            <a:off x="578225" y="214750"/>
            <a:ext cx="11664900" cy="103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701A"/>
              </a:buClr>
              <a:buSzPts val="4300"/>
              <a:buFont typeface="Montserrat"/>
              <a:buNone/>
            </a:pPr>
            <a:r>
              <a:rPr lang="en-US" sz="4000"/>
              <a:t>Case Study: </a:t>
            </a:r>
            <a:r>
              <a:rPr lang="en-US" sz="4000"/>
              <a:t>Trajectory</a:t>
            </a:r>
            <a:r>
              <a:rPr lang="en-US" sz="4000"/>
              <a:t> - Motion Profile Lib.</a:t>
            </a:r>
            <a:endParaRPr sz="4000"/>
          </a:p>
        </p:txBody>
      </p:sp>
      <p:sp>
        <p:nvSpPr>
          <p:cNvPr id="300" name="Google Shape;300;g3077ca8a194_3_70"/>
          <p:cNvSpPr txBox="1"/>
          <p:nvPr>
            <p:ph idx="1" type="body"/>
          </p:nvPr>
        </p:nvSpPr>
        <p:spPr>
          <a:xfrm>
            <a:off x="1015525" y="1253400"/>
            <a:ext cx="5824500" cy="4351200"/>
          </a:xfrm>
          <a:prstGeom prst="rect">
            <a:avLst/>
          </a:prstGeom>
        </p:spPr>
        <p:txBody>
          <a:bodyPr anchorCtr="0" anchor="t" bIns="45700" lIns="91425" spcFirstLastPara="1" rIns="91425" wrap="square" tIns="45700">
            <a:normAutofit/>
          </a:bodyPr>
          <a:lstStyle/>
          <a:p>
            <a:pPr indent="-381000" lvl="0" marL="457200" rtl="0" algn="l">
              <a:lnSpc>
                <a:spcPct val="150000"/>
              </a:lnSpc>
              <a:spcBef>
                <a:spcPts val="1000"/>
              </a:spcBef>
              <a:spcAft>
                <a:spcPts val="0"/>
              </a:spcAft>
              <a:buSzPts val="2400"/>
              <a:buChar char="•"/>
            </a:pPr>
            <a:r>
              <a:rPr lang="en-US"/>
              <a:t>Libraries designed for movement manipulation</a:t>
            </a:r>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Controlling motor sequences for systems motor-based axis</a:t>
            </a:r>
            <a:endParaRPr>
              <a:solidFill>
                <a:schemeClr val="lt1"/>
              </a:solidFill>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Defines movement in series of steps</a:t>
            </a:r>
            <a:endParaRPr>
              <a:solidFill>
                <a:schemeClr val="lt1"/>
              </a:solidFill>
            </a:endParaRPr>
          </a:p>
          <a:p>
            <a:pPr indent="-381000" lvl="0" marL="457200" rtl="0" algn="l">
              <a:lnSpc>
                <a:spcPct val="150000"/>
              </a:lnSpc>
              <a:spcBef>
                <a:spcPts val="0"/>
              </a:spcBef>
              <a:spcAft>
                <a:spcPts val="0"/>
              </a:spcAft>
              <a:buSzPts val="2400"/>
              <a:buChar char="•"/>
            </a:pPr>
            <a:r>
              <a:rPr lang="en-US"/>
              <a:t>Consistent and smooth movement</a:t>
            </a:r>
            <a:endParaRPr/>
          </a:p>
        </p:txBody>
      </p:sp>
      <p:pic>
        <p:nvPicPr>
          <p:cNvPr id="301" name="Google Shape;301;g3077ca8a194_3_70"/>
          <p:cNvPicPr preferRelativeResize="0"/>
          <p:nvPr/>
        </p:nvPicPr>
        <p:blipFill>
          <a:blip r:embed="rId3">
            <a:alphaModFix/>
          </a:blip>
          <a:stretch>
            <a:fillRect/>
          </a:stretch>
        </p:blipFill>
        <p:spPr>
          <a:xfrm>
            <a:off x="6743325" y="1989038"/>
            <a:ext cx="5219276" cy="2879935"/>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3004ec3d646_2_26"/>
          <p:cNvSpPr txBox="1"/>
          <p:nvPr>
            <p:ph idx="1" type="body"/>
          </p:nvPr>
        </p:nvSpPr>
        <p:spPr>
          <a:xfrm>
            <a:off x="2958100" y="1204775"/>
            <a:ext cx="7980900" cy="4351200"/>
          </a:xfrm>
          <a:prstGeom prst="rect">
            <a:avLst/>
          </a:prstGeom>
        </p:spPr>
        <p:txBody>
          <a:bodyPr anchorCtr="0" anchor="t" bIns="45700" lIns="91425" spcFirstLastPara="1" rIns="91425" wrap="square" tIns="45700">
            <a:normAutofit/>
          </a:bodyPr>
          <a:lstStyle/>
          <a:p>
            <a:pPr indent="-406400" lvl="0" marL="457200" rtl="0" algn="l">
              <a:lnSpc>
                <a:spcPct val="150000"/>
              </a:lnSpc>
              <a:spcBef>
                <a:spcPts val="1000"/>
              </a:spcBef>
              <a:spcAft>
                <a:spcPts val="0"/>
              </a:spcAft>
              <a:buSzPts val="2800"/>
              <a:buChar char="•"/>
            </a:pPr>
            <a:r>
              <a:rPr lang="en-US"/>
              <a:t>Motion profiling </a:t>
            </a:r>
            <a:r>
              <a:rPr lang="en-US"/>
              <a:t>library</a:t>
            </a:r>
            <a:r>
              <a:rPr lang="en-US"/>
              <a:t> for FTC</a:t>
            </a:r>
            <a:endParaRPr/>
          </a:p>
          <a:p>
            <a:pPr indent="-406400" lvl="0" marL="457200" rtl="0" algn="l">
              <a:lnSpc>
                <a:spcPct val="150000"/>
              </a:lnSpc>
              <a:spcBef>
                <a:spcPts val="0"/>
              </a:spcBef>
              <a:spcAft>
                <a:spcPts val="0"/>
              </a:spcAft>
              <a:buSzPts val="2800"/>
              <a:buChar char="•"/>
            </a:pPr>
            <a:r>
              <a:rPr lang="en-US"/>
              <a:t>Designed for </a:t>
            </a:r>
            <a:r>
              <a:rPr lang="en-US"/>
              <a:t>precise</a:t>
            </a:r>
            <a:r>
              <a:rPr lang="en-US"/>
              <a:t> control over velocity and acceleration</a:t>
            </a:r>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Can also create complex trajectories </a:t>
            </a:r>
            <a:endParaRPr>
              <a:solidFill>
                <a:schemeClr val="lt1"/>
              </a:solidFill>
            </a:endParaRPr>
          </a:p>
          <a:p>
            <a:pPr indent="-406400" lvl="0" marL="457200" rtl="0" algn="l">
              <a:lnSpc>
                <a:spcPct val="150000"/>
              </a:lnSpc>
              <a:spcBef>
                <a:spcPts val="0"/>
              </a:spcBef>
              <a:spcAft>
                <a:spcPts val="0"/>
              </a:spcAft>
              <a:buClr>
                <a:schemeClr val="lt1"/>
              </a:buClr>
              <a:buSzPts val="2800"/>
              <a:buChar char="•"/>
            </a:pPr>
            <a:r>
              <a:rPr lang="en-US"/>
              <a:t>Can be coupled with sensors</a:t>
            </a:r>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Odometry pods help track the robots position and heading</a:t>
            </a:r>
            <a:endParaRPr>
              <a:solidFill>
                <a:schemeClr val="lt1"/>
              </a:solidFill>
            </a:endParaRPr>
          </a:p>
        </p:txBody>
      </p:sp>
      <p:sp>
        <p:nvSpPr>
          <p:cNvPr id="308" name="Google Shape;308;g3004ec3d646_2_26"/>
          <p:cNvSpPr txBox="1"/>
          <p:nvPr>
            <p:ph idx="2" type="body"/>
          </p:nvPr>
        </p:nvSpPr>
        <p:spPr>
          <a:xfrm>
            <a:off x="603698" y="250425"/>
            <a:ext cx="9864600" cy="6471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a:t>Road Runner Overview</a:t>
            </a:r>
            <a:endParaRPr/>
          </a:p>
        </p:txBody>
      </p:sp>
      <p:pic>
        <p:nvPicPr>
          <p:cNvPr id="309" name="Google Shape;309;g3004ec3d646_2_26"/>
          <p:cNvPicPr preferRelativeResize="0"/>
          <p:nvPr/>
        </p:nvPicPr>
        <p:blipFill>
          <a:blip r:embed="rId3">
            <a:alphaModFix/>
          </a:blip>
          <a:stretch>
            <a:fillRect/>
          </a:stretch>
        </p:blipFill>
        <p:spPr>
          <a:xfrm>
            <a:off x="688425" y="1631375"/>
            <a:ext cx="2344000" cy="3184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077ca8a194_3_57"/>
          <p:cNvSpPr txBox="1"/>
          <p:nvPr>
            <p:ph type="title"/>
          </p:nvPr>
        </p:nvSpPr>
        <p:spPr>
          <a:xfrm>
            <a:off x="578228" y="214740"/>
            <a:ext cx="10227000" cy="103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701A"/>
              </a:buClr>
              <a:buSzPts val="4300"/>
              <a:buFont typeface="Montserrat"/>
              <a:buNone/>
            </a:pPr>
            <a:r>
              <a:rPr lang="en-US" sz="4000"/>
              <a:t>Road Runner Trajectory Logic</a:t>
            </a:r>
            <a:endParaRPr sz="4000"/>
          </a:p>
        </p:txBody>
      </p:sp>
      <p:pic>
        <p:nvPicPr>
          <p:cNvPr id="315" name="Google Shape;315;g3077ca8a194_3_57"/>
          <p:cNvPicPr preferRelativeResize="0"/>
          <p:nvPr/>
        </p:nvPicPr>
        <p:blipFill>
          <a:blip r:embed="rId3">
            <a:alphaModFix/>
          </a:blip>
          <a:stretch>
            <a:fillRect/>
          </a:stretch>
        </p:blipFill>
        <p:spPr>
          <a:xfrm>
            <a:off x="8548500" y="1295626"/>
            <a:ext cx="3047675" cy="4266750"/>
          </a:xfrm>
          <a:prstGeom prst="rect">
            <a:avLst/>
          </a:prstGeom>
          <a:noFill/>
          <a:ln cap="flat" cmpd="sng" w="28575">
            <a:solidFill>
              <a:schemeClr val="accent1"/>
            </a:solidFill>
            <a:prstDash val="solid"/>
            <a:round/>
            <a:headEnd len="sm" w="sm" type="none"/>
            <a:tailEnd len="sm" w="sm" type="none"/>
          </a:ln>
        </p:spPr>
      </p:pic>
      <p:sp>
        <p:nvSpPr>
          <p:cNvPr id="316" name="Google Shape;316;g3077ca8a194_3_57"/>
          <p:cNvSpPr txBox="1"/>
          <p:nvPr>
            <p:ph idx="1" type="body"/>
          </p:nvPr>
        </p:nvSpPr>
        <p:spPr>
          <a:xfrm>
            <a:off x="930975" y="1219425"/>
            <a:ext cx="7074000" cy="4099800"/>
          </a:xfrm>
          <a:prstGeom prst="rect">
            <a:avLst/>
          </a:prstGeom>
        </p:spPr>
        <p:txBody>
          <a:bodyPr anchorCtr="0" anchor="t" bIns="45700" lIns="91425" spcFirstLastPara="1" rIns="91425" wrap="square" tIns="45700">
            <a:normAutofit/>
          </a:bodyPr>
          <a:lstStyle/>
          <a:p>
            <a:pPr indent="-381000" lvl="0" marL="457200" rtl="0" algn="l">
              <a:lnSpc>
                <a:spcPct val="150000"/>
              </a:lnSpc>
              <a:spcBef>
                <a:spcPts val="1000"/>
              </a:spcBef>
              <a:spcAft>
                <a:spcPts val="0"/>
              </a:spcAft>
              <a:buSzPts val="2400"/>
              <a:buChar char="•"/>
            </a:pPr>
            <a:r>
              <a:rPr lang="en-US"/>
              <a:t>Odometry pods increase accuracy</a:t>
            </a:r>
            <a:endParaRPr/>
          </a:p>
          <a:p>
            <a:pPr indent="-381000" lvl="0" marL="457200" rtl="0" algn="l">
              <a:lnSpc>
                <a:spcPct val="150000"/>
              </a:lnSpc>
              <a:spcBef>
                <a:spcPts val="0"/>
              </a:spcBef>
              <a:spcAft>
                <a:spcPts val="0"/>
              </a:spcAft>
              <a:buSzPts val="2400"/>
              <a:buChar char="•"/>
            </a:pPr>
            <a:r>
              <a:rPr lang="en-US"/>
              <a:t>Motion-based path follower</a:t>
            </a:r>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Set of instructions, based on how long to run a certain magnitude of motor power</a:t>
            </a:r>
            <a:endParaRPr>
              <a:solidFill>
                <a:schemeClr val="lt1"/>
              </a:solidFill>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Calculated for each path before robot begins follow trajectory </a:t>
            </a:r>
            <a:endParaRPr>
              <a:solidFill>
                <a:schemeClr val="lt1"/>
              </a:solidFill>
            </a:endParaRPr>
          </a:p>
          <a:p>
            <a:pPr indent="0" lvl="0" marL="0" rtl="0" algn="l">
              <a:lnSpc>
                <a:spcPct val="150000"/>
              </a:lnSpc>
              <a:spcBef>
                <a:spcPts val="1000"/>
              </a:spcBef>
              <a:spcAft>
                <a:spcPts val="0"/>
              </a:spcAft>
              <a:buNone/>
            </a:pPr>
            <a:r>
              <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g3077ca8a194_3_44"/>
          <p:cNvSpPr txBox="1"/>
          <p:nvPr>
            <p:ph type="title"/>
          </p:nvPr>
        </p:nvSpPr>
        <p:spPr>
          <a:xfrm>
            <a:off x="578228" y="214740"/>
            <a:ext cx="10227000" cy="103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701A"/>
              </a:buClr>
              <a:buSzPts val="4300"/>
              <a:buFont typeface="Montserrat"/>
              <a:buNone/>
            </a:pPr>
            <a:r>
              <a:rPr lang="en-US" sz="4000"/>
              <a:t>Road Runner Issues</a:t>
            </a:r>
            <a:endParaRPr sz="4000"/>
          </a:p>
        </p:txBody>
      </p:sp>
      <p:grpSp>
        <p:nvGrpSpPr>
          <p:cNvPr id="322" name="Google Shape;322;g3077ca8a194_3_44"/>
          <p:cNvGrpSpPr/>
          <p:nvPr/>
        </p:nvGrpSpPr>
        <p:grpSpPr>
          <a:xfrm>
            <a:off x="8235663" y="214750"/>
            <a:ext cx="3114925" cy="904450"/>
            <a:chOff x="941775" y="5749150"/>
            <a:chExt cx="3114925" cy="904450"/>
          </a:xfrm>
        </p:grpSpPr>
        <p:sp>
          <p:nvSpPr>
            <p:cNvPr id="323" name="Google Shape;323;g3077ca8a194_3_44"/>
            <p:cNvSpPr/>
            <p:nvPr/>
          </p:nvSpPr>
          <p:spPr>
            <a:xfrm>
              <a:off x="941775" y="5923575"/>
              <a:ext cx="265500" cy="277800"/>
            </a:xfrm>
            <a:prstGeom prst="rect">
              <a:avLst/>
            </a:prstGeom>
            <a:solidFill>
              <a:srgbClr val="FF0000"/>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4" name="Google Shape;324;g3077ca8a194_3_44"/>
            <p:cNvSpPr/>
            <p:nvPr/>
          </p:nvSpPr>
          <p:spPr>
            <a:xfrm>
              <a:off x="941775" y="6375800"/>
              <a:ext cx="265500" cy="277800"/>
            </a:xfrm>
            <a:prstGeom prst="rect">
              <a:avLst/>
            </a:prstGeom>
            <a:solidFill>
              <a:srgbClr val="FFE59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25" name="Google Shape;325;g3077ca8a194_3_44"/>
            <p:cNvSpPr txBox="1"/>
            <p:nvPr/>
          </p:nvSpPr>
          <p:spPr>
            <a:xfrm>
              <a:off x="1291900" y="5749150"/>
              <a:ext cx="27648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Trajectory Point</a:t>
              </a:r>
              <a:endParaRPr sz="2400">
                <a:solidFill>
                  <a:schemeClr val="lt1"/>
                </a:solidFill>
                <a:latin typeface="Calibri"/>
                <a:ea typeface="Calibri"/>
                <a:cs typeface="Calibri"/>
                <a:sym typeface="Calibri"/>
              </a:endParaRPr>
            </a:p>
          </p:txBody>
        </p:sp>
        <p:sp>
          <p:nvSpPr>
            <p:cNvPr id="326" name="Google Shape;326;g3077ca8a194_3_44"/>
            <p:cNvSpPr txBox="1"/>
            <p:nvPr/>
          </p:nvSpPr>
          <p:spPr>
            <a:xfrm>
              <a:off x="1264000" y="6261750"/>
              <a:ext cx="27648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Point of Collision</a:t>
              </a:r>
              <a:endParaRPr sz="2400">
                <a:solidFill>
                  <a:schemeClr val="lt1"/>
                </a:solidFill>
                <a:latin typeface="Calibri"/>
                <a:ea typeface="Calibri"/>
                <a:cs typeface="Calibri"/>
                <a:sym typeface="Calibri"/>
              </a:endParaRPr>
            </a:p>
          </p:txBody>
        </p:sp>
      </p:grpSp>
      <p:pic>
        <p:nvPicPr>
          <p:cNvPr id="327" name="Google Shape;327;g3077ca8a194_3_44"/>
          <p:cNvPicPr preferRelativeResize="0"/>
          <p:nvPr/>
        </p:nvPicPr>
        <p:blipFill>
          <a:blip r:embed="rId3">
            <a:alphaModFix/>
          </a:blip>
          <a:stretch>
            <a:fillRect/>
          </a:stretch>
        </p:blipFill>
        <p:spPr>
          <a:xfrm>
            <a:off x="7449475" y="1340125"/>
            <a:ext cx="4370925" cy="4276201"/>
          </a:xfrm>
          <a:prstGeom prst="rect">
            <a:avLst/>
          </a:prstGeom>
          <a:noFill/>
          <a:ln cap="flat" cmpd="sng" w="38100">
            <a:solidFill>
              <a:schemeClr val="accent1"/>
            </a:solidFill>
            <a:prstDash val="solid"/>
            <a:round/>
            <a:headEnd len="sm" w="sm" type="none"/>
            <a:tailEnd len="sm" w="sm" type="none"/>
          </a:ln>
        </p:spPr>
      </p:pic>
      <p:sp>
        <p:nvSpPr>
          <p:cNvPr id="328" name="Google Shape;328;g3077ca8a194_3_44"/>
          <p:cNvSpPr txBox="1"/>
          <p:nvPr>
            <p:ph idx="1" type="body"/>
          </p:nvPr>
        </p:nvSpPr>
        <p:spPr>
          <a:xfrm>
            <a:off x="930900" y="1037925"/>
            <a:ext cx="6639300" cy="4351200"/>
          </a:xfrm>
          <a:prstGeom prst="rect">
            <a:avLst/>
          </a:prstGeom>
        </p:spPr>
        <p:txBody>
          <a:bodyPr anchorCtr="0" anchor="t" bIns="45700" lIns="91425" spcFirstLastPara="1" rIns="91425" wrap="square" tIns="45700">
            <a:normAutofit lnSpcReduction="20000"/>
          </a:bodyPr>
          <a:lstStyle/>
          <a:p>
            <a:pPr indent="-381000" lvl="0" marL="457200" rtl="0" algn="l">
              <a:lnSpc>
                <a:spcPct val="150000"/>
              </a:lnSpc>
              <a:spcBef>
                <a:spcPts val="1000"/>
              </a:spcBef>
              <a:spcAft>
                <a:spcPts val="0"/>
              </a:spcAft>
              <a:buSzPts val="2400"/>
              <a:buChar char="•"/>
            </a:pPr>
            <a:r>
              <a:rPr lang="en-US"/>
              <a:t>Localization </a:t>
            </a:r>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Used to generate set of instructions </a:t>
            </a:r>
            <a:endParaRPr>
              <a:solidFill>
                <a:schemeClr val="lt1"/>
              </a:solidFill>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Assumes robots position is correct by the end of motion profile</a:t>
            </a:r>
            <a:endParaRPr>
              <a:solidFill>
                <a:schemeClr val="lt1"/>
              </a:solidFill>
            </a:endParaRPr>
          </a:p>
          <a:p>
            <a:pPr indent="-381000" lvl="0" marL="457200" rtl="0" algn="l">
              <a:lnSpc>
                <a:spcPct val="150000"/>
              </a:lnSpc>
              <a:spcBef>
                <a:spcPts val="0"/>
              </a:spcBef>
              <a:spcAft>
                <a:spcPts val="0"/>
              </a:spcAft>
              <a:buClr>
                <a:schemeClr val="lt1"/>
              </a:buClr>
              <a:buSzPts val="2400"/>
              <a:buChar char="•"/>
            </a:pPr>
            <a:r>
              <a:rPr lang="en-US"/>
              <a:t>Unable to correct displacement off path until the end of motion profile</a:t>
            </a:r>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Discrepancies after collision</a:t>
            </a:r>
            <a:endParaRPr>
              <a:solidFill>
                <a:schemeClr val="lt1"/>
              </a:solidFill>
            </a:endParaRPr>
          </a:p>
          <a:p>
            <a:pPr indent="-342900" lvl="1" marL="914400" rtl="0" algn="l">
              <a:lnSpc>
                <a:spcPct val="150000"/>
              </a:lnSpc>
              <a:spcBef>
                <a:spcPts val="0"/>
              </a:spcBef>
              <a:spcAft>
                <a:spcPts val="0"/>
              </a:spcAft>
              <a:buClr>
                <a:schemeClr val="lt1"/>
              </a:buClr>
              <a:buSzPts val="1800"/>
              <a:buChar char="•"/>
            </a:pPr>
            <a:r>
              <a:rPr lang="en-US">
                <a:solidFill>
                  <a:schemeClr val="lt1"/>
                </a:solidFill>
              </a:rPr>
              <a:t>Imprecise movement</a:t>
            </a:r>
            <a:endParaRPr>
              <a:solidFill>
                <a:schemeClr val="lt1"/>
              </a:solidFill>
            </a:endParaRPr>
          </a:p>
          <a:p>
            <a:pPr indent="-381000" lvl="0" marL="457200" rtl="0" algn="l">
              <a:lnSpc>
                <a:spcPct val="150000"/>
              </a:lnSpc>
              <a:spcBef>
                <a:spcPts val="0"/>
              </a:spcBef>
              <a:spcAft>
                <a:spcPts val="0"/>
              </a:spcAft>
              <a:buClr>
                <a:schemeClr val="lt1"/>
              </a:buClr>
              <a:buSzPts val="2400"/>
              <a:buChar char="•"/>
            </a:pPr>
            <a:r>
              <a:rPr lang="en-US"/>
              <a:t>Continue to be that far off the path</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3077ca8a194_3_23"/>
          <p:cNvSpPr txBox="1"/>
          <p:nvPr>
            <p:ph type="title"/>
          </p:nvPr>
        </p:nvSpPr>
        <p:spPr>
          <a:xfrm>
            <a:off x="578228" y="214740"/>
            <a:ext cx="10227000" cy="103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701A"/>
              </a:buClr>
              <a:buSzPts val="4300"/>
              <a:buFont typeface="Montserrat"/>
              <a:buNone/>
            </a:pPr>
            <a:r>
              <a:rPr lang="en-US" sz="4000"/>
              <a:t>Pedro Pathing</a:t>
            </a:r>
            <a:endParaRPr sz="4000"/>
          </a:p>
        </p:txBody>
      </p:sp>
      <p:sp>
        <p:nvSpPr>
          <p:cNvPr id="334" name="Google Shape;334;g3077ca8a194_3_23"/>
          <p:cNvSpPr txBox="1"/>
          <p:nvPr>
            <p:ph idx="1" type="body"/>
          </p:nvPr>
        </p:nvSpPr>
        <p:spPr>
          <a:xfrm>
            <a:off x="980450" y="1144300"/>
            <a:ext cx="6251700" cy="4375200"/>
          </a:xfrm>
          <a:prstGeom prst="rect">
            <a:avLst/>
          </a:prstGeom>
        </p:spPr>
        <p:txBody>
          <a:bodyPr anchorCtr="0" anchor="t" bIns="45700" lIns="91425" spcFirstLastPara="1" rIns="91425" wrap="square" tIns="45700">
            <a:normAutofit fontScale="92500" lnSpcReduction="10000"/>
          </a:bodyPr>
          <a:lstStyle/>
          <a:p>
            <a:pPr indent="-369570" lvl="0" marL="457200" rtl="0" algn="l">
              <a:lnSpc>
                <a:spcPct val="150000"/>
              </a:lnSpc>
              <a:spcBef>
                <a:spcPts val="1000"/>
              </a:spcBef>
              <a:spcAft>
                <a:spcPts val="0"/>
              </a:spcAft>
              <a:buSzPct val="100000"/>
              <a:buChar char="•"/>
            </a:pPr>
            <a:r>
              <a:rPr lang="en-US"/>
              <a:t>More Complex path planning library</a:t>
            </a:r>
            <a:endParaRPr/>
          </a:p>
          <a:p>
            <a:pPr indent="-334327" lvl="1" marL="914400" rtl="0" algn="l">
              <a:lnSpc>
                <a:spcPct val="150000"/>
              </a:lnSpc>
              <a:spcBef>
                <a:spcPts val="0"/>
              </a:spcBef>
              <a:spcAft>
                <a:spcPts val="0"/>
              </a:spcAft>
              <a:buClr>
                <a:schemeClr val="lt1"/>
              </a:buClr>
              <a:buSzPct val="75000"/>
              <a:buChar char="•"/>
            </a:pPr>
            <a:r>
              <a:rPr lang="en-US">
                <a:solidFill>
                  <a:schemeClr val="lt1"/>
                </a:solidFill>
              </a:rPr>
              <a:t>Designed last year by FTC team Scott Bots</a:t>
            </a:r>
            <a:endParaRPr>
              <a:solidFill>
                <a:schemeClr val="lt1"/>
              </a:solidFill>
            </a:endParaRPr>
          </a:p>
          <a:p>
            <a:pPr indent="-369570" lvl="0" marL="457200" rtl="0" algn="l">
              <a:lnSpc>
                <a:spcPct val="150000"/>
              </a:lnSpc>
              <a:spcBef>
                <a:spcPts val="0"/>
              </a:spcBef>
              <a:spcAft>
                <a:spcPts val="0"/>
              </a:spcAft>
              <a:buClr>
                <a:schemeClr val="lt1"/>
              </a:buClr>
              <a:buSzPct val="100000"/>
              <a:buChar char="•"/>
            </a:pPr>
            <a:r>
              <a:rPr lang="en-US"/>
              <a:t>Vectors</a:t>
            </a:r>
            <a:endParaRPr/>
          </a:p>
          <a:p>
            <a:pPr indent="-334327" lvl="1" marL="914400" rtl="0" algn="l">
              <a:lnSpc>
                <a:spcPct val="150000"/>
              </a:lnSpc>
              <a:spcBef>
                <a:spcPts val="0"/>
              </a:spcBef>
              <a:spcAft>
                <a:spcPts val="0"/>
              </a:spcAft>
              <a:buClr>
                <a:schemeClr val="lt1"/>
              </a:buClr>
              <a:buSzPct val="75000"/>
              <a:buChar char="•"/>
            </a:pPr>
            <a:r>
              <a:rPr lang="en-US">
                <a:solidFill>
                  <a:schemeClr val="lt1"/>
                </a:solidFill>
              </a:rPr>
              <a:t>Dynamically Calculated</a:t>
            </a:r>
            <a:endParaRPr>
              <a:solidFill>
                <a:schemeClr val="lt1"/>
              </a:solidFill>
            </a:endParaRPr>
          </a:p>
          <a:p>
            <a:pPr indent="-334327" lvl="1" marL="914400" rtl="0" algn="l">
              <a:lnSpc>
                <a:spcPct val="150000"/>
              </a:lnSpc>
              <a:spcBef>
                <a:spcPts val="0"/>
              </a:spcBef>
              <a:spcAft>
                <a:spcPts val="0"/>
              </a:spcAft>
              <a:buClr>
                <a:schemeClr val="lt1"/>
              </a:buClr>
              <a:buSzPct val="75000"/>
              <a:buChar char="•"/>
            </a:pPr>
            <a:r>
              <a:rPr lang="en-US">
                <a:solidFill>
                  <a:schemeClr val="lt1"/>
                </a:solidFill>
              </a:rPr>
              <a:t>Corrects robot movement to closest point on target curve</a:t>
            </a:r>
            <a:endParaRPr>
              <a:solidFill>
                <a:schemeClr val="lt1"/>
              </a:solidFill>
            </a:endParaRPr>
          </a:p>
          <a:p>
            <a:pPr indent="-369570" lvl="0" marL="457200" rtl="0" algn="l">
              <a:lnSpc>
                <a:spcPct val="150000"/>
              </a:lnSpc>
              <a:spcBef>
                <a:spcPts val="0"/>
              </a:spcBef>
              <a:spcAft>
                <a:spcPts val="0"/>
              </a:spcAft>
              <a:buClr>
                <a:schemeClr val="lt1"/>
              </a:buClr>
              <a:buSzPct val="100000"/>
              <a:buChar char="•"/>
            </a:pPr>
            <a:r>
              <a:rPr lang="en-US"/>
              <a:t>Enables robot to detect collisions and corrects error immediately</a:t>
            </a:r>
            <a:endParaRPr/>
          </a:p>
          <a:p>
            <a:pPr indent="0" lvl="0" marL="0" rtl="0" algn="l">
              <a:lnSpc>
                <a:spcPct val="150000"/>
              </a:lnSpc>
              <a:spcBef>
                <a:spcPts val="1000"/>
              </a:spcBef>
              <a:spcAft>
                <a:spcPts val="0"/>
              </a:spcAft>
              <a:buNone/>
            </a:pPr>
            <a:r>
              <a:t/>
            </a:r>
            <a:endParaRPr/>
          </a:p>
        </p:txBody>
      </p:sp>
      <p:pic>
        <p:nvPicPr>
          <p:cNvPr id="335" name="Google Shape;335;g3077ca8a194_3_23"/>
          <p:cNvPicPr preferRelativeResize="0"/>
          <p:nvPr/>
        </p:nvPicPr>
        <p:blipFill>
          <a:blip r:embed="rId3">
            <a:alphaModFix/>
          </a:blip>
          <a:stretch>
            <a:fillRect/>
          </a:stretch>
        </p:blipFill>
        <p:spPr>
          <a:xfrm>
            <a:off x="7321975" y="708300"/>
            <a:ext cx="4697326" cy="4883900"/>
          </a:xfrm>
          <a:prstGeom prst="rect">
            <a:avLst/>
          </a:prstGeom>
          <a:noFill/>
          <a:ln cap="flat" cmpd="sng" w="28575">
            <a:solidFill>
              <a:schemeClr val="accent1"/>
            </a:solidFill>
            <a:prstDash val="solid"/>
            <a:round/>
            <a:headEnd len="sm" w="sm" type="none"/>
            <a:tailEnd len="sm" w="sm" type="none"/>
          </a:ln>
        </p:spPr>
      </p:pic>
      <p:grpSp>
        <p:nvGrpSpPr>
          <p:cNvPr id="336" name="Google Shape;336;g3077ca8a194_3_23"/>
          <p:cNvGrpSpPr/>
          <p:nvPr/>
        </p:nvGrpSpPr>
        <p:grpSpPr>
          <a:xfrm>
            <a:off x="1522538" y="4755325"/>
            <a:ext cx="3114925" cy="904450"/>
            <a:chOff x="941775" y="5749150"/>
            <a:chExt cx="3114925" cy="904450"/>
          </a:xfrm>
        </p:grpSpPr>
        <p:sp>
          <p:nvSpPr>
            <p:cNvPr id="337" name="Google Shape;337;g3077ca8a194_3_23"/>
            <p:cNvSpPr/>
            <p:nvPr/>
          </p:nvSpPr>
          <p:spPr>
            <a:xfrm>
              <a:off x="941775" y="5923575"/>
              <a:ext cx="265500" cy="277800"/>
            </a:xfrm>
            <a:prstGeom prst="rect">
              <a:avLst/>
            </a:prstGeom>
            <a:solidFill>
              <a:srgbClr val="FF0000"/>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8" name="Google Shape;338;g3077ca8a194_3_23"/>
            <p:cNvSpPr/>
            <p:nvPr/>
          </p:nvSpPr>
          <p:spPr>
            <a:xfrm>
              <a:off x="941775" y="6375800"/>
              <a:ext cx="265500" cy="277800"/>
            </a:xfrm>
            <a:prstGeom prst="rect">
              <a:avLst/>
            </a:prstGeom>
            <a:solidFill>
              <a:srgbClr val="FFE599"/>
            </a:solidFill>
            <a:ln cap="flat"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39" name="Google Shape;339;g3077ca8a194_3_23"/>
            <p:cNvSpPr txBox="1"/>
            <p:nvPr/>
          </p:nvSpPr>
          <p:spPr>
            <a:xfrm>
              <a:off x="1291900" y="5749150"/>
              <a:ext cx="27648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Trajectory Point</a:t>
              </a:r>
              <a:endParaRPr sz="2400">
                <a:solidFill>
                  <a:schemeClr val="lt1"/>
                </a:solidFill>
                <a:latin typeface="Calibri"/>
                <a:ea typeface="Calibri"/>
                <a:cs typeface="Calibri"/>
                <a:sym typeface="Calibri"/>
              </a:endParaRPr>
            </a:p>
          </p:txBody>
        </p:sp>
        <p:sp>
          <p:nvSpPr>
            <p:cNvPr id="340" name="Google Shape;340;g3077ca8a194_3_23"/>
            <p:cNvSpPr txBox="1"/>
            <p:nvPr/>
          </p:nvSpPr>
          <p:spPr>
            <a:xfrm>
              <a:off x="1264000" y="6261750"/>
              <a:ext cx="27648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lt1"/>
                  </a:solidFill>
                  <a:latin typeface="Calibri"/>
                  <a:ea typeface="Calibri"/>
                  <a:cs typeface="Calibri"/>
                  <a:sym typeface="Calibri"/>
                </a:rPr>
                <a:t>Point of Collision</a:t>
              </a:r>
              <a:endParaRPr sz="2400">
                <a:solidFill>
                  <a:schemeClr val="lt1"/>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074f0cf289_0_3"/>
          <p:cNvSpPr txBox="1"/>
          <p:nvPr>
            <p:ph idx="1" type="body"/>
          </p:nvPr>
        </p:nvSpPr>
        <p:spPr>
          <a:xfrm>
            <a:off x="2120475" y="1787641"/>
            <a:ext cx="4119600" cy="488400"/>
          </a:xfrm>
          <a:prstGeom prst="rect">
            <a:avLst/>
          </a:prstGeom>
          <a:solidFill>
            <a:schemeClr val="accent1"/>
          </a:solidFill>
          <a:ln>
            <a:noFill/>
          </a:ln>
        </p:spPr>
        <p:txBody>
          <a:bodyPr anchorCtr="0" anchor="t" bIns="45700" lIns="91425" spcFirstLastPara="1" rIns="91425" wrap="square" tIns="45700">
            <a:normAutofit/>
          </a:bodyPr>
          <a:lstStyle/>
          <a:p>
            <a:pPr indent="-76200" lvl="0" marL="228600" rtl="0" algn="ctr">
              <a:lnSpc>
                <a:spcPct val="90000"/>
              </a:lnSpc>
              <a:spcBef>
                <a:spcPts val="0"/>
              </a:spcBef>
              <a:spcAft>
                <a:spcPts val="0"/>
              </a:spcAft>
              <a:buClr>
                <a:schemeClr val="lt1"/>
              </a:buClr>
              <a:buSzPts val="2400"/>
              <a:buNone/>
            </a:pPr>
            <a:r>
              <a:rPr b="1" lang="en-US"/>
              <a:t>Pedro Trajectory</a:t>
            </a:r>
            <a:endParaRPr b="1"/>
          </a:p>
        </p:txBody>
      </p:sp>
      <p:sp>
        <p:nvSpPr>
          <p:cNvPr id="346" name="Google Shape;346;g3074f0cf289_0_3"/>
          <p:cNvSpPr txBox="1"/>
          <p:nvPr>
            <p:ph idx="2" type="body"/>
          </p:nvPr>
        </p:nvSpPr>
        <p:spPr>
          <a:xfrm>
            <a:off x="6240075" y="1787650"/>
            <a:ext cx="4119600" cy="488400"/>
          </a:xfrm>
          <a:prstGeom prst="rect">
            <a:avLst/>
          </a:prstGeom>
          <a:solidFill>
            <a:srgbClr val="ED701A"/>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lang="en-US"/>
              <a:t>Road Runner Trajectory</a:t>
            </a:r>
            <a:endParaRPr b="1"/>
          </a:p>
        </p:txBody>
      </p:sp>
      <p:sp>
        <p:nvSpPr>
          <p:cNvPr id="347" name="Google Shape;347;g3074f0cf289_0_3"/>
          <p:cNvSpPr txBox="1"/>
          <p:nvPr>
            <p:ph idx="3" type="body"/>
          </p:nvPr>
        </p:nvSpPr>
        <p:spPr>
          <a:xfrm>
            <a:off x="433804" y="5985190"/>
            <a:ext cx="4356000" cy="31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701A"/>
              </a:buClr>
              <a:buSzPts val="2000"/>
              <a:buNone/>
            </a:pPr>
            <a:r>
              <a:t/>
            </a:r>
            <a:endParaRPr/>
          </a:p>
        </p:txBody>
      </p:sp>
      <p:sp>
        <p:nvSpPr>
          <p:cNvPr id="348" name="Google Shape;348;g3074f0cf289_0_3"/>
          <p:cNvSpPr txBox="1"/>
          <p:nvPr>
            <p:ph idx="4" type="body"/>
          </p:nvPr>
        </p:nvSpPr>
        <p:spPr>
          <a:xfrm>
            <a:off x="470755" y="6347114"/>
            <a:ext cx="4397400" cy="35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t/>
            </a:r>
            <a:endParaRPr/>
          </a:p>
        </p:txBody>
      </p:sp>
      <p:sp>
        <p:nvSpPr>
          <p:cNvPr id="349" name="Google Shape;349;g3074f0cf289_0_3"/>
          <p:cNvSpPr txBox="1"/>
          <p:nvPr>
            <p:ph type="title"/>
          </p:nvPr>
        </p:nvSpPr>
        <p:spPr>
          <a:xfrm>
            <a:off x="819728" y="355890"/>
            <a:ext cx="10227000" cy="1037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ED701A"/>
              </a:buClr>
              <a:buSzPts val="4300"/>
              <a:buFont typeface="Montserrat"/>
              <a:buNone/>
            </a:pPr>
            <a:r>
              <a:rPr lang="en-US" sz="4000"/>
              <a:t>Pedro Pathing VS Road Runner</a:t>
            </a:r>
            <a:endParaRPr sz="4000"/>
          </a:p>
        </p:txBody>
      </p:sp>
      <p:sp>
        <p:nvSpPr>
          <p:cNvPr id="350" name="Google Shape;350;g3074f0cf289_0_3"/>
          <p:cNvSpPr txBox="1"/>
          <p:nvPr>
            <p:ph idx="1" type="body"/>
          </p:nvPr>
        </p:nvSpPr>
        <p:spPr>
          <a:xfrm>
            <a:off x="2120475" y="3713666"/>
            <a:ext cx="4119600" cy="488400"/>
          </a:xfrm>
          <a:prstGeom prst="rect">
            <a:avLst/>
          </a:prstGeom>
          <a:solidFill>
            <a:schemeClr val="accent1"/>
          </a:solidFill>
          <a:ln>
            <a:noFill/>
          </a:ln>
        </p:spPr>
        <p:txBody>
          <a:bodyPr anchorCtr="0" anchor="t" bIns="45700" lIns="91425" spcFirstLastPara="1" rIns="91425" wrap="square" tIns="45700">
            <a:normAutofit/>
          </a:bodyPr>
          <a:lstStyle/>
          <a:p>
            <a:pPr indent="-76200" lvl="0" marL="228600" rtl="0" algn="ctr">
              <a:lnSpc>
                <a:spcPct val="90000"/>
              </a:lnSpc>
              <a:spcBef>
                <a:spcPts val="0"/>
              </a:spcBef>
              <a:spcAft>
                <a:spcPts val="0"/>
              </a:spcAft>
              <a:buClr>
                <a:schemeClr val="lt1"/>
              </a:buClr>
              <a:buSzPts val="2400"/>
              <a:buNone/>
            </a:pPr>
            <a:r>
              <a:rPr b="1" lang="en-US"/>
              <a:t>Consistency</a:t>
            </a:r>
            <a:endParaRPr b="1"/>
          </a:p>
        </p:txBody>
      </p:sp>
      <p:sp>
        <p:nvSpPr>
          <p:cNvPr id="351" name="Google Shape;351;g3074f0cf289_0_3"/>
          <p:cNvSpPr txBox="1"/>
          <p:nvPr>
            <p:ph idx="2" type="body"/>
          </p:nvPr>
        </p:nvSpPr>
        <p:spPr>
          <a:xfrm>
            <a:off x="6240075" y="3713675"/>
            <a:ext cx="4119600" cy="488400"/>
          </a:xfrm>
          <a:prstGeom prst="rect">
            <a:avLst/>
          </a:prstGeom>
          <a:solidFill>
            <a:srgbClr val="ED701A"/>
          </a:solid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b="1" lang="en-US"/>
              <a:t>Consistency</a:t>
            </a:r>
            <a:endParaRPr b="1"/>
          </a:p>
        </p:txBody>
      </p:sp>
      <p:sp>
        <p:nvSpPr>
          <p:cNvPr id="352" name="Google Shape;352;g3074f0cf289_0_3"/>
          <p:cNvSpPr txBox="1"/>
          <p:nvPr/>
        </p:nvSpPr>
        <p:spPr>
          <a:xfrm>
            <a:off x="2148050" y="2305700"/>
            <a:ext cx="4119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Calculates heading towards the next point and reevaluates vector</a:t>
            </a:r>
            <a:endParaRPr sz="2000">
              <a:solidFill>
                <a:schemeClr val="lt1"/>
              </a:solidFill>
              <a:latin typeface="Calibri"/>
              <a:ea typeface="Calibri"/>
              <a:cs typeface="Calibri"/>
              <a:sym typeface="Calibri"/>
            </a:endParaRPr>
          </a:p>
        </p:txBody>
      </p:sp>
      <p:sp>
        <p:nvSpPr>
          <p:cNvPr id="353" name="Google Shape;353;g3074f0cf289_0_3"/>
          <p:cNvSpPr txBox="1"/>
          <p:nvPr/>
        </p:nvSpPr>
        <p:spPr>
          <a:xfrm>
            <a:off x="6240075" y="2305700"/>
            <a:ext cx="4119600" cy="8004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Corrects displacement after motion profile is done</a:t>
            </a:r>
            <a:endParaRPr sz="2000">
              <a:solidFill>
                <a:schemeClr val="lt1"/>
              </a:solidFill>
              <a:latin typeface="Calibri"/>
              <a:ea typeface="Calibri"/>
              <a:cs typeface="Calibri"/>
              <a:sym typeface="Calibri"/>
            </a:endParaRPr>
          </a:p>
        </p:txBody>
      </p:sp>
      <p:sp>
        <p:nvSpPr>
          <p:cNvPr id="354" name="Google Shape;354;g3074f0cf289_0_3"/>
          <p:cNvSpPr txBox="1"/>
          <p:nvPr/>
        </p:nvSpPr>
        <p:spPr>
          <a:xfrm>
            <a:off x="2120475" y="4203413"/>
            <a:ext cx="41196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1"/>
              </a:buClr>
              <a:buSzPts val="2000"/>
              <a:buFont typeface="Calibri"/>
              <a:buChar char="●"/>
            </a:pPr>
            <a:r>
              <a:rPr lang="en-US" sz="2000">
                <a:solidFill>
                  <a:schemeClr val="lt1"/>
                </a:solidFill>
                <a:latin typeface="Calibri"/>
                <a:ea typeface="Calibri"/>
                <a:cs typeface="Calibri"/>
                <a:sym typeface="Calibri"/>
              </a:rPr>
              <a:t>Very consistent as it fixes the collision and displacement by each small point</a:t>
            </a:r>
            <a:endParaRPr sz="2000">
              <a:solidFill>
                <a:schemeClr val="lt1"/>
              </a:solidFill>
              <a:latin typeface="Calibri"/>
              <a:ea typeface="Calibri"/>
              <a:cs typeface="Calibri"/>
              <a:sym typeface="Calibri"/>
            </a:endParaRPr>
          </a:p>
        </p:txBody>
      </p:sp>
      <p:sp>
        <p:nvSpPr>
          <p:cNvPr id="355" name="Google Shape;355;g3074f0cf289_0_3"/>
          <p:cNvSpPr txBox="1"/>
          <p:nvPr/>
        </p:nvSpPr>
        <p:spPr>
          <a:xfrm>
            <a:off x="6240075" y="4203413"/>
            <a:ext cx="4119600" cy="11082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lt2"/>
              </a:buClr>
              <a:buSzPts val="2000"/>
              <a:buFont typeface="Calibri"/>
              <a:buChar char="●"/>
            </a:pPr>
            <a:r>
              <a:rPr lang="en-US" sz="2000">
                <a:solidFill>
                  <a:schemeClr val="lt2"/>
                </a:solidFill>
                <a:latin typeface="Calibri"/>
                <a:ea typeface="Calibri"/>
                <a:cs typeface="Calibri"/>
                <a:sym typeface="Calibri"/>
              </a:rPr>
              <a:t>Not very consistent as you will continue traveling in the displacement until end</a:t>
            </a:r>
            <a:endParaRPr sz="2000">
              <a:solidFill>
                <a:schemeClr val="lt2"/>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3004ec3d646_2_42"/>
          <p:cNvSpPr txBox="1"/>
          <p:nvPr>
            <p:ph idx="2" type="body"/>
          </p:nvPr>
        </p:nvSpPr>
        <p:spPr>
          <a:xfrm>
            <a:off x="472750" y="576425"/>
            <a:ext cx="10128300" cy="647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Error Yield Experiment Results</a:t>
            </a:r>
            <a:endParaRPr/>
          </a:p>
        </p:txBody>
      </p:sp>
      <p:sp>
        <p:nvSpPr>
          <p:cNvPr id="362" name="Google Shape;362;g3004ec3d646_2_42"/>
          <p:cNvSpPr txBox="1"/>
          <p:nvPr>
            <p:ph idx="3" type="body"/>
          </p:nvPr>
        </p:nvSpPr>
        <p:spPr>
          <a:xfrm>
            <a:off x="433804" y="5985190"/>
            <a:ext cx="4356000" cy="318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sp>
        <p:nvSpPr>
          <p:cNvPr id="363" name="Google Shape;363;g3004ec3d646_2_42"/>
          <p:cNvSpPr txBox="1"/>
          <p:nvPr>
            <p:ph idx="4" type="body"/>
          </p:nvPr>
        </p:nvSpPr>
        <p:spPr>
          <a:xfrm>
            <a:off x="470755" y="6347114"/>
            <a:ext cx="4397400" cy="3507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364" name="Google Shape;364;g3004ec3d646_2_42"/>
          <p:cNvPicPr preferRelativeResize="0"/>
          <p:nvPr/>
        </p:nvPicPr>
        <p:blipFill>
          <a:blip r:embed="rId3">
            <a:alphaModFix/>
          </a:blip>
          <a:stretch>
            <a:fillRect/>
          </a:stretch>
        </p:blipFill>
        <p:spPr>
          <a:xfrm>
            <a:off x="4065375" y="1525425"/>
            <a:ext cx="5609475" cy="3469775"/>
          </a:xfrm>
          <a:prstGeom prst="rect">
            <a:avLst/>
          </a:prstGeom>
          <a:noFill/>
          <a:ln cap="flat" cmpd="sng" w="38100">
            <a:solidFill>
              <a:schemeClr val="accent1"/>
            </a:solidFill>
            <a:prstDash val="solid"/>
            <a:round/>
            <a:headEnd len="sm" w="sm" type="none"/>
            <a:tailEnd len="sm" w="sm" type="none"/>
          </a:ln>
        </p:spPr>
      </p:pic>
      <p:sp>
        <p:nvSpPr>
          <p:cNvPr id="365" name="Google Shape;365;g3004ec3d646_2_42"/>
          <p:cNvSpPr txBox="1"/>
          <p:nvPr>
            <p:ph idx="1" type="body"/>
          </p:nvPr>
        </p:nvSpPr>
        <p:spPr>
          <a:xfrm>
            <a:off x="264125" y="1887250"/>
            <a:ext cx="3608700" cy="4351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To test the error between both  programs, a straight line test was ran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
          <p:cNvSpPr txBox="1"/>
          <p:nvPr>
            <p:ph idx="2" type="body"/>
          </p:nvPr>
        </p:nvSpPr>
        <p:spPr>
          <a:xfrm>
            <a:off x="472761" y="576425"/>
            <a:ext cx="9537600" cy="647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000"/>
              <a:buNone/>
            </a:pPr>
            <a:r>
              <a:rPr lang="en-US"/>
              <a:t>Competition Score Analysis in FTC</a:t>
            </a:r>
            <a:endParaRPr/>
          </a:p>
        </p:txBody>
      </p:sp>
      <p:sp>
        <p:nvSpPr>
          <p:cNvPr id="371" name="Google Shape;371;p3"/>
          <p:cNvSpPr txBox="1"/>
          <p:nvPr>
            <p:ph idx="3" type="body"/>
          </p:nvPr>
        </p:nvSpPr>
        <p:spPr>
          <a:xfrm>
            <a:off x="433804" y="5985190"/>
            <a:ext cx="4356000" cy="31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701A"/>
              </a:buClr>
              <a:buSzPts val="2000"/>
              <a:buNone/>
            </a:pPr>
            <a:r>
              <a:t/>
            </a:r>
            <a:endParaRPr/>
          </a:p>
        </p:txBody>
      </p:sp>
      <p:sp>
        <p:nvSpPr>
          <p:cNvPr id="372" name="Google Shape;372;p3"/>
          <p:cNvSpPr txBox="1"/>
          <p:nvPr>
            <p:ph idx="4" type="body"/>
          </p:nvPr>
        </p:nvSpPr>
        <p:spPr>
          <a:xfrm>
            <a:off x="470755" y="6347114"/>
            <a:ext cx="4397400" cy="35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t/>
            </a:r>
            <a:endParaRPr/>
          </a:p>
        </p:txBody>
      </p:sp>
      <p:pic>
        <p:nvPicPr>
          <p:cNvPr descr="A graph of a number of different colored bars&#10;&#10;Description automatically generated with medium confidence" id="373" name="Google Shape;373;p3"/>
          <p:cNvPicPr preferRelativeResize="0"/>
          <p:nvPr/>
        </p:nvPicPr>
        <p:blipFill>
          <a:blip r:embed="rId3">
            <a:alphaModFix/>
          </a:blip>
          <a:stretch>
            <a:fillRect/>
          </a:stretch>
        </p:blipFill>
        <p:spPr>
          <a:xfrm>
            <a:off x="472740" y="1776813"/>
            <a:ext cx="5286535" cy="3194338"/>
          </a:xfrm>
          <a:prstGeom prst="rect">
            <a:avLst/>
          </a:prstGeom>
          <a:noFill/>
          <a:ln>
            <a:noFill/>
          </a:ln>
        </p:spPr>
      </p:pic>
      <p:sp>
        <p:nvSpPr>
          <p:cNvPr id="374" name="Google Shape;374;p3"/>
          <p:cNvSpPr txBox="1"/>
          <p:nvPr/>
        </p:nvSpPr>
        <p:spPr>
          <a:xfrm>
            <a:off x="5892050" y="1757738"/>
            <a:ext cx="4307100" cy="3232500"/>
          </a:xfrm>
          <a:prstGeom prst="rect">
            <a:avLst/>
          </a:prstGeom>
          <a:noFill/>
          <a:ln>
            <a:noFill/>
          </a:ln>
        </p:spPr>
        <p:txBody>
          <a:bodyPr anchorCtr="0" anchor="t" bIns="91425" lIns="91425" spcFirstLastPara="1" rIns="91425" wrap="square" tIns="91425">
            <a:spAutoFit/>
          </a:bodyPr>
          <a:lstStyle/>
          <a:p>
            <a:pPr indent="-406400" lvl="0" marL="457200" rtl="0" algn="l">
              <a:lnSpc>
                <a:spcPct val="90000"/>
              </a:lnSpc>
              <a:spcBef>
                <a:spcPts val="1000"/>
              </a:spcBef>
              <a:spcAft>
                <a:spcPts val="0"/>
              </a:spcAft>
              <a:buClr>
                <a:schemeClr val="lt1"/>
              </a:buClr>
              <a:buSzPts val="2800"/>
              <a:buChar char="•"/>
            </a:pPr>
            <a:r>
              <a:rPr lang="en-US" sz="2400">
                <a:solidFill>
                  <a:schemeClr val="lt1"/>
                </a:solidFill>
                <a:latin typeface="Calibri"/>
                <a:ea typeface="Calibri"/>
                <a:cs typeface="Calibri"/>
                <a:sym typeface="Calibri"/>
              </a:rPr>
              <a:t>IR sensor to the intake after LM3</a:t>
            </a:r>
            <a:endParaRPr sz="2400">
              <a:solidFill>
                <a:schemeClr val="lt1"/>
              </a:solidFill>
              <a:latin typeface="Calibri"/>
              <a:ea typeface="Calibri"/>
              <a:cs typeface="Calibri"/>
              <a:sym typeface="Calibri"/>
            </a:endParaRPr>
          </a:p>
          <a:p>
            <a:pPr indent="-381000" lvl="1" marL="9144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Increase in Tele-Op Score</a:t>
            </a:r>
            <a:endParaRPr sz="2400">
              <a:solidFill>
                <a:schemeClr val="lt1"/>
              </a:solidFill>
              <a:latin typeface="Calibri"/>
              <a:ea typeface="Calibri"/>
              <a:cs typeface="Calibri"/>
              <a:sym typeface="Calibri"/>
            </a:endParaRPr>
          </a:p>
          <a:p>
            <a:pPr indent="-381000" lvl="0" marL="4572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Pedro Pathing after League Qualifier</a:t>
            </a:r>
            <a:endParaRPr sz="2400">
              <a:solidFill>
                <a:schemeClr val="lt1"/>
              </a:solidFill>
              <a:latin typeface="Calibri"/>
              <a:ea typeface="Calibri"/>
              <a:cs typeface="Calibri"/>
              <a:sym typeface="Calibri"/>
            </a:endParaRPr>
          </a:p>
          <a:p>
            <a:pPr indent="-381000" lvl="1" marL="9144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Increase in Autonomous </a:t>
            </a:r>
            <a:r>
              <a:rPr lang="en-US" sz="2400">
                <a:solidFill>
                  <a:schemeClr val="lt1"/>
                </a:solidFill>
                <a:latin typeface="Calibri"/>
                <a:ea typeface="Calibri"/>
                <a:cs typeface="Calibri"/>
                <a:sym typeface="Calibri"/>
              </a:rPr>
              <a:t>Score</a:t>
            </a:r>
            <a:endParaRPr sz="2400">
              <a:solidFill>
                <a:schemeClr val="lt1"/>
              </a:solidFill>
              <a:latin typeface="Calibri"/>
              <a:ea typeface="Calibri"/>
              <a:cs typeface="Calibri"/>
              <a:sym typeface="Calibri"/>
            </a:endParaRPr>
          </a:p>
          <a:p>
            <a:pPr indent="-381000" lvl="0" marL="457200" rtl="0" algn="l">
              <a:lnSpc>
                <a:spcPct val="90000"/>
              </a:lnSpc>
              <a:spcBef>
                <a:spcPts val="0"/>
              </a:spcBef>
              <a:spcAft>
                <a:spcPts val="0"/>
              </a:spcAft>
              <a:buClr>
                <a:schemeClr val="lt1"/>
              </a:buClr>
              <a:buSzPts val="2400"/>
              <a:buFont typeface="Calibri"/>
              <a:buChar char="•"/>
            </a:pPr>
            <a:r>
              <a:rPr lang="en-US" sz="2400">
                <a:solidFill>
                  <a:schemeClr val="lt1"/>
                </a:solidFill>
                <a:latin typeface="Calibri"/>
                <a:ea typeface="Calibri"/>
                <a:cs typeface="Calibri"/>
                <a:sym typeface="Calibri"/>
              </a:rPr>
              <a:t>Score analysis as feedback and validation</a:t>
            </a:r>
            <a:endParaRPr sz="2400">
              <a:solidFill>
                <a:schemeClr val="l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3077ca8a194_3_15"/>
          <p:cNvSpPr txBox="1"/>
          <p:nvPr>
            <p:ph idx="2" type="body"/>
          </p:nvPr>
        </p:nvSpPr>
        <p:spPr>
          <a:xfrm>
            <a:off x="472761" y="576425"/>
            <a:ext cx="9537600" cy="6471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D701A"/>
              </a:buClr>
              <a:buSzPts val="4000"/>
              <a:buNone/>
            </a:pPr>
            <a:r>
              <a:rPr lang="en-US"/>
              <a:t>Acknowledgements</a:t>
            </a:r>
            <a:endParaRPr/>
          </a:p>
        </p:txBody>
      </p:sp>
      <p:sp>
        <p:nvSpPr>
          <p:cNvPr id="380" name="Google Shape;380;g3077ca8a194_3_15"/>
          <p:cNvSpPr txBox="1"/>
          <p:nvPr/>
        </p:nvSpPr>
        <p:spPr>
          <a:xfrm>
            <a:off x="472750" y="1299725"/>
            <a:ext cx="9607200" cy="2899800"/>
          </a:xfrm>
          <a:prstGeom prst="rect">
            <a:avLst/>
          </a:prstGeom>
          <a:noFill/>
          <a:ln>
            <a:noFill/>
          </a:ln>
        </p:spPr>
        <p:txBody>
          <a:bodyPr anchorCtr="0" anchor="t" bIns="91425" lIns="91425" spcFirstLastPara="1" rIns="91425" wrap="square" tIns="91425">
            <a:spAutoFit/>
          </a:bodyPr>
          <a:lstStyle/>
          <a:p>
            <a:pPr indent="-406400" lvl="0" marL="457200" rtl="0" algn="l">
              <a:lnSpc>
                <a:spcPct val="90000"/>
              </a:lnSpc>
              <a:spcBef>
                <a:spcPts val="100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PNSQC committee​</a:t>
            </a:r>
            <a:endParaRPr sz="2800">
              <a:solidFill>
                <a:schemeClr val="lt1"/>
              </a:solidFill>
              <a:latin typeface="Calibri"/>
              <a:ea typeface="Calibri"/>
              <a:cs typeface="Calibri"/>
              <a:sym typeface="Calibri"/>
            </a:endParaRPr>
          </a:p>
          <a:p>
            <a:pPr indent="-406400" lvl="0" marL="457200" rtl="0" algn="l">
              <a:lnSpc>
                <a:spcPct val="9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Reviewers: Nancy Hou McCormack and Justin Wolf</a:t>
            </a:r>
            <a:endParaRPr sz="2800">
              <a:solidFill>
                <a:schemeClr val="lt1"/>
              </a:solidFill>
              <a:latin typeface="Calibri"/>
              <a:ea typeface="Calibri"/>
              <a:cs typeface="Calibri"/>
              <a:sym typeface="Calibri"/>
            </a:endParaRPr>
          </a:p>
          <a:p>
            <a:pPr indent="-406400" lvl="0" marL="457200" rtl="0" algn="l">
              <a:lnSpc>
                <a:spcPct val="9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RevAmped Robotics Team Coach: Zhunquin Wang​</a:t>
            </a:r>
            <a:endParaRPr sz="2800">
              <a:solidFill>
                <a:schemeClr val="lt1"/>
              </a:solidFill>
              <a:latin typeface="Calibri"/>
              <a:ea typeface="Calibri"/>
              <a:cs typeface="Calibri"/>
              <a:sym typeface="Calibri"/>
            </a:endParaRPr>
          </a:p>
          <a:p>
            <a:pPr indent="-406400" lvl="0" marL="457200" rtl="0" algn="l">
              <a:lnSpc>
                <a:spcPct val="9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For Inspiration and Recognition of Science and Technology​</a:t>
            </a:r>
            <a:endParaRPr sz="2800">
              <a:solidFill>
                <a:schemeClr val="lt1"/>
              </a:solidFill>
              <a:latin typeface="Calibri"/>
              <a:ea typeface="Calibri"/>
              <a:cs typeface="Calibri"/>
              <a:sym typeface="Calibri"/>
            </a:endParaRPr>
          </a:p>
          <a:p>
            <a:pPr indent="-406400" lvl="0" marL="457200" rtl="0" algn="l">
              <a:lnSpc>
                <a:spcPct val="9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(FIRST) Program  ​</a:t>
            </a:r>
            <a:endParaRPr sz="2800">
              <a:solidFill>
                <a:schemeClr val="lt1"/>
              </a:solidFill>
              <a:latin typeface="Calibri"/>
              <a:ea typeface="Calibri"/>
              <a:cs typeface="Calibri"/>
              <a:sym typeface="Calibri"/>
            </a:endParaRPr>
          </a:p>
          <a:p>
            <a:pPr indent="-406400" lvl="0" marL="457200" rtl="0" algn="l">
              <a:lnSpc>
                <a:spcPct val="9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Oregon Robotics Tournament &amp; Outreach Program (ORTOP)​</a:t>
            </a:r>
            <a:endParaRPr sz="2800">
              <a:solidFill>
                <a:schemeClr val="lt1"/>
              </a:solidFill>
              <a:latin typeface="Calibri"/>
              <a:ea typeface="Calibri"/>
              <a:cs typeface="Calibri"/>
              <a:sym typeface="Calibri"/>
            </a:endParaRPr>
          </a:p>
          <a:p>
            <a:pPr indent="-406400" lvl="0" marL="457200" rtl="0" algn="l">
              <a:lnSpc>
                <a:spcPct val="90000"/>
              </a:lnSpc>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FTC team coaches, mentors, and teammates​</a:t>
            </a:r>
            <a:endParaRPr sz="2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3077ca8a194_2_1"/>
          <p:cNvSpPr txBox="1"/>
          <p:nvPr>
            <p:ph type="title"/>
          </p:nvPr>
        </p:nvSpPr>
        <p:spPr>
          <a:xfrm>
            <a:off x="909825" y="263025"/>
            <a:ext cx="12120900" cy="1037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D701A"/>
              </a:buClr>
              <a:buSzPts val="4300"/>
              <a:buFont typeface="Montserrat"/>
              <a:buNone/>
            </a:pPr>
            <a:r>
              <a:rPr lang="en-US" sz="4000"/>
              <a:t>FTC At A Glance</a:t>
            </a:r>
            <a:endParaRPr sz="4000">
              <a:solidFill>
                <a:srgbClr val="ED701A"/>
              </a:solidFill>
            </a:endParaRPr>
          </a:p>
        </p:txBody>
      </p:sp>
      <p:sp>
        <p:nvSpPr>
          <p:cNvPr id="125" name="Google Shape;125;g3077ca8a194_2_1"/>
          <p:cNvSpPr txBox="1"/>
          <p:nvPr>
            <p:ph idx="1" type="body"/>
          </p:nvPr>
        </p:nvSpPr>
        <p:spPr>
          <a:xfrm>
            <a:off x="1219200" y="1376619"/>
            <a:ext cx="10515600" cy="43512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rPr lang="en-US"/>
              <a:t>12’ by 12’ competition field</a:t>
            </a:r>
            <a:endParaRPr/>
          </a:p>
          <a:p>
            <a:pPr indent="-381000" lvl="0" marL="457200" rtl="0" algn="l">
              <a:spcBef>
                <a:spcPts val="0"/>
              </a:spcBef>
              <a:spcAft>
                <a:spcPts val="0"/>
              </a:spcAft>
              <a:buSzPts val="2400"/>
              <a:buChar char="•"/>
            </a:pPr>
            <a:r>
              <a:rPr lang="en-US"/>
              <a:t>2 Team Alliances</a:t>
            </a:r>
            <a:endParaRPr/>
          </a:p>
          <a:p>
            <a:pPr indent="-381000" lvl="0" marL="457200" rtl="0" algn="l">
              <a:spcBef>
                <a:spcPts val="0"/>
              </a:spcBef>
              <a:spcAft>
                <a:spcPts val="0"/>
              </a:spcAft>
              <a:buSzPts val="2400"/>
              <a:buChar char="•"/>
            </a:pPr>
            <a:r>
              <a:rPr lang="en-US"/>
              <a:t>Match Time Duration</a:t>
            </a:r>
            <a:endParaRPr/>
          </a:p>
          <a:p>
            <a:pPr indent="-342900" lvl="1" marL="914400" rtl="0" algn="l">
              <a:spcBef>
                <a:spcPts val="0"/>
              </a:spcBef>
              <a:spcAft>
                <a:spcPts val="0"/>
              </a:spcAft>
              <a:buClr>
                <a:schemeClr val="lt1"/>
              </a:buClr>
              <a:buSzPts val="1800"/>
              <a:buChar char="•"/>
            </a:pPr>
            <a:r>
              <a:rPr lang="en-US">
                <a:solidFill>
                  <a:schemeClr val="lt1"/>
                </a:solidFill>
              </a:rPr>
              <a:t>30 Second Auto Period</a:t>
            </a:r>
            <a:endParaRPr>
              <a:solidFill>
                <a:schemeClr val="lt1"/>
              </a:solidFill>
            </a:endParaRPr>
          </a:p>
          <a:p>
            <a:pPr indent="-342900" lvl="1" marL="914400" rtl="0" algn="l">
              <a:spcBef>
                <a:spcPts val="0"/>
              </a:spcBef>
              <a:spcAft>
                <a:spcPts val="0"/>
              </a:spcAft>
              <a:buClr>
                <a:schemeClr val="lt1"/>
              </a:buClr>
              <a:buSzPts val="1800"/>
              <a:buChar char="•"/>
            </a:pPr>
            <a:r>
              <a:rPr lang="en-US">
                <a:solidFill>
                  <a:schemeClr val="lt1"/>
                </a:solidFill>
              </a:rPr>
              <a:t>2 Minute Tele-Op Period</a:t>
            </a:r>
            <a:endParaRPr>
              <a:solidFill>
                <a:schemeClr val="lt1"/>
              </a:solidFill>
            </a:endParaRPr>
          </a:p>
          <a:p>
            <a:pPr indent="-381000" lvl="0" marL="457200" rtl="0" algn="l">
              <a:spcBef>
                <a:spcPts val="0"/>
              </a:spcBef>
              <a:spcAft>
                <a:spcPts val="0"/>
              </a:spcAft>
              <a:buClr>
                <a:schemeClr val="lt1"/>
              </a:buClr>
              <a:buSzPts val="2400"/>
              <a:buChar char="•"/>
            </a:pPr>
            <a:r>
              <a:rPr lang="en-US"/>
              <a:t>CenterStage Competition</a:t>
            </a:r>
            <a:endParaRPr/>
          </a:p>
          <a:p>
            <a:pPr indent="-342900" lvl="1" marL="914400" rtl="0" algn="l">
              <a:spcBef>
                <a:spcPts val="0"/>
              </a:spcBef>
              <a:spcAft>
                <a:spcPts val="0"/>
              </a:spcAft>
              <a:buClr>
                <a:schemeClr val="lt1"/>
              </a:buClr>
              <a:buSzPts val="1800"/>
              <a:buChar char="•"/>
            </a:pPr>
            <a:r>
              <a:rPr lang="en-US">
                <a:solidFill>
                  <a:schemeClr val="lt1"/>
                </a:solidFill>
              </a:rPr>
              <a:t>Pixels</a:t>
            </a:r>
            <a:endParaRPr>
              <a:solidFill>
                <a:schemeClr val="lt1"/>
              </a:solidFill>
            </a:endParaRPr>
          </a:p>
          <a:p>
            <a:pPr indent="-342900" lvl="1" marL="914400" rtl="0" algn="l">
              <a:spcBef>
                <a:spcPts val="0"/>
              </a:spcBef>
              <a:spcAft>
                <a:spcPts val="0"/>
              </a:spcAft>
              <a:buClr>
                <a:schemeClr val="lt1"/>
              </a:buClr>
              <a:buSzPts val="1800"/>
              <a:buChar char="•"/>
            </a:pPr>
            <a:r>
              <a:rPr lang="en-US">
                <a:solidFill>
                  <a:schemeClr val="lt1"/>
                </a:solidFill>
              </a:rPr>
              <a:t>Scoring</a:t>
            </a:r>
            <a:endParaRPr/>
          </a:p>
        </p:txBody>
      </p:sp>
      <p:pic>
        <p:nvPicPr>
          <p:cNvPr id="126" name="Google Shape;126;g3077ca8a194_2_1" title="2023-2024 CENTERSTAGE presented by RTX Game Animation">
            <a:hlinkClick r:id="rId3"/>
          </p:cNvPr>
          <p:cNvPicPr preferRelativeResize="0"/>
          <p:nvPr/>
        </p:nvPicPr>
        <p:blipFill>
          <a:blip r:embed="rId4">
            <a:alphaModFix/>
          </a:blip>
          <a:stretch>
            <a:fillRect/>
          </a:stretch>
        </p:blipFill>
        <p:spPr>
          <a:xfrm>
            <a:off x="6221953" y="1404337"/>
            <a:ext cx="5739175" cy="32282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5"/>
          <p:cNvPicPr preferRelativeResize="0"/>
          <p:nvPr/>
        </p:nvPicPr>
        <p:blipFill rotWithShape="1">
          <a:blip r:embed="rId3">
            <a:alphaModFix/>
          </a:blip>
          <a:srcRect b="0" l="8690" r="4661" t="0"/>
          <a:stretch/>
        </p:blipFill>
        <p:spPr>
          <a:xfrm>
            <a:off x="3421600" y="448775"/>
            <a:ext cx="2275775" cy="20997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9" name="Shape 389"/>
        <p:cNvGrpSpPr/>
        <p:nvPr/>
      </p:nvGrpSpPr>
      <p:grpSpPr>
        <a:xfrm>
          <a:off x="0" y="0"/>
          <a:ext cx="0" cy="0"/>
          <a:chOff x="0" y="0"/>
          <a:chExt cx="0" cy="0"/>
        </a:xfrm>
      </p:grpSpPr>
      <p:sp>
        <p:nvSpPr>
          <p:cNvPr id="390" name="Google Shape;390;g3004ec3d646_1_2"/>
          <p:cNvSpPr txBox="1"/>
          <p:nvPr>
            <p:ph idx="1" type="body"/>
          </p:nvPr>
        </p:nvSpPr>
        <p:spPr>
          <a:xfrm>
            <a:off x="838200" y="1300419"/>
            <a:ext cx="10515600" cy="43512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SzPts val="2400"/>
              <a:buChar char="•"/>
            </a:pPr>
            <a:r>
              <a:rPr lang="en-US"/>
              <a:t>Who are the Authors?</a:t>
            </a:r>
            <a:endParaRPr/>
          </a:p>
          <a:p>
            <a:pPr indent="-342900" lvl="1" marL="914400" rtl="0" algn="l">
              <a:lnSpc>
                <a:spcPct val="90000"/>
              </a:lnSpc>
              <a:spcBef>
                <a:spcPts val="0"/>
              </a:spcBef>
              <a:spcAft>
                <a:spcPts val="0"/>
              </a:spcAft>
              <a:buClr>
                <a:schemeClr val="lt1"/>
              </a:buClr>
              <a:buSzPts val="1800"/>
              <a:buChar char="•"/>
            </a:pPr>
            <a:r>
              <a:rPr lang="en-US">
                <a:solidFill>
                  <a:schemeClr val="lt1"/>
                </a:solidFill>
              </a:rPr>
              <a:t>Monica Bao</a:t>
            </a:r>
            <a:endParaRPr>
              <a:solidFill>
                <a:schemeClr val="lt1"/>
              </a:solidFill>
            </a:endParaRPr>
          </a:p>
          <a:p>
            <a:pPr indent="-342900" lvl="1" marL="914400" rtl="0" algn="l">
              <a:lnSpc>
                <a:spcPct val="90000"/>
              </a:lnSpc>
              <a:spcBef>
                <a:spcPts val="0"/>
              </a:spcBef>
              <a:spcAft>
                <a:spcPts val="0"/>
              </a:spcAft>
              <a:buClr>
                <a:schemeClr val="lt1"/>
              </a:buClr>
              <a:buSzPts val="1800"/>
              <a:buChar char="•"/>
            </a:pPr>
            <a:r>
              <a:rPr lang="en-US">
                <a:solidFill>
                  <a:schemeClr val="lt1"/>
                </a:solidFill>
              </a:rPr>
              <a:t>Sophia Lee</a:t>
            </a:r>
            <a:endParaRPr>
              <a:solidFill>
                <a:schemeClr val="lt1"/>
              </a:solidFill>
            </a:endParaRPr>
          </a:p>
          <a:p>
            <a:pPr indent="-342900" lvl="1" marL="914400" rtl="0" algn="l">
              <a:lnSpc>
                <a:spcPct val="90000"/>
              </a:lnSpc>
              <a:spcBef>
                <a:spcPts val="0"/>
              </a:spcBef>
              <a:spcAft>
                <a:spcPts val="0"/>
              </a:spcAft>
              <a:buClr>
                <a:schemeClr val="lt1"/>
              </a:buClr>
              <a:buSzPts val="1800"/>
              <a:buChar char="•"/>
            </a:pPr>
            <a:r>
              <a:rPr lang="en-US">
                <a:solidFill>
                  <a:schemeClr val="lt1"/>
                </a:solidFill>
              </a:rPr>
              <a:t>Havish Sripada</a:t>
            </a:r>
            <a:endParaRPr>
              <a:solidFill>
                <a:schemeClr val="lt1"/>
              </a:solidFill>
            </a:endParaRPr>
          </a:p>
          <a:p>
            <a:pPr indent="-342900" lvl="1" marL="914400" rtl="0" algn="l">
              <a:lnSpc>
                <a:spcPct val="90000"/>
              </a:lnSpc>
              <a:spcBef>
                <a:spcPts val="0"/>
              </a:spcBef>
              <a:spcAft>
                <a:spcPts val="0"/>
              </a:spcAft>
              <a:buClr>
                <a:schemeClr val="lt1"/>
              </a:buClr>
              <a:buSzPts val="1800"/>
              <a:buChar char="•"/>
            </a:pPr>
            <a:r>
              <a:rPr lang="en-US">
                <a:solidFill>
                  <a:schemeClr val="lt1"/>
                </a:solidFill>
              </a:rPr>
              <a:t>Joanna Mei</a:t>
            </a:r>
            <a:endParaRPr>
              <a:solidFill>
                <a:schemeClr val="lt1"/>
              </a:solidFill>
            </a:endParaRPr>
          </a:p>
          <a:p>
            <a:pPr indent="-381000" lvl="0" marL="457200" rtl="0" algn="l">
              <a:lnSpc>
                <a:spcPct val="90000"/>
              </a:lnSpc>
              <a:spcBef>
                <a:spcPts val="0"/>
              </a:spcBef>
              <a:spcAft>
                <a:spcPts val="0"/>
              </a:spcAft>
              <a:buSzPts val="2400"/>
              <a:buChar char="•"/>
            </a:pPr>
            <a:r>
              <a:rPr lang="en-US"/>
              <a:t>What is First</a:t>
            </a:r>
            <a:r>
              <a:rPr lang="en-US" sz="2200"/>
              <a:t>®</a:t>
            </a:r>
            <a:r>
              <a:rPr lang="en-US"/>
              <a:t> Robotics?</a:t>
            </a:r>
            <a:endParaRPr/>
          </a:p>
          <a:p>
            <a:pPr indent="-381000" lvl="0" marL="457200" rtl="0" algn="l">
              <a:lnSpc>
                <a:spcPct val="90000"/>
              </a:lnSpc>
              <a:spcBef>
                <a:spcPts val="0"/>
              </a:spcBef>
              <a:spcAft>
                <a:spcPts val="0"/>
              </a:spcAft>
              <a:buSzPts val="2400"/>
              <a:buChar char="•"/>
            </a:pPr>
            <a:r>
              <a:rPr lang="en-US"/>
              <a:t>What is First Tech Challenge (FTC)?</a:t>
            </a:r>
            <a:endParaRPr/>
          </a:p>
          <a:p>
            <a:pPr indent="-381000" lvl="0" marL="457200" rtl="0" algn="l">
              <a:lnSpc>
                <a:spcPct val="90000"/>
              </a:lnSpc>
              <a:spcBef>
                <a:spcPts val="0"/>
              </a:spcBef>
              <a:spcAft>
                <a:spcPts val="0"/>
              </a:spcAft>
              <a:buSzPts val="2400"/>
              <a:buChar char="•"/>
            </a:pPr>
            <a:r>
              <a:rPr lang="en-US"/>
              <a:t>Who is RevAmped Robotics?</a:t>
            </a:r>
            <a:endParaRPr/>
          </a:p>
          <a:p>
            <a:pPr indent="-342900" lvl="1" marL="914400" rtl="0" algn="l">
              <a:lnSpc>
                <a:spcPct val="90000"/>
              </a:lnSpc>
              <a:spcBef>
                <a:spcPts val="0"/>
              </a:spcBef>
              <a:spcAft>
                <a:spcPts val="0"/>
              </a:spcAft>
              <a:buClr>
                <a:schemeClr val="lt1"/>
              </a:buClr>
              <a:buSzPts val="1800"/>
              <a:buChar char="•"/>
            </a:pPr>
            <a:r>
              <a:rPr lang="en-US">
                <a:solidFill>
                  <a:schemeClr val="lt1"/>
                </a:solidFill>
              </a:rPr>
              <a:t>Our Mission</a:t>
            </a:r>
            <a:endParaRPr>
              <a:solidFill>
                <a:schemeClr val="lt1"/>
              </a:solidFill>
            </a:endParaRPr>
          </a:p>
        </p:txBody>
      </p:sp>
      <p:sp>
        <p:nvSpPr>
          <p:cNvPr id="391" name="Google Shape;391;g3004ec3d646_1_2"/>
          <p:cNvSpPr txBox="1"/>
          <p:nvPr>
            <p:ph idx="2" type="body"/>
          </p:nvPr>
        </p:nvSpPr>
        <p:spPr>
          <a:xfrm>
            <a:off x="843750" y="369054"/>
            <a:ext cx="10504500" cy="684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8800"/>
              <a:buNone/>
            </a:pPr>
            <a:r>
              <a:rPr lang="en-US" sz="4000">
                <a:solidFill>
                  <a:srgbClr val="ED701A"/>
                </a:solidFill>
              </a:rPr>
              <a:t>Who We Are</a:t>
            </a:r>
            <a:endParaRPr sz="4000">
              <a:solidFill>
                <a:srgbClr val="ED701A"/>
              </a:solidFill>
            </a:endParaRPr>
          </a:p>
        </p:txBody>
      </p:sp>
      <p:sp>
        <p:nvSpPr>
          <p:cNvPr id="392" name="Google Shape;392;g3004ec3d646_1_2"/>
          <p:cNvSpPr txBox="1"/>
          <p:nvPr>
            <p:ph idx="3" type="body"/>
          </p:nvPr>
        </p:nvSpPr>
        <p:spPr>
          <a:xfrm>
            <a:off x="7305668" y="5985190"/>
            <a:ext cx="4356000" cy="3180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ED701A"/>
              </a:buClr>
              <a:buSzPts val="2000"/>
              <a:buNone/>
            </a:pPr>
            <a:r>
              <a:t/>
            </a:r>
            <a:endParaRPr/>
          </a:p>
        </p:txBody>
      </p:sp>
      <p:sp>
        <p:nvSpPr>
          <p:cNvPr id="393" name="Google Shape;393;g3004ec3d646_1_2"/>
          <p:cNvSpPr txBox="1"/>
          <p:nvPr>
            <p:ph idx="4" type="body"/>
          </p:nvPr>
        </p:nvSpPr>
        <p:spPr>
          <a:xfrm>
            <a:off x="7305675" y="6356350"/>
            <a:ext cx="4397400" cy="35070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2000"/>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3077ca8a194_3_0"/>
          <p:cNvSpPr txBox="1"/>
          <p:nvPr>
            <p:ph idx="2" type="body"/>
          </p:nvPr>
        </p:nvSpPr>
        <p:spPr>
          <a:xfrm>
            <a:off x="689274" y="376585"/>
            <a:ext cx="10504500" cy="1257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Co-Design &amp; Co-Verification</a:t>
            </a:r>
            <a:endParaRPr sz="4000">
              <a:solidFill>
                <a:srgbClr val="ED701A"/>
              </a:solidFill>
            </a:endParaRPr>
          </a:p>
        </p:txBody>
      </p:sp>
      <p:sp>
        <p:nvSpPr>
          <p:cNvPr id="133" name="Google Shape;133;g3077ca8a194_3_0"/>
          <p:cNvSpPr txBox="1"/>
          <p:nvPr>
            <p:ph idx="3" type="body"/>
          </p:nvPr>
        </p:nvSpPr>
        <p:spPr>
          <a:xfrm>
            <a:off x="7305668" y="5985190"/>
            <a:ext cx="4356000" cy="3180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134" name="Google Shape;134;g3077ca8a194_3_0"/>
          <p:cNvSpPr txBox="1"/>
          <p:nvPr>
            <p:ph idx="4" type="body"/>
          </p:nvPr>
        </p:nvSpPr>
        <p:spPr>
          <a:xfrm>
            <a:off x="7305675" y="6356350"/>
            <a:ext cx="4397400" cy="3507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135" name="Google Shape;135;g3077ca8a194_3_0"/>
          <p:cNvSpPr txBox="1"/>
          <p:nvPr>
            <p:ph idx="1" type="body"/>
          </p:nvPr>
        </p:nvSpPr>
        <p:spPr>
          <a:xfrm>
            <a:off x="838200" y="1300419"/>
            <a:ext cx="10515600" cy="4351200"/>
          </a:xfrm>
          <a:prstGeom prst="rect">
            <a:avLst/>
          </a:prstGeom>
        </p:spPr>
        <p:txBody>
          <a:bodyPr anchorCtr="0" anchor="t" bIns="45700" lIns="91425" spcFirstLastPara="1" rIns="91425" wrap="square" tIns="45700">
            <a:normAutofit lnSpcReduction="10000"/>
          </a:bodyPr>
          <a:lstStyle/>
          <a:p>
            <a:pPr indent="-381000" lvl="0" marL="457200" rtl="0" algn="l">
              <a:spcBef>
                <a:spcPts val="1000"/>
              </a:spcBef>
              <a:spcAft>
                <a:spcPts val="0"/>
              </a:spcAft>
              <a:buSzPts val="2400"/>
              <a:buChar char="•"/>
            </a:pPr>
            <a:r>
              <a:rPr lang="en-US"/>
              <a:t>Co-design involves the simultaneous development of hardware and software, ensuring that both components are optimized to work seamlessly together. This process begins with defining the robot's requirements and partitioning tasks between hardware (such as motor control and signal processing) and software (such as decision-making algorithms and path planning). </a:t>
            </a:r>
            <a:endParaRPr/>
          </a:p>
          <a:p>
            <a:pPr indent="-381000" lvl="0" marL="457200" rtl="0" algn="l">
              <a:spcBef>
                <a:spcPts val="0"/>
              </a:spcBef>
              <a:spcAft>
                <a:spcPts val="0"/>
              </a:spcAft>
              <a:buSzPts val="2400"/>
              <a:buChar char="•"/>
            </a:pPr>
            <a:r>
              <a:rPr lang="en-US"/>
              <a:t>Co-verification ensures that the integrated hardware and software function correctly, employing comprehensive test benches, integrated testing environments, and advanced debugging tools.</a:t>
            </a:r>
            <a:endParaRPr/>
          </a:p>
          <a:p>
            <a:pPr indent="-381000" lvl="0" marL="457200" rtl="0" algn="l">
              <a:spcBef>
                <a:spcPts val="0"/>
              </a:spcBef>
              <a:spcAft>
                <a:spcPts val="0"/>
              </a:spcAft>
              <a:buSzPts val="2400"/>
              <a:buChar char="•"/>
            </a:pPr>
            <a:r>
              <a:rPr lang="en-US"/>
              <a:t> By addressing these challenges, hardware-software co-design and co-verification enable the development of high-performance, adaptable, and reliable robotic systems capable of performing complex tasks in diverse environments.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3077ca8a194_3_79"/>
          <p:cNvSpPr txBox="1"/>
          <p:nvPr>
            <p:ph idx="2" type="body"/>
          </p:nvPr>
        </p:nvSpPr>
        <p:spPr>
          <a:xfrm>
            <a:off x="277700" y="376575"/>
            <a:ext cx="11651400" cy="1257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Challenges for Real World Implementation</a:t>
            </a:r>
            <a:endParaRPr sz="4000">
              <a:solidFill>
                <a:srgbClr val="ED701A"/>
              </a:solidFill>
            </a:endParaRPr>
          </a:p>
        </p:txBody>
      </p:sp>
      <p:sp>
        <p:nvSpPr>
          <p:cNvPr id="142" name="Google Shape;142;g3077ca8a194_3_79"/>
          <p:cNvSpPr txBox="1"/>
          <p:nvPr>
            <p:ph idx="3" type="body"/>
          </p:nvPr>
        </p:nvSpPr>
        <p:spPr>
          <a:xfrm>
            <a:off x="7305668" y="5985190"/>
            <a:ext cx="4356000" cy="3180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143" name="Google Shape;143;g3077ca8a194_3_79"/>
          <p:cNvSpPr txBox="1"/>
          <p:nvPr>
            <p:ph idx="4" type="body"/>
          </p:nvPr>
        </p:nvSpPr>
        <p:spPr>
          <a:xfrm>
            <a:off x="7305675" y="6356350"/>
            <a:ext cx="4397400" cy="3507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144" name="Google Shape;144;g3077ca8a194_3_79"/>
          <p:cNvSpPr txBox="1"/>
          <p:nvPr>
            <p:ph idx="1" type="body"/>
          </p:nvPr>
        </p:nvSpPr>
        <p:spPr>
          <a:xfrm>
            <a:off x="729525" y="1336644"/>
            <a:ext cx="10515600" cy="4351200"/>
          </a:xfrm>
          <a:prstGeom prst="rect">
            <a:avLst/>
          </a:prstGeom>
        </p:spPr>
        <p:txBody>
          <a:bodyPr anchorCtr="0" anchor="t" bIns="45700" lIns="91425" spcFirstLastPara="1" rIns="91425" wrap="square" tIns="45700">
            <a:normAutofit/>
          </a:bodyPr>
          <a:lstStyle/>
          <a:p>
            <a:pPr indent="-358775" lvl="0" marL="457200" rtl="0" algn="l">
              <a:lnSpc>
                <a:spcPct val="115000"/>
              </a:lnSpc>
              <a:spcBef>
                <a:spcPts val="0"/>
              </a:spcBef>
              <a:spcAft>
                <a:spcPts val="0"/>
              </a:spcAft>
              <a:buClr>
                <a:srgbClr val="FFFFFF"/>
              </a:buClr>
              <a:buSzPts val="2050"/>
              <a:buFont typeface="Arial"/>
              <a:buChar char="●"/>
            </a:pPr>
            <a:r>
              <a:rPr lang="en-US" sz="3200">
                <a:solidFill>
                  <a:srgbClr val="FFFFFF"/>
                </a:solidFill>
                <a:latin typeface="Calibri"/>
                <a:ea typeface="Calibri"/>
                <a:cs typeface="Calibri"/>
                <a:sym typeface="Calibri"/>
              </a:rPr>
              <a:t>Co-Design and Co-Verification integration is a key aspect of robotics and required for high software quality.​</a:t>
            </a:r>
            <a:endParaRPr sz="3200">
              <a:solidFill>
                <a:srgbClr val="FFFFFF"/>
              </a:solidFill>
              <a:latin typeface="Calibri"/>
              <a:ea typeface="Calibri"/>
              <a:cs typeface="Calibri"/>
              <a:sym typeface="Calibri"/>
            </a:endParaRPr>
          </a:p>
          <a:p>
            <a:pPr indent="-358775" lvl="0" marL="457200" rtl="0" algn="l">
              <a:lnSpc>
                <a:spcPct val="115000"/>
              </a:lnSpc>
              <a:spcBef>
                <a:spcPts val="0"/>
              </a:spcBef>
              <a:spcAft>
                <a:spcPts val="0"/>
              </a:spcAft>
              <a:buClr>
                <a:srgbClr val="FFFFFF"/>
              </a:buClr>
              <a:buSzPts val="2050"/>
              <a:buFont typeface="Arial"/>
              <a:buChar char="●"/>
            </a:pPr>
            <a:r>
              <a:rPr lang="en-US" sz="3200">
                <a:solidFill>
                  <a:srgbClr val="FFFFFF"/>
                </a:solidFill>
                <a:latin typeface="Calibri"/>
                <a:ea typeface="Calibri"/>
                <a:cs typeface="Calibri"/>
                <a:sym typeface="Calibri"/>
              </a:rPr>
              <a:t>Hardware/Software integration challenges:</a:t>
            </a:r>
            <a:endParaRPr sz="3200">
              <a:solidFill>
                <a:srgbClr val="FFFFFF"/>
              </a:solidFill>
              <a:latin typeface="Calibri"/>
              <a:ea typeface="Calibri"/>
              <a:cs typeface="Calibri"/>
              <a:sym typeface="Calibri"/>
            </a:endParaRPr>
          </a:p>
          <a:p>
            <a:pPr indent="-371475" lvl="0" marL="914400" rtl="0" algn="l">
              <a:lnSpc>
                <a:spcPct val="115000"/>
              </a:lnSpc>
              <a:spcBef>
                <a:spcPts val="0"/>
              </a:spcBef>
              <a:spcAft>
                <a:spcPts val="0"/>
              </a:spcAft>
              <a:buClr>
                <a:srgbClr val="FFFFFF"/>
              </a:buClr>
              <a:buSzPts val="2250"/>
              <a:buFont typeface="Arial"/>
              <a:buChar char="●"/>
            </a:pPr>
            <a:r>
              <a:rPr lang="en-US" sz="2200">
                <a:solidFill>
                  <a:srgbClr val="FFFFFF"/>
                </a:solidFill>
                <a:latin typeface="Calibri"/>
                <a:ea typeface="Calibri"/>
                <a:cs typeface="Calibri"/>
                <a:sym typeface="Calibri"/>
              </a:rPr>
              <a:t>Ensure that the software changes can be adapted rapidly with high quality ​</a:t>
            </a:r>
            <a:endParaRPr sz="2200">
              <a:solidFill>
                <a:srgbClr val="FFFFFF"/>
              </a:solidFill>
              <a:latin typeface="Calibri"/>
              <a:ea typeface="Calibri"/>
              <a:cs typeface="Calibri"/>
              <a:sym typeface="Calibri"/>
            </a:endParaRPr>
          </a:p>
          <a:p>
            <a:pPr indent="-368300" lvl="0" marL="914400" rtl="0" algn="l">
              <a:lnSpc>
                <a:spcPct val="115000"/>
              </a:lnSpc>
              <a:spcBef>
                <a:spcPts val="0"/>
              </a:spcBef>
              <a:spcAft>
                <a:spcPts val="0"/>
              </a:spcAft>
              <a:buClr>
                <a:srgbClr val="FFFFFF"/>
              </a:buClr>
              <a:buSzPts val="2200"/>
              <a:buFont typeface="Calibri"/>
              <a:buChar char="●"/>
            </a:pPr>
            <a:r>
              <a:rPr lang="en-US" sz="2200">
                <a:solidFill>
                  <a:srgbClr val="FFFFFF"/>
                </a:solidFill>
                <a:latin typeface="Calibri"/>
                <a:ea typeface="Calibri"/>
                <a:cs typeface="Calibri"/>
                <a:sym typeface="Calibri"/>
              </a:rPr>
              <a:t>Hardware software changes should work in conjunction with one another</a:t>
            </a:r>
            <a:endParaRPr sz="2200">
              <a:solidFill>
                <a:srgbClr val="FFFFFF"/>
              </a:solidFill>
              <a:latin typeface="Calibri"/>
              <a:ea typeface="Calibri"/>
              <a:cs typeface="Calibri"/>
              <a:sym typeface="Calibri"/>
            </a:endParaRPr>
          </a:p>
          <a:p>
            <a:pPr indent="-368300" lvl="0" marL="914400" rtl="0" algn="l">
              <a:lnSpc>
                <a:spcPct val="115000"/>
              </a:lnSpc>
              <a:spcBef>
                <a:spcPts val="0"/>
              </a:spcBef>
              <a:spcAft>
                <a:spcPts val="0"/>
              </a:spcAft>
              <a:buClr>
                <a:srgbClr val="FFFFFF"/>
              </a:buClr>
              <a:buSzPts val="2200"/>
              <a:buFont typeface="Calibri"/>
              <a:buChar char="●"/>
            </a:pPr>
            <a:r>
              <a:rPr lang="en-US" sz="2200">
                <a:solidFill>
                  <a:srgbClr val="FFFFFF"/>
                </a:solidFill>
                <a:latin typeface="Calibri"/>
                <a:ea typeface="Calibri"/>
                <a:cs typeface="Calibri"/>
                <a:sym typeface="Calibri"/>
              </a:rPr>
              <a:t>Early validation with tied integration between </a:t>
            </a:r>
            <a:r>
              <a:rPr lang="en-US" sz="2200">
                <a:solidFill>
                  <a:srgbClr val="FFFFFF"/>
                </a:solidFill>
                <a:latin typeface="Calibri"/>
                <a:ea typeface="Calibri"/>
                <a:cs typeface="Calibri"/>
                <a:sym typeface="Calibri"/>
              </a:rPr>
              <a:t>software</a:t>
            </a:r>
            <a:r>
              <a:rPr lang="en-US" sz="2200">
                <a:solidFill>
                  <a:srgbClr val="FFFFFF"/>
                </a:solidFill>
                <a:latin typeface="Calibri"/>
                <a:ea typeface="Calibri"/>
                <a:cs typeface="Calibri"/>
                <a:sym typeface="Calibri"/>
              </a:rPr>
              <a:t> and hardware</a:t>
            </a:r>
            <a:endParaRPr sz="2200">
              <a:solidFill>
                <a:srgbClr val="FFFFFF"/>
              </a:solidFill>
              <a:latin typeface="Calibri"/>
              <a:ea typeface="Calibri"/>
              <a:cs typeface="Calibri"/>
              <a:sym typeface="Calibri"/>
            </a:endParaRPr>
          </a:p>
          <a:p>
            <a:pPr indent="0" lvl="0" marL="457200" rtl="0" algn="l">
              <a:lnSpc>
                <a:spcPct val="115000"/>
              </a:lnSpc>
              <a:spcBef>
                <a:spcPts val="0"/>
              </a:spcBef>
              <a:spcAft>
                <a:spcPts val="0"/>
              </a:spcAft>
              <a:buNone/>
            </a:pPr>
            <a:r>
              <a:t/>
            </a:r>
            <a:endParaRPr sz="2000">
              <a:solidFill>
                <a:srgbClr val="FFFFFF"/>
              </a:solidFill>
              <a:latin typeface="Calibri"/>
              <a:ea typeface="Calibri"/>
              <a:cs typeface="Calibri"/>
              <a:sym typeface="Calibri"/>
            </a:endParaRPr>
          </a:p>
          <a:p>
            <a:pPr indent="0" lvl="0" marL="0" rtl="0" algn="l">
              <a:lnSpc>
                <a:spcPct val="115000"/>
              </a:lnSpc>
              <a:spcBef>
                <a:spcPts val="0"/>
              </a:spcBef>
              <a:spcAft>
                <a:spcPts val="0"/>
              </a:spcAft>
              <a:buNone/>
            </a:pPr>
            <a:r>
              <a:t/>
            </a:r>
            <a:endParaRPr sz="2000">
              <a:solidFill>
                <a:srgbClr val="FFFFFF"/>
              </a:solidFill>
              <a:latin typeface="Calibri"/>
              <a:ea typeface="Calibri"/>
              <a:cs typeface="Calibri"/>
              <a:sym typeface="Calibri"/>
            </a:endParaRPr>
          </a:p>
          <a:p>
            <a:pPr indent="0" lvl="0" marL="0" rtl="0" algn="l">
              <a:lnSpc>
                <a:spcPct val="115000"/>
              </a:lnSpc>
              <a:spcBef>
                <a:spcPts val="0"/>
              </a:spcBef>
              <a:spcAft>
                <a:spcPts val="0"/>
              </a:spcAft>
              <a:buNone/>
            </a:pPr>
            <a:r>
              <a:t/>
            </a:r>
            <a:endParaRPr sz="20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3004ec3d646_1_26"/>
          <p:cNvSpPr txBox="1"/>
          <p:nvPr>
            <p:ph idx="1" type="body"/>
          </p:nvPr>
        </p:nvSpPr>
        <p:spPr>
          <a:xfrm>
            <a:off x="838200" y="1300419"/>
            <a:ext cx="10515600" cy="4351200"/>
          </a:xfrm>
          <a:prstGeom prst="rect">
            <a:avLst/>
          </a:prstGeom>
        </p:spPr>
        <p:txBody>
          <a:bodyPr anchorCtr="0" anchor="t" bIns="45700" lIns="91425" spcFirstLastPara="1" rIns="91425" wrap="square" tIns="45700">
            <a:normAutofit/>
          </a:bodyPr>
          <a:lstStyle/>
          <a:p>
            <a:pPr indent="-400050" lvl="0" marL="457200" rtl="0" algn="l">
              <a:spcBef>
                <a:spcPts val="1000"/>
              </a:spcBef>
              <a:spcAft>
                <a:spcPts val="0"/>
              </a:spcAft>
              <a:buSzPts val="2700"/>
              <a:buChar char="●"/>
            </a:pPr>
            <a:r>
              <a:rPr lang="en-US"/>
              <a:t>SWOT Analysis </a:t>
            </a:r>
            <a:endParaRPr/>
          </a:p>
        </p:txBody>
      </p:sp>
      <p:sp>
        <p:nvSpPr>
          <p:cNvPr id="151" name="Google Shape;151;g3004ec3d646_1_26"/>
          <p:cNvSpPr txBox="1"/>
          <p:nvPr>
            <p:ph idx="2" type="body"/>
          </p:nvPr>
        </p:nvSpPr>
        <p:spPr>
          <a:xfrm>
            <a:off x="841675" y="376579"/>
            <a:ext cx="10504500" cy="6930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Design Cycle</a:t>
            </a:r>
            <a:endParaRPr sz="4000">
              <a:solidFill>
                <a:srgbClr val="ED701A"/>
              </a:solidFill>
            </a:endParaRPr>
          </a:p>
        </p:txBody>
      </p:sp>
      <p:sp>
        <p:nvSpPr>
          <p:cNvPr id="152" name="Google Shape;152;g3004ec3d646_1_26"/>
          <p:cNvSpPr txBox="1"/>
          <p:nvPr>
            <p:ph idx="3" type="body"/>
          </p:nvPr>
        </p:nvSpPr>
        <p:spPr>
          <a:xfrm>
            <a:off x="7305668" y="5985190"/>
            <a:ext cx="4356000" cy="3180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153" name="Google Shape;153;g3004ec3d646_1_26"/>
          <p:cNvSpPr txBox="1"/>
          <p:nvPr>
            <p:ph idx="4" type="body"/>
          </p:nvPr>
        </p:nvSpPr>
        <p:spPr>
          <a:xfrm>
            <a:off x="7305675" y="6356350"/>
            <a:ext cx="4397400" cy="3507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pic>
        <p:nvPicPr>
          <p:cNvPr id="154" name="Google Shape;154;g3004ec3d646_1_26"/>
          <p:cNvPicPr preferRelativeResize="0"/>
          <p:nvPr/>
        </p:nvPicPr>
        <p:blipFill>
          <a:blip r:embed="rId3">
            <a:alphaModFix/>
          </a:blip>
          <a:stretch>
            <a:fillRect/>
          </a:stretch>
        </p:blipFill>
        <p:spPr>
          <a:xfrm>
            <a:off x="2394612" y="2082000"/>
            <a:ext cx="7402774" cy="3299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3077ca8a194_0_2"/>
          <p:cNvSpPr txBox="1"/>
          <p:nvPr>
            <p:ph idx="2" type="body"/>
          </p:nvPr>
        </p:nvSpPr>
        <p:spPr>
          <a:xfrm>
            <a:off x="841674" y="376585"/>
            <a:ext cx="10504500" cy="1257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Deposition Examples</a:t>
            </a:r>
            <a:endParaRPr sz="4000">
              <a:solidFill>
                <a:srgbClr val="ED701A"/>
              </a:solidFill>
            </a:endParaRPr>
          </a:p>
        </p:txBody>
      </p:sp>
      <p:sp>
        <p:nvSpPr>
          <p:cNvPr id="161" name="Google Shape;161;g3077ca8a194_0_2"/>
          <p:cNvSpPr txBox="1"/>
          <p:nvPr>
            <p:ph idx="3" type="body"/>
          </p:nvPr>
        </p:nvSpPr>
        <p:spPr>
          <a:xfrm>
            <a:off x="7305668" y="5985190"/>
            <a:ext cx="4356000" cy="3180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162" name="Google Shape;162;g3077ca8a194_0_2"/>
          <p:cNvSpPr txBox="1"/>
          <p:nvPr>
            <p:ph idx="4" type="body"/>
          </p:nvPr>
        </p:nvSpPr>
        <p:spPr>
          <a:xfrm>
            <a:off x="7305675" y="6356350"/>
            <a:ext cx="4397400" cy="3507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pic>
        <p:nvPicPr>
          <p:cNvPr id="163" name="Google Shape;163;g3077ca8a194_0_2"/>
          <p:cNvPicPr preferRelativeResize="0"/>
          <p:nvPr/>
        </p:nvPicPr>
        <p:blipFill>
          <a:blip r:embed="rId3">
            <a:alphaModFix/>
          </a:blip>
          <a:stretch>
            <a:fillRect/>
          </a:stretch>
        </p:blipFill>
        <p:spPr>
          <a:xfrm>
            <a:off x="2486350" y="1277250"/>
            <a:ext cx="7300900" cy="42699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g3077ca8a194_0_12"/>
          <p:cNvSpPr txBox="1"/>
          <p:nvPr>
            <p:ph idx="2" type="body"/>
          </p:nvPr>
        </p:nvSpPr>
        <p:spPr>
          <a:xfrm>
            <a:off x="841674" y="376585"/>
            <a:ext cx="10504500" cy="1257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Deposition Examples</a:t>
            </a:r>
            <a:endParaRPr sz="4000">
              <a:solidFill>
                <a:srgbClr val="ED701A"/>
              </a:solidFill>
            </a:endParaRPr>
          </a:p>
        </p:txBody>
      </p:sp>
      <p:sp>
        <p:nvSpPr>
          <p:cNvPr id="170" name="Google Shape;170;g3077ca8a194_0_12"/>
          <p:cNvSpPr txBox="1"/>
          <p:nvPr>
            <p:ph idx="3" type="body"/>
          </p:nvPr>
        </p:nvSpPr>
        <p:spPr>
          <a:xfrm>
            <a:off x="7305668" y="5985190"/>
            <a:ext cx="4356000" cy="3180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sp>
        <p:nvSpPr>
          <p:cNvPr id="171" name="Google Shape;171;g3077ca8a194_0_12"/>
          <p:cNvSpPr txBox="1"/>
          <p:nvPr>
            <p:ph idx="4" type="body"/>
          </p:nvPr>
        </p:nvSpPr>
        <p:spPr>
          <a:xfrm>
            <a:off x="7305675" y="6356350"/>
            <a:ext cx="4397400" cy="350700"/>
          </a:xfrm>
          <a:prstGeom prst="rect">
            <a:avLst/>
          </a:prstGeom>
        </p:spPr>
        <p:txBody>
          <a:bodyPr anchorCtr="0" anchor="t" bIns="45700" lIns="91425" spcFirstLastPara="1" rIns="91425" wrap="square" tIns="45700">
            <a:noAutofit/>
          </a:bodyPr>
          <a:lstStyle/>
          <a:p>
            <a:pPr indent="0" lvl="0" marL="0" rtl="0" algn="r">
              <a:spcBef>
                <a:spcPts val="1000"/>
              </a:spcBef>
              <a:spcAft>
                <a:spcPts val="0"/>
              </a:spcAft>
              <a:buNone/>
            </a:pPr>
            <a:r>
              <a:t/>
            </a:r>
            <a:endParaRPr/>
          </a:p>
        </p:txBody>
      </p:sp>
      <p:pic>
        <p:nvPicPr>
          <p:cNvPr id="172" name="Google Shape;172;g3077ca8a194_0_12"/>
          <p:cNvPicPr preferRelativeResize="0"/>
          <p:nvPr/>
        </p:nvPicPr>
        <p:blipFill>
          <a:blip r:embed="rId3">
            <a:alphaModFix/>
          </a:blip>
          <a:stretch>
            <a:fillRect/>
          </a:stretch>
        </p:blipFill>
        <p:spPr>
          <a:xfrm>
            <a:off x="2235625" y="1295825"/>
            <a:ext cx="7720751" cy="41529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3077ca8a194_0_25"/>
          <p:cNvSpPr txBox="1"/>
          <p:nvPr>
            <p:ph idx="1" type="body"/>
          </p:nvPr>
        </p:nvSpPr>
        <p:spPr>
          <a:xfrm>
            <a:off x="836125" y="1086669"/>
            <a:ext cx="10515600" cy="4351200"/>
          </a:xfrm>
          <a:prstGeom prst="rect">
            <a:avLst/>
          </a:prstGeom>
        </p:spPr>
        <p:txBody>
          <a:bodyPr anchorCtr="0" anchor="t" bIns="45700" lIns="91425" spcFirstLastPara="1" rIns="91425" wrap="square" tIns="45700">
            <a:normAutofit/>
          </a:bodyPr>
          <a:lstStyle/>
          <a:p>
            <a:pPr indent="-400050" lvl="0" marL="457200" rtl="0" algn="l">
              <a:spcBef>
                <a:spcPts val="1000"/>
              </a:spcBef>
              <a:spcAft>
                <a:spcPts val="0"/>
              </a:spcAft>
              <a:buSzPts val="2700"/>
              <a:buChar char="•"/>
            </a:pPr>
            <a:r>
              <a:rPr lang="en-US"/>
              <a:t>Critical for fast turnaround between games, </a:t>
            </a:r>
            <a:r>
              <a:rPr lang="en-US"/>
              <a:t>designing, and competition</a:t>
            </a:r>
            <a:endParaRPr/>
          </a:p>
          <a:p>
            <a:pPr indent="-400050" lvl="0" marL="457200" rtl="0" algn="l">
              <a:spcBef>
                <a:spcPts val="0"/>
              </a:spcBef>
              <a:spcAft>
                <a:spcPts val="0"/>
              </a:spcAft>
              <a:buSzPts val="2700"/>
              <a:buChar char="•"/>
            </a:pPr>
            <a:r>
              <a:rPr lang="en-US"/>
              <a:t>Detect the core reason for any malfunction the robot is receiving.</a:t>
            </a:r>
            <a:endParaRPr/>
          </a:p>
          <a:p>
            <a:pPr indent="-400050" lvl="0" marL="457200" rtl="0" algn="l">
              <a:spcBef>
                <a:spcPts val="0"/>
              </a:spcBef>
              <a:spcAft>
                <a:spcPts val="0"/>
              </a:spcAft>
              <a:buSzPts val="2700"/>
              <a:buChar char="•"/>
            </a:pPr>
            <a:r>
              <a:rPr lang="en-US"/>
              <a:t>Tests multiple components at once</a:t>
            </a:r>
            <a:endParaRPr/>
          </a:p>
          <a:p>
            <a:pPr indent="-342900" lvl="1" marL="914400" rtl="0" algn="l">
              <a:spcBef>
                <a:spcPts val="0"/>
              </a:spcBef>
              <a:spcAft>
                <a:spcPts val="0"/>
              </a:spcAft>
              <a:buClr>
                <a:schemeClr val="lt1"/>
              </a:buClr>
              <a:buSzPts val="1800"/>
              <a:buChar char="•"/>
            </a:pPr>
            <a:r>
              <a:rPr lang="en-US">
                <a:solidFill>
                  <a:schemeClr val="lt1"/>
                </a:solidFill>
              </a:rPr>
              <a:t>Cannot be done manually</a:t>
            </a:r>
            <a:endParaRPr>
              <a:solidFill>
                <a:schemeClr val="lt1"/>
              </a:solidFill>
            </a:endParaRPr>
          </a:p>
        </p:txBody>
      </p:sp>
      <p:sp>
        <p:nvSpPr>
          <p:cNvPr id="179" name="Google Shape;179;g3077ca8a194_0_25"/>
          <p:cNvSpPr txBox="1"/>
          <p:nvPr>
            <p:ph idx="2" type="body"/>
          </p:nvPr>
        </p:nvSpPr>
        <p:spPr>
          <a:xfrm>
            <a:off x="692100" y="376575"/>
            <a:ext cx="10654200" cy="7101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000">
                <a:solidFill>
                  <a:srgbClr val="ED701A"/>
                </a:solidFill>
              </a:rPr>
              <a:t>Automated Testing</a:t>
            </a:r>
            <a:endParaRPr sz="4000">
              <a:solidFill>
                <a:srgbClr val="ED701A"/>
              </a:solidFill>
            </a:endParaRPr>
          </a:p>
        </p:txBody>
      </p:sp>
      <p:graphicFrame>
        <p:nvGraphicFramePr>
          <p:cNvPr id="180" name="Google Shape;180;g3077ca8a194_0_25"/>
          <p:cNvGraphicFramePr/>
          <p:nvPr/>
        </p:nvGraphicFramePr>
        <p:xfrm>
          <a:off x="1672000" y="3393450"/>
          <a:ext cx="3000000" cy="3000000"/>
        </p:xfrm>
        <a:graphic>
          <a:graphicData uri="http://schemas.openxmlformats.org/drawingml/2006/table">
            <a:tbl>
              <a:tblPr>
                <a:noFill/>
                <a:tableStyleId>{BA3C5FEF-CAB4-4068-9125-A49E628FDC71}</a:tableStyleId>
              </a:tblPr>
              <a:tblGrid>
                <a:gridCol w="2352600"/>
                <a:gridCol w="2877275"/>
                <a:gridCol w="2944975"/>
              </a:tblGrid>
              <a:tr h="398050">
                <a:tc>
                  <a:txBody>
                    <a:bodyPr/>
                    <a:lstStyle/>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Motors </a:t>
                      </a:r>
                      <a:endParaRPr sz="1800">
                        <a:solidFill>
                          <a:schemeClr val="lt1"/>
                        </a:solidFill>
                        <a:latin typeface="Calibri"/>
                        <a:ea typeface="Calibri"/>
                        <a:cs typeface="Calibri"/>
                        <a:sym typeface="Calibri"/>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Servos </a:t>
                      </a:r>
                      <a:endParaRPr sz="1800">
                        <a:solidFill>
                          <a:schemeClr val="lt1"/>
                        </a:solidFill>
                        <a:latin typeface="Calibri"/>
                        <a:ea typeface="Calibri"/>
                        <a:cs typeface="Calibri"/>
                        <a:sym typeface="Calibri"/>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Sensors </a:t>
                      </a:r>
                      <a:endParaRPr sz="1800">
                        <a:solidFill>
                          <a:schemeClr val="lt1"/>
                        </a:solidFill>
                        <a:latin typeface="Calibri"/>
                        <a:ea typeface="Calibri"/>
                        <a:cs typeface="Calibri"/>
                        <a:sym typeface="Calibri"/>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1361150">
                <a:tc>
                  <a:txBody>
                    <a:bodyPr/>
                    <a:lstStyle/>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Drivetrain; Horizontal Slides;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Vertical Slides;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Intake Motor.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 </a:t>
                      </a:r>
                      <a:endParaRPr sz="1800">
                        <a:solidFill>
                          <a:schemeClr val="lt1"/>
                        </a:solidFill>
                        <a:latin typeface="Calibri"/>
                        <a:ea typeface="Calibri"/>
                        <a:cs typeface="Calibri"/>
                        <a:sym typeface="Calibri"/>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Intake Door; Door; Intake TwoBar; Drone; Droppers; Hang; Deposition TwoBar;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Deposition Turner;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Deposition Claws. </a:t>
                      </a:r>
                      <a:endParaRPr sz="1800">
                        <a:solidFill>
                          <a:schemeClr val="lt1"/>
                        </a:solidFill>
                        <a:latin typeface="Calibri"/>
                        <a:ea typeface="Calibri"/>
                        <a:cs typeface="Calibri"/>
                        <a:sym typeface="Calibri"/>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Ultrasonic Sensors;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Voltage Sensors;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Encoder Sensors;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IR sensor; </a:t>
                      </a:r>
                      <a:endParaRPr sz="1800">
                        <a:solidFill>
                          <a:schemeClr val="lt1"/>
                        </a:solidFill>
                        <a:latin typeface="Calibri"/>
                        <a:ea typeface="Calibri"/>
                        <a:cs typeface="Calibri"/>
                        <a:sym typeface="Calibri"/>
                      </a:endParaRPr>
                    </a:p>
                    <a:p>
                      <a:pPr indent="0" lvl="0" marL="63500" marR="63500" rtl="0" algn="l">
                        <a:lnSpc>
                          <a:spcPct val="115000"/>
                        </a:lnSpc>
                        <a:spcBef>
                          <a:spcPts val="0"/>
                        </a:spcBef>
                        <a:spcAft>
                          <a:spcPts val="0"/>
                        </a:spcAft>
                        <a:buNone/>
                      </a:pPr>
                      <a:r>
                        <a:rPr lang="en-US" sz="1800">
                          <a:solidFill>
                            <a:schemeClr val="lt1"/>
                          </a:solidFill>
                          <a:latin typeface="Calibri"/>
                          <a:ea typeface="Calibri"/>
                          <a:cs typeface="Calibri"/>
                          <a:sym typeface="Calibri"/>
                        </a:rPr>
                        <a:t>LED Panel. </a:t>
                      </a:r>
                      <a:endParaRPr sz="1800">
                        <a:solidFill>
                          <a:schemeClr val="lt1"/>
                        </a:solidFill>
                        <a:latin typeface="Calibri"/>
                        <a:ea typeface="Calibri"/>
                        <a:cs typeface="Calibri"/>
                        <a:sym typeface="Calibri"/>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2022-01-24T13:06:12Z</dcterms:created>
  <dc:creator>Taylor Bateman</dc:creator>
</cp:coreProperties>
</file>