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75" r:id="rId5"/>
    <p:sldId id="276" r:id="rId6"/>
    <p:sldId id="268" r:id="rId7"/>
    <p:sldId id="264" r:id="rId8"/>
    <p:sldId id="266" r:id="rId9"/>
    <p:sldId id="267" r:id="rId10"/>
    <p:sldId id="260" r:id="rId11"/>
    <p:sldId id="265" r:id="rId12"/>
    <p:sldId id="270" r:id="rId13"/>
    <p:sldId id="273" r:id="rId14"/>
    <p:sldId id="278" r:id="rId15"/>
    <p:sldId id="279" r:id="rId16"/>
    <p:sldId id="272" r:id="rId17"/>
    <p:sldId id="269" r:id="rId18"/>
    <p:sldId id="274" r:id="rId19"/>
    <p:sldId id="262" r:id="rId20"/>
    <p:sldId id="259" r:id="rId21"/>
    <p:sldId id="263" r:id="rId22"/>
    <p:sldId id="277" r:id="rId23"/>
    <p:sldId id="26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01A"/>
    <a:srgbClr val="0E7E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51" autoAdjust="0"/>
    <p:restoredTop sz="96327"/>
  </p:normalViewPr>
  <p:slideViewPr>
    <p:cSldViewPr snapToGrid="0" snapToObjects="1">
      <p:cViewPr varScale="1">
        <p:scale>
          <a:sx n="67" d="100"/>
          <a:sy n="67" d="100"/>
        </p:scale>
        <p:origin x="48" y="10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1">
                  <a:shade val="65000"/>
                </a:schemeClr>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FEE4-474F-96F7-40CD703F5896}"/>
            </c:ext>
          </c:extLst>
        </c:ser>
        <c:ser>
          <c:idx val="1"/>
          <c:order val="1"/>
          <c:tx>
            <c:strRef>
              <c:f>Sheet1!$C$1</c:f>
              <c:strCache>
                <c:ptCount val="1"/>
                <c:pt idx="0">
                  <c:v>Series 2</c:v>
                </c:pt>
              </c:strCache>
            </c:strRef>
          </c:tx>
          <c:spPr>
            <a:ln w="28575" cap="rnd">
              <a:solidFill>
                <a:schemeClr val="accent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FEE4-474F-96F7-40CD703F5896}"/>
            </c:ext>
          </c:extLst>
        </c:ser>
        <c:ser>
          <c:idx val="2"/>
          <c:order val="2"/>
          <c:tx>
            <c:strRef>
              <c:f>Sheet1!$D$1</c:f>
              <c:strCache>
                <c:ptCount val="1"/>
                <c:pt idx="0">
                  <c:v>Series 3</c:v>
                </c:pt>
              </c:strCache>
            </c:strRef>
          </c:tx>
          <c:spPr>
            <a:ln w="28575" cap="rnd">
              <a:solidFill>
                <a:schemeClr val="accent1">
                  <a:tint val="65000"/>
                </a:schemeClr>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FEE4-474F-96F7-40CD703F5896}"/>
            </c:ext>
          </c:extLst>
        </c:ser>
        <c:dLbls>
          <c:showLegendKey val="0"/>
          <c:showVal val="0"/>
          <c:showCatName val="0"/>
          <c:showSerName val="0"/>
          <c:showPercent val="0"/>
          <c:showBubbleSize val="0"/>
        </c:dLbls>
        <c:smooth val="0"/>
        <c:axId val="1104804911"/>
        <c:axId val="1099125151"/>
      </c:lineChart>
      <c:catAx>
        <c:axId val="1104804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99125151"/>
        <c:crosses val="autoZero"/>
        <c:auto val="1"/>
        <c:lblAlgn val="ctr"/>
        <c:lblOffset val="100"/>
        <c:noMultiLvlLbl val="0"/>
      </c:catAx>
      <c:valAx>
        <c:axId val="10991251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048049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64381-FE8F-E049-B6F9-3973CD5AC47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6730AD9-A94F-0449-B9FE-936A2DF676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9A522D4-F65D-F24B-B1E7-AE57527D4221}"/>
              </a:ext>
            </a:extLst>
          </p:cNvPr>
          <p:cNvSpPr>
            <a:spLocks noGrp="1"/>
          </p:cNvSpPr>
          <p:nvPr>
            <p:ph type="dt" sz="half" idx="10"/>
          </p:nvPr>
        </p:nvSpPr>
        <p:spPr/>
        <p:txBody>
          <a:bodyPr/>
          <a:lstStyle/>
          <a:p>
            <a:fld id="{B09EB8F7-3CDC-9546-BEBE-4CC6469AA291}" type="datetimeFigureOut">
              <a:rPr lang="en-US" smtClean="0"/>
              <a:t>9/28/2023</a:t>
            </a:fld>
            <a:endParaRPr lang="en-US"/>
          </a:p>
        </p:txBody>
      </p:sp>
      <p:sp>
        <p:nvSpPr>
          <p:cNvPr id="5" name="Footer Placeholder 4">
            <a:extLst>
              <a:ext uri="{FF2B5EF4-FFF2-40B4-BE49-F238E27FC236}">
                <a16:creationId xmlns:a16="http://schemas.microsoft.com/office/drawing/2014/main" id="{7F47A0F6-6A93-784E-9022-36899DA7EF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D7E800-63AC-5C48-9193-D7DDAC41F9A2}"/>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624719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93F25-22D3-0544-8127-4B0E082DF3B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BC241C3-9F44-5B4F-8C85-8C7AEE2B749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846A555-8FF1-AB4B-8EE9-6F12160CA284}"/>
              </a:ext>
            </a:extLst>
          </p:cNvPr>
          <p:cNvSpPr>
            <a:spLocks noGrp="1"/>
          </p:cNvSpPr>
          <p:nvPr>
            <p:ph type="dt" sz="half" idx="10"/>
          </p:nvPr>
        </p:nvSpPr>
        <p:spPr/>
        <p:txBody>
          <a:bodyPr/>
          <a:lstStyle/>
          <a:p>
            <a:fld id="{B09EB8F7-3CDC-9546-BEBE-4CC6469AA291}" type="datetimeFigureOut">
              <a:rPr lang="en-US" smtClean="0"/>
              <a:t>9/28/2023</a:t>
            </a:fld>
            <a:endParaRPr lang="en-US"/>
          </a:p>
        </p:txBody>
      </p:sp>
      <p:sp>
        <p:nvSpPr>
          <p:cNvPr id="5" name="Footer Placeholder 4">
            <a:extLst>
              <a:ext uri="{FF2B5EF4-FFF2-40B4-BE49-F238E27FC236}">
                <a16:creationId xmlns:a16="http://schemas.microsoft.com/office/drawing/2014/main" id="{718FA3A4-324B-A847-A469-7962DDEBD3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524322-08C5-3B4C-907C-F7B9B7467C73}"/>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526803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F736B7-2428-0A4C-9D7B-C8D4087208D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2DA3C54-BA01-FD47-83D1-2C1E6F3488E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65D27C5-6A4F-A94C-B18E-A4D7A6071CAD}"/>
              </a:ext>
            </a:extLst>
          </p:cNvPr>
          <p:cNvSpPr>
            <a:spLocks noGrp="1"/>
          </p:cNvSpPr>
          <p:nvPr>
            <p:ph type="dt" sz="half" idx="10"/>
          </p:nvPr>
        </p:nvSpPr>
        <p:spPr/>
        <p:txBody>
          <a:bodyPr/>
          <a:lstStyle/>
          <a:p>
            <a:fld id="{B09EB8F7-3CDC-9546-BEBE-4CC6469AA291}" type="datetimeFigureOut">
              <a:rPr lang="en-US" smtClean="0"/>
              <a:t>9/28/2023</a:t>
            </a:fld>
            <a:endParaRPr lang="en-US"/>
          </a:p>
        </p:txBody>
      </p:sp>
      <p:sp>
        <p:nvSpPr>
          <p:cNvPr id="5" name="Footer Placeholder 4">
            <a:extLst>
              <a:ext uri="{FF2B5EF4-FFF2-40B4-BE49-F238E27FC236}">
                <a16:creationId xmlns:a16="http://schemas.microsoft.com/office/drawing/2014/main" id="{9B68C765-60FB-1B4A-A375-FEC590C14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24AA6A-0755-7843-AF0F-EE497F7D8009}"/>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1731403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899C3-6FA7-9D47-9FAE-4AA083C50A1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FAE352E-89CA-BB4B-B4F3-334A8280BEB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57D64A8-CE02-C74F-A9D7-09C938E4CD70}"/>
              </a:ext>
            </a:extLst>
          </p:cNvPr>
          <p:cNvSpPr>
            <a:spLocks noGrp="1"/>
          </p:cNvSpPr>
          <p:nvPr>
            <p:ph type="dt" sz="half" idx="10"/>
          </p:nvPr>
        </p:nvSpPr>
        <p:spPr/>
        <p:txBody>
          <a:bodyPr/>
          <a:lstStyle/>
          <a:p>
            <a:fld id="{B09EB8F7-3CDC-9546-BEBE-4CC6469AA291}" type="datetimeFigureOut">
              <a:rPr lang="en-US" smtClean="0"/>
              <a:t>9/28/2023</a:t>
            </a:fld>
            <a:endParaRPr lang="en-US"/>
          </a:p>
        </p:txBody>
      </p:sp>
      <p:sp>
        <p:nvSpPr>
          <p:cNvPr id="5" name="Footer Placeholder 4">
            <a:extLst>
              <a:ext uri="{FF2B5EF4-FFF2-40B4-BE49-F238E27FC236}">
                <a16:creationId xmlns:a16="http://schemas.microsoft.com/office/drawing/2014/main" id="{749A10C3-F275-CD44-8FF9-634DEEEADF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6C3AA7-C726-7E46-91F9-633AAC1D330F}"/>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2139381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1DA97-2106-724B-AB9F-492EB6AEFAA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CB088C9-D83E-6F43-A41B-35F17D31CE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066F8D8-6CCC-A643-9346-E1FE147C5330}"/>
              </a:ext>
            </a:extLst>
          </p:cNvPr>
          <p:cNvSpPr>
            <a:spLocks noGrp="1"/>
          </p:cNvSpPr>
          <p:nvPr>
            <p:ph type="dt" sz="half" idx="10"/>
          </p:nvPr>
        </p:nvSpPr>
        <p:spPr/>
        <p:txBody>
          <a:bodyPr/>
          <a:lstStyle/>
          <a:p>
            <a:fld id="{B09EB8F7-3CDC-9546-BEBE-4CC6469AA291}" type="datetimeFigureOut">
              <a:rPr lang="en-US" smtClean="0"/>
              <a:t>9/28/2023</a:t>
            </a:fld>
            <a:endParaRPr lang="en-US"/>
          </a:p>
        </p:txBody>
      </p:sp>
      <p:sp>
        <p:nvSpPr>
          <p:cNvPr id="5" name="Footer Placeholder 4">
            <a:extLst>
              <a:ext uri="{FF2B5EF4-FFF2-40B4-BE49-F238E27FC236}">
                <a16:creationId xmlns:a16="http://schemas.microsoft.com/office/drawing/2014/main" id="{6DE9B7ED-138C-0E4D-B9E0-8C3E538C1F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0F33FD-5CD9-C948-9D12-ABDA66601C2B}"/>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1230488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8167-6C1A-A249-9029-21B6BD9A6E9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9BE5B92-E7B5-014D-A5CC-69FBBF6D1DD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A463C4F-6730-D54B-9F74-CDFF5F08F97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69538F8-D836-4340-8343-344073C77231}"/>
              </a:ext>
            </a:extLst>
          </p:cNvPr>
          <p:cNvSpPr>
            <a:spLocks noGrp="1"/>
          </p:cNvSpPr>
          <p:nvPr>
            <p:ph type="dt" sz="half" idx="10"/>
          </p:nvPr>
        </p:nvSpPr>
        <p:spPr/>
        <p:txBody>
          <a:bodyPr/>
          <a:lstStyle/>
          <a:p>
            <a:fld id="{B09EB8F7-3CDC-9546-BEBE-4CC6469AA291}" type="datetimeFigureOut">
              <a:rPr lang="en-US" smtClean="0"/>
              <a:t>9/28/2023</a:t>
            </a:fld>
            <a:endParaRPr lang="en-US"/>
          </a:p>
        </p:txBody>
      </p:sp>
      <p:sp>
        <p:nvSpPr>
          <p:cNvPr id="6" name="Footer Placeholder 5">
            <a:extLst>
              <a:ext uri="{FF2B5EF4-FFF2-40B4-BE49-F238E27FC236}">
                <a16:creationId xmlns:a16="http://schemas.microsoft.com/office/drawing/2014/main" id="{BCB369F8-FDFA-C143-B324-EA303F62B7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8CBE55-B49C-A644-835E-961B7349AAF6}"/>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582307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950F8-7B5A-DE4E-A53A-8575A976750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3D774E5-5327-8C47-BB8C-476D9FCE4C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FC3D204-4080-EA4E-ACE4-6E4AE3EC655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83E4DF8-38A3-4943-856F-22491A2A26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F78C82F-FF2A-AE4E-BD20-7F31961EAB8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A4D17B2-018A-A84F-82A1-39C38DEB8C02}"/>
              </a:ext>
            </a:extLst>
          </p:cNvPr>
          <p:cNvSpPr>
            <a:spLocks noGrp="1"/>
          </p:cNvSpPr>
          <p:nvPr>
            <p:ph type="dt" sz="half" idx="10"/>
          </p:nvPr>
        </p:nvSpPr>
        <p:spPr/>
        <p:txBody>
          <a:bodyPr/>
          <a:lstStyle/>
          <a:p>
            <a:fld id="{B09EB8F7-3CDC-9546-BEBE-4CC6469AA291}" type="datetimeFigureOut">
              <a:rPr lang="en-US" smtClean="0"/>
              <a:t>9/28/2023</a:t>
            </a:fld>
            <a:endParaRPr lang="en-US"/>
          </a:p>
        </p:txBody>
      </p:sp>
      <p:sp>
        <p:nvSpPr>
          <p:cNvPr id="8" name="Footer Placeholder 7">
            <a:extLst>
              <a:ext uri="{FF2B5EF4-FFF2-40B4-BE49-F238E27FC236}">
                <a16:creationId xmlns:a16="http://schemas.microsoft.com/office/drawing/2014/main" id="{BC05746C-B355-A24F-A0C3-CD9E26F1ED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3B6F83-48E1-6943-AB6F-A0BDB820ED41}"/>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4221128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0F3CE-848D-5048-96A5-A227C207CB9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F140DB6-598D-7448-B1CB-ECA5B2434057}"/>
              </a:ext>
            </a:extLst>
          </p:cNvPr>
          <p:cNvSpPr>
            <a:spLocks noGrp="1"/>
          </p:cNvSpPr>
          <p:nvPr>
            <p:ph type="dt" sz="half" idx="10"/>
          </p:nvPr>
        </p:nvSpPr>
        <p:spPr/>
        <p:txBody>
          <a:bodyPr/>
          <a:lstStyle/>
          <a:p>
            <a:fld id="{B09EB8F7-3CDC-9546-BEBE-4CC6469AA291}" type="datetimeFigureOut">
              <a:rPr lang="en-US" smtClean="0"/>
              <a:t>9/28/2023</a:t>
            </a:fld>
            <a:endParaRPr lang="en-US"/>
          </a:p>
        </p:txBody>
      </p:sp>
      <p:sp>
        <p:nvSpPr>
          <p:cNvPr id="4" name="Footer Placeholder 3">
            <a:extLst>
              <a:ext uri="{FF2B5EF4-FFF2-40B4-BE49-F238E27FC236}">
                <a16:creationId xmlns:a16="http://schemas.microsoft.com/office/drawing/2014/main" id="{FE2F9766-C87E-0641-BCE9-C21C400EC5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71DD7D-35FC-7145-821C-620237127BA7}"/>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189596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7AD618-D6BF-A346-88B1-8423179ECF28}"/>
              </a:ext>
            </a:extLst>
          </p:cNvPr>
          <p:cNvSpPr>
            <a:spLocks noGrp="1"/>
          </p:cNvSpPr>
          <p:nvPr>
            <p:ph type="dt" sz="half" idx="10"/>
          </p:nvPr>
        </p:nvSpPr>
        <p:spPr/>
        <p:txBody>
          <a:bodyPr/>
          <a:lstStyle/>
          <a:p>
            <a:fld id="{B09EB8F7-3CDC-9546-BEBE-4CC6469AA291}" type="datetimeFigureOut">
              <a:rPr lang="en-US" smtClean="0"/>
              <a:t>9/28/2023</a:t>
            </a:fld>
            <a:endParaRPr lang="en-US"/>
          </a:p>
        </p:txBody>
      </p:sp>
      <p:sp>
        <p:nvSpPr>
          <p:cNvPr id="3" name="Footer Placeholder 2">
            <a:extLst>
              <a:ext uri="{FF2B5EF4-FFF2-40B4-BE49-F238E27FC236}">
                <a16:creationId xmlns:a16="http://schemas.microsoft.com/office/drawing/2014/main" id="{BA019417-7216-5C4A-8620-B6590198A0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536DD6-9B4C-4441-B796-5E3671FDD50C}"/>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3720373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3608E-5554-5745-83FF-EE1F28734DB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BBADE55-21AE-C04D-80E7-8A40ADA80D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9B1E44D-5089-7044-8B6C-8925A9F867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80B05C9-4ECD-D845-822F-1AA32EBF56DC}"/>
              </a:ext>
            </a:extLst>
          </p:cNvPr>
          <p:cNvSpPr>
            <a:spLocks noGrp="1"/>
          </p:cNvSpPr>
          <p:nvPr>
            <p:ph type="dt" sz="half" idx="10"/>
          </p:nvPr>
        </p:nvSpPr>
        <p:spPr/>
        <p:txBody>
          <a:bodyPr/>
          <a:lstStyle/>
          <a:p>
            <a:fld id="{B09EB8F7-3CDC-9546-BEBE-4CC6469AA291}" type="datetimeFigureOut">
              <a:rPr lang="en-US" smtClean="0"/>
              <a:t>9/28/2023</a:t>
            </a:fld>
            <a:endParaRPr lang="en-US"/>
          </a:p>
        </p:txBody>
      </p:sp>
      <p:sp>
        <p:nvSpPr>
          <p:cNvPr id="6" name="Footer Placeholder 5">
            <a:extLst>
              <a:ext uri="{FF2B5EF4-FFF2-40B4-BE49-F238E27FC236}">
                <a16:creationId xmlns:a16="http://schemas.microsoft.com/office/drawing/2014/main" id="{5F77AD8C-26EA-EF4E-97CC-83AF801B7D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406E4F-A1F1-E040-9CB0-F9C971750DF2}"/>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1037869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B1AAF-9C79-EC48-A86B-3AA98BBDF41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9C9042C-4566-F541-B0BC-2AC7826BDA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B533FF-9213-3844-8081-CFDA16F613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8311A99-EB65-E14F-931C-03599292D254}"/>
              </a:ext>
            </a:extLst>
          </p:cNvPr>
          <p:cNvSpPr>
            <a:spLocks noGrp="1"/>
          </p:cNvSpPr>
          <p:nvPr>
            <p:ph type="dt" sz="half" idx="10"/>
          </p:nvPr>
        </p:nvSpPr>
        <p:spPr/>
        <p:txBody>
          <a:bodyPr/>
          <a:lstStyle/>
          <a:p>
            <a:fld id="{B09EB8F7-3CDC-9546-BEBE-4CC6469AA291}" type="datetimeFigureOut">
              <a:rPr lang="en-US" smtClean="0"/>
              <a:t>9/28/2023</a:t>
            </a:fld>
            <a:endParaRPr lang="en-US"/>
          </a:p>
        </p:txBody>
      </p:sp>
      <p:sp>
        <p:nvSpPr>
          <p:cNvPr id="6" name="Footer Placeholder 5">
            <a:extLst>
              <a:ext uri="{FF2B5EF4-FFF2-40B4-BE49-F238E27FC236}">
                <a16:creationId xmlns:a16="http://schemas.microsoft.com/office/drawing/2014/main" id="{CDECABE3-BEBE-C14E-8B33-D03A64C06C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3E6C06-8BB8-FD46-A2FD-A439BEC35FEE}"/>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3233084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DEB0EB-08D8-9341-9F27-FE63F870DD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7FCE273-BB1C-2842-BF96-F137E53B60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65C451B-A8B5-AB4A-BF8B-05AA5BC409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9EB8F7-3CDC-9546-BEBE-4CC6469AA291}" type="datetimeFigureOut">
              <a:rPr lang="en-US" smtClean="0"/>
              <a:t>9/28/2023</a:t>
            </a:fld>
            <a:endParaRPr lang="en-US"/>
          </a:p>
        </p:txBody>
      </p:sp>
      <p:sp>
        <p:nvSpPr>
          <p:cNvPr id="5" name="Footer Placeholder 4">
            <a:extLst>
              <a:ext uri="{FF2B5EF4-FFF2-40B4-BE49-F238E27FC236}">
                <a16:creationId xmlns:a16="http://schemas.microsoft.com/office/drawing/2014/main" id="{BD42B04C-1EE1-374D-A70C-CC58AD797B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80009C-A460-FE4B-92DF-057318FF70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4082E9-C2C1-554A-B4F7-A7282B2A61D8}" type="slidenum">
              <a:rPr lang="en-US" smtClean="0"/>
              <a:t>‹#›</a:t>
            </a:fld>
            <a:endParaRPr lang="en-US"/>
          </a:p>
        </p:txBody>
      </p:sp>
    </p:spTree>
    <p:extLst>
      <p:ext uri="{BB962C8B-B14F-4D97-AF65-F5344CB8AC3E}">
        <p14:creationId xmlns:p14="http://schemas.microsoft.com/office/powerpoint/2010/main" val="3718173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FD67ED75-39CF-DD33-C866-2315B814719C}"/>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descr="A picture containing loudspeaker&#10;&#10;Description automatically generated">
            <a:extLst>
              <a:ext uri="{FF2B5EF4-FFF2-40B4-BE49-F238E27FC236}">
                <a16:creationId xmlns:a16="http://schemas.microsoft.com/office/drawing/2014/main" id="{2A639BBB-6BB5-40E6-050C-E71D8CF76CD7}"/>
              </a:ext>
            </a:extLst>
          </p:cNvPr>
          <p:cNvPicPr>
            <a:picLocks noChangeAspect="1"/>
          </p:cNvPicPr>
          <p:nvPr/>
        </p:nvPicPr>
        <p:blipFill>
          <a:blip r:embed="rId3"/>
          <a:stretch>
            <a:fillRect/>
          </a:stretch>
        </p:blipFill>
        <p:spPr>
          <a:xfrm>
            <a:off x="4414343" y="3517197"/>
            <a:ext cx="3305464" cy="3305464"/>
          </a:xfrm>
          <a:prstGeom prst="rect">
            <a:avLst/>
          </a:prstGeom>
        </p:spPr>
      </p:pic>
      <p:sp>
        <p:nvSpPr>
          <p:cNvPr id="6" name="Oval 5">
            <a:extLst>
              <a:ext uri="{FF2B5EF4-FFF2-40B4-BE49-F238E27FC236}">
                <a16:creationId xmlns:a16="http://schemas.microsoft.com/office/drawing/2014/main" id="{BF70DFCC-B481-E742-98B7-C3055B7C0F83}"/>
              </a:ext>
            </a:extLst>
          </p:cNvPr>
          <p:cNvSpPr/>
          <p:nvPr/>
        </p:nvSpPr>
        <p:spPr>
          <a:xfrm>
            <a:off x="4921268" y="3994840"/>
            <a:ext cx="2269952" cy="2269952"/>
          </a:xfrm>
          <a:prstGeom prst="ellipse">
            <a:avLst/>
          </a:prstGeom>
          <a:solidFill>
            <a:srgbClr val="0E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072365F3-F6AE-CB4D-9AC7-BA3EDCD6BF26}"/>
              </a:ext>
            </a:extLst>
          </p:cNvPr>
          <p:cNvSpPr txBox="1"/>
          <p:nvPr/>
        </p:nvSpPr>
        <p:spPr>
          <a:xfrm>
            <a:off x="7719806" y="4263081"/>
            <a:ext cx="4323071" cy="1200329"/>
          </a:xfrm>
          <a:prstGeom prst="rect">
            <a:avLst/>
          </a:prstGeom>
          <a:noFill/>
        </p:spPr>
        <p:txBody>
          <a:bodyPr wrap="square" rtlCol="0">
            <a:spAutoFit/>
          </a:bodyPr>
          <a:lstStyle/>
          <a:p>
            <a:r>
              <a:rPr lang="en-US" sz="3600" b="1" dirty="0">
                <a:latin typeface="Montserrat" pitchFamily="2" charset="77"/>
              </a:rPr>
              <a:t>Heather  </a:t>
            </a:r>
          </a:p>
          <a:p>
            <a:r>
              <a:rPr lang="en-US" sz="3600" b="1" dirty="0">
                <a:latin typeface="Montserrat" pitchFamily="2" charset="77"/>
              </a:rPr>
              <a:t>                  Wilcox</a:t>
            </a:r>
          </a:p>
        </p:txBody>
      </p:sp>
      <p:sp>
        <p:nvSpPr>
          <p:cNvPr id="13" name="TextBox 12">
            <a:extLst>
              <a:ext uri="{FF2B5EF4-FFF2-40B4-BE49-F238E27FC236}">
                <a16:creationId xmlns:a16="http://schemas.microsoft.com/office/drawing/2014/main" id="{753337B5-56E5-2347-9F50-7FBFC0767194}"/>
              </a:ext>
            </a:extLst>
          </p:cNvPr>
          <p:cNvSpPr txBox="1"/>
          <p:nvPr/>
        </p:nvSpPr>
        <p:spPr>
          <a:xfrm>
            <a:off x="7525266" y="5572897"/>
            <a:ext cx="4517612" cy="1200329"/>
          </a:xfrm>
          <a:prstGeom prst="rect">
            <a:avLst/>
          </a:prstGeom>
          <a:noFill/>
        </p:spPr>
        <p:txBody>
          <a:bodyPr wrap="square" rtlCol="0">
            <a:spAutoFit/>
          </a:bodyPr>
          <a:lstStyle/>
          <a:p>
            <a:pPr algn="ctr"/>
            <a:r>
              <a:rPr lang="en-US" sz="3600" b="1" dirty="0">
                <a:solidFill>
                  <a:srgbClr val="ED701A"/>
                </a:solidFill>
                <a:latin typeface="Montserrat" pitchFamily="2" charset="77"/>
              </a:rPr>
              <a:t>Leading With Quality</a:t>
            </a:r>
            <a:endParaRPr lang="en-US" sz="3600" dirty="0">
              <a:solidFill>
                <a:srgbClr val="ED701A"/>
              </a:solidFill>
              <a:latin typeface="Montserrat" pitchFamily="2" charset="77"/>
            </a:endParaRPr>
          </a:p>
        </p:txBody>
      </p:sp>
      <p:pic>
        <p:nvPicPr>
          <p:cNvPr id="4" name="Picture 3" descr="A person in front of a tree&#10;&#10;Description automatically generated">
            <a:extLst>
              <a:ext uri="{FF2B5EF4-FFF2-40B4-BE49-F238E27FC236}">
                <a16:creationId xmlns:a16="http://schemas.microsoft.com/office/drawing/2014/main" id="{55644EE2-6E52-950C-2654-95C509742C63}"/>
              </a:ext>
            </a:extLst>
          </p:cNvPr>
          <p:cNvPicPr>
            <a:picLocks noChangeAspect="1"/>
          </p:cNvPicPr>
          <p:nvPr/>
        </p:nvPicPr>
        <p:blipFill>
          <a:blip r:embed="rId4"/>
          <a:stretch>
            <a:fillRect/>
          </a:stretch>
        </p:blipFill>
        <p:spPr>
          <a:xfrm>
            <a:off x="5286375" y="4263081"/>
            <a:ext cx="1503905" cy="1795547"/>
          </a:xfrm>
          <a:prstGeom prst="rect">
            <a:avLst/>
          </a:prstGeom>
        </p:spPr>
      </p:pic>
    </p:spTree>
    <p:extLst>
      <p:ext uri="{BB962C8B-B14F-4D97-AF65-F5344CB8AC3E}">
        <p14:creationId xmlns:p14="http://schemas.microsoft.com/office/powerpoint/2010/main" val="1934789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shape&#10;&#10;Description automatically generated">
            <a:extLst>
              <a:ext uri="{FF2B5EF4-FFF2-40B4-BE49-F238E27FC236}">
                <a16:creationId xmlns:a16="http://schemas.microsoft.com/office/drawing/2014/main" id="{22C9D82A-B75C-9043-27DA-16D6660CD64D}"/>
              </a:ext>
            </a:extLst>
          </p:cNvPr>
          <p:cNvPicPr>
            <a:picLocks noChangeAspect="1"/>
          </p:cNvPicPr>
          <p:nvPr/>
        </p:nvPicPr>
        <p:blipFill>
          <a:blip r:embed="rId2"/>
          <a:stretch>
            <a:fillRect/>
          </a:stretch>
        </p:blipFill>
        <p:spPr>
          <a:xfrm>
            <a:off x="0" y="0"/>
            <a:ext cx="12192000" cy="6858000"/>
          </a:xfrm>
          <a:prstGeom prst="rect">
            <a:avLst/>
          </a:prstGeom>
        </p:spPr>
      </p:pic>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3689107" y="576417"/>
            <a:ext cx="4813786" cy="647200"/>
          </a:xfrm>
        </p:spPr>
        <p:txBody>
          <a:bodyPr>
            <a:normAutofit fontScale="90000"/>
          </a:bodyPr>
          <a:lstStyle/>
          <a:p>
            <a:r>
              <a:rPr lang="en-US" b="1" dirty="0">
                <a:solidFill>
                  <a:srgbClr val="ED701A"/>
                </a:solidFill>
                <a:latin typeface="Montserrat" pitchFamily="2" charset="77"/>
              </a:rPr>
              <a:t>The Financials*</a:t>
            </a:r>
          </a:p>
        </p:txBody>
      </p:sp>
      <p:sp>
        <p:nvSpPr>
          <p:cNvPr id="18" name="TextBox 17">
            <a:extLst>
              <a:ext uri="{FF2B5EF4-FFF2-40B4-BE49-F238E27FC236}">
                <a16:creationId xmlns:a16="http://schemas.microsoft.com/office/drawing/2014/main" id="{7CCAA82B-A680-3847-9520-40F190491379}"/>
              </a:ext>
            </a:extLst>
          </p:cNvPr>
          <p:cNvSpPr txBox="1"/>
          <p:nvPr/>
        </p:nvSpPr>
        <p:spPr>
          <a:xfrm>
            <a:off x="472198" y="5956557"/>
            <a:ext cx="4355936" cy="400110"/>
          </a:xfrm>
          <a:prstGeom prst="rect">
            <a:avLst/>
          </a:prstGeom>
          <a:noFill/>
        </p:spPr>
        <p:txBody>
          <a:bodyPr wrap="square" rtlCol="0">
            <a:spAutoFit/>
          </a:bodyPr>
          <a:lstStyle/>
          <a:p>
            <a:r>
              <a:rPr lang="en-US" sz="2000" b="1" dirty="0">
                <a:solidFill>
                  <a:srgbClr val="ED701A"/>
                </a:solidFill>
                <a:latin typeface="Montserrat" pitchFamily="2" charset="77"/>
              </a:rPr>
              <a:t>Heather Wilcox</a:t>
            </a:r>
            <a:endParaRPr lang="en-US" sz="2000" dirty="0">
              <a:solidFill>
                <a:srgbClr val="ED701A"/>
              </a:solidFill>
              <a:latin typeface="Montserrat" pitchFamily="2" charset="77"/>
            </a:endParaRPr>
          </a:p>
        </p:txBody>
      </p:sp>
      <p:sp>
        <p:nvSpPr>
          <p:cNvPr id="19" name="TextBox 18">
            <a:extLst>
              <a:ext uri="{FF2B5EF4-FFF2-40B4-BE49-F238E27FC236}">
                <a16:creationId xmlns:a16="http://schemas.microsoft.com/office/drawing/2014/main" id="{7194090E-1455-6648-9A20-CD451EE3E97D}"/>
              </a:ext>
            </a:extLst>
          </p:cNvPr>
          <p:cNvSpPr txBox="1"/>
          <p:nvPr/>
        </p:nvSpPr>
        <p:spPr>
          <a:xfrm>
            <a:off x="472198" y="6322686"/>
            <a:ext cx="4397828" cy="400110"/>
          </a:xfrm>
          <a:prstGeom prst="rect">
            <a:avLst/>
          </a:prstGeom>
          <a:noFill/>
        </p:spPr>
        <p:txBody>
          <a:bodyPr wrap="square" rtlCol="0">
            <a:spAutoFit/>
          </a:bodyPr>
          <a:lstStyle/>
          <a:p>
            <a:r>
              <a:rPr lang="en-US" sz="2000" b="1" dirty="0">
                <a:latin typeface="Montserrat" pitchFamily="2" charset="77"/>
              </a:rPr>
              <a:t>Leading With Quality</a:t>
            </a:r>
            <a:endParaRPr lang="en-US" sz="2400" dirty="0">
              <a:latin typeface="Montserrat" pitchFamily="2" charset="77"/>
            </a:endParaRPr>
          </a:p>
        </p:txBody>
      </p:sp>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82235"/>
            <a:ext cx="11605981"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sp>
        <p:nvSpPr>
          <p:cNvPr id="6" name="Content Placeholder 2">
            <a:extLst>
              <a:ext uri="{FF2B5EF4-FFF2-40B4-BE49-F238E27FC236}">
                <a16:creationId xmlns:a16="http://schemas.microsoft.com/office/drawing/2014/main" id="{A6F53703-155C-86ED-24C6-F4D5583CA79F}"/>
              </a:ext>
            </a:extLst>
          </p:cNvPr>
          <p:cNvSpPr txBox="1">
            <a:spLocks/>
          </p:cNvSpPr>
          <p:nvPr/>
        </p:nvSpPr>
        <p:spPr>
          <a:xfrm>
            <a:off x="939114" y="1223617"/>
            <a:ext cx="4512441" cy="4351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Montserrat" pitchFamily="2" charset="77"/>
              </a:rPr>
              <a:t>Money is always a big reason why the “right people” don’t get in the room</a:t>
            </a:r>
          </a:p>
          <a:p>
            <a:r>
              <a:rPr lang="en-US" sz="2400" dirty="0">
                <a:latin typeface="Montserrat" pitchFamily="2" charset="77"/>
              </a:rPr>
              <a:t>The Senior Engineer isn’t so expensive after all.</a:t>
            </a:r>
          </a:p>
          <a:p>
            <a:r>
              <a:rPr lang="en-US" sz="2400" dirty="0">
                <a:latin typeface="Montserrat" pitchFamily="2" charset="77"/>
              </a:rPr>
              <a:t>*Data courtesy of Glassdoor</a:t>
            </a:r>
          </a:p>
        </p:txBody>
      </p:sp>
      <p:pic>
        <p:nvPicPr>
          <p:cNvPr id="5" name="Picture 4" descr="A picture containing light&#10;&#10;Description automatically generated">
            <a:extLst>
              <a:ext uri="{FF2B5EF4-FFF2-40B4-BE49-F238E27FC236}">
                <a16:creationId xmlns:a16="http://schemas.microsoft.com/office/drawing/2014/main" id="{B35BD922-5A58-17C9-E619-6046D997C21C}"/>
              </a:ext>
            </a:extLst>
          </p:cNvPr>
          <p:cNvPicPr>
            <a:picLocks noChangeAspect="1"/>
          </p:cNvPicPr>
          <p:nvPr/>
        </p:nvPicPr>
        <p:blipFill>
          <a:blip r:embed="rId3"/>
          <a:stretch>
            <a:fillRect/>
          </a:stretch>
        </p:blipFill>
        <p:spPr>
          <a:xfrm rot="909346">
            <a:off x="-759459" y="-1797240"/>
            <a:ext cx="2304015" cy="8348454"/>
          </a:xfrm>
          <a:prstGeom prst="rect">
            <a:avLst/>
          </a:prstGeom>
        </p:spPr>
      </p:pic>
      <p:graphicFrame>
        <p:nvGraphicFramePr>
          <p:cNvPr id="7" name="Content Placeholder 6">
            <a:extLst>
              <a:ext uri="{FF2B5EF4-FFF2-40B4-BE49-F238E27FC236}">
                <a16:creationId xmlns:a16="http://schemas.microsoft.com/office/drawing/2014/main" id="{803FCC74-BCCA-0104-5F63-3589760E0567}"/>
              </a:ext>
            </a:extLst>
          </p:cNvPr>
          <p:cNvGraphicFramePr>
            <a:graphicFrameLocks noGrp="1"/>
          </p:cNvGraphicFramePr>
          <p:nvPr>
            <p:ph idx="1"/>
            <p:extLst>
              <p:ext uri="{D42A27DB-BD31-4B8C-83A1-F6EECF244321}">
                <p14:modId xmlns:p14="http://schemas.microsoft.com/office/powerpoint/2010/main" val="3390909416"/>
              </p:ext>
            </p:extLst>
          </p:nvPr>
        </p:nvGraphicFramePr>
        <p:xfrm>
          <a:off x="5226906" y="1283046"/>
          <a:ext cx="6623223" cy="4291911"/>
        </p:xfrm>
        <a:graphic>
          <a:graphicData uri="http://schemas.openxmlformats.org/drawingml/2006/table">
            <a:tbl>
              <a:tblPr firstRow="1" firstCol="1" bandRow="1"/>
              <a:tblGrid>
                <a:gridCol w="3543475">
                  <a:extLst>
                    <a:ext uri="{9D8B030D-6E8A-4147-A177-3AD203B41FA5}">
                      <a16:colId xmlns:a16="http://schemas.microsoft.com/office/drawing/2014/main" val="4099551192"/>
                    </a:ext>
                  </a:extLst>
                </a:gridCol>
                <a:gridCol w="1588479">
                  <a:extLst>
                    <a:ext uri="{9D8B030D-6E8A-4147-A177-3AD203B41FA5}">
                      <a16:colId xmlns:a16="http://schemas.microsoft.com/office/drawing/2014/main" val="1672826642"/>
                    </a:ext>
                  </a:extLst>
                </a:gridCol>
                <a:gridCol w="1491269">
                  <a:extLst>
                    <a:ext uri="{9D8B030D-6E8A-4147-A177-3AD203B41FA5}">
                      <a16:colId xmlns:a16="http://schemas.microsoft.com/office/drawing/2014/main" val="1845307444"/>
                    </a:ext>
                  </a:extLst>
                </a:gridCol>
              </a:tblGrid>
              <a:tr h="330147">
                <a:tc>
                  <a:txBody>
                    <a:bodyPr/>
                    <a:lstStyle/>
                    <a:p>
                      <a:pPr marL="0" marR="0" algn="ctr">
                        <a:spcBef>
                          <a:spcPts val="0"/>
                        </a:spcBef>
                        <a:spcAft>
                          <a:spcPts val="1000"/>
                        </a:spcAft>
                      </a:pPr>
                      <a:r>
                        <a:rPr lang="en-US"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Title</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1000"/>
                        </a:spcAft>
                      </a:pPr>
                      <a:r>
                        <a:rPr lang="en-US"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Yearly Salary</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1000"/>
                        </a:spcAft>
                      </a:pPr>
                      <a:r>
                        <a:rPr lang="en-US"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Hourly Pay</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2864312094"/>
                  </a:ext>
                </a:extLst>
              </a:tr>
              <a:tr h="330147">
                <a:tc>
                  <a:txBody>
                    <a:bodyPr/>
                    <a:lstStyle/>
                    <a:p>
                      <a:pPr marL="0" marR="0">
                        <a:spcBef>
                          <a:spcPts val="0"/>
                        </a:spcBef>
                        <a:spcAft>
                          <a:spcPts val="1000"/>
                        </a:spcAft>
                      </a:pPr>
                      <a:r>
                        <a:rPr lang="en-US" sz="1000">
                          <a:effectLst/>
                          <a:latin typeface="Arial" panose="020B0604020202020204" pitchFamily="34" charset="0"/>
                          <a:ea typeface="Calibri" panose="020F0502020204030204" pitchFamily="34" charset="0"/>
                          <a:cs typeface="Times New Roman" panose="02020603050405020304" pitchFamily="18" charset="0"/>
                        </a:rPr>
                        <a:t>Solution Architect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000">
                          <a:effectLst/>
                          <a:latin typeface="Arial" panose="020B0604020202020204" pitchFamily="34" charset="0"/>
                          <a:ea typeface="Calibri" panose="020F0502020204030204" pitchFamily="34" charset="0"/>
                          <a:cs typeface="Times New Roman" panose="02020603050405020304" pitchFamily="18" charset="0"/>
                        </a:rPr>
                        <a:t>220K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000">
                          <a:effectLst/>
                          <a:latin typeface="Arial" panose="020B0604020202020204" pitchFamily="34" charset="0"/>
                          <a:ea typeface="Calibri" panose="020F0502020204030204" pitchFamily="34" charset="0"/>
                          <a:cs typeface="Times New Roman" panose="02020603050405020304" pitchFamily="18" charset="0"/>
                        </a:rPr>
                        <a:t>105.77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2983094"/>
                  </a:ext>
                </a:extLst>
              </a:tr>
              <a:tr h="330147">
                <a:tc>
                  <a:txBody>
                    <a:bodyPr/>
                    <a:lstStyle/>
                    <a:p>
                      <a:pPr marL="0" marR="0">
                        <a:spcBef>
                          <a:spcPts val="0"/>
                        </a:spcBef>
                        <a:spcAft>
                          <a:spcPts val="1000"/>
                        </a:spcAft>
                      </a:pPr>
                      <a:r>
                        <a:rPr lang="en-US" sz="1000">
                          <a:effectLst/>
                          <a:latin typeface="Arial" panose="020B0604020202020204" pitchFamily="34" charset="0"/>
                          <a:ea typeface="Calibri" panose="020F0502020204030204" pitchFamily="34" charset="0"/>
                          <a:cs typeface="Times New Roman" panose="02020603050405020304" pitchFamily="18" charset="0"/>
                        </a:rPr>
                        <a:t>Technical Product Manager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000">
                          <a:effectLst/>
                          <a:latin typeface="Arial" panose="020B0604020202020204" pitchFamily="34" charset="0"/>
                          <a:ea typeface="Calibri" panose="020F0502020204030204" pitchFamily="34" charset="0"/>
                          <a:cs typeface="Times New Roman" panose="02020603050405020304" pitchFamily="18" charset="0"/>
                        </a:rPr>
                        <a:t>164k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000">
                          <a:effectLst/>
                          <a:latin typeface="Arial" panose="020B0604020202020204" pitchFamily="34" charset="0"/>
                          <a:ea typeface="Calibri" panose="020F0502020204030204" pitchFamily="34" charset="0"/>
                          <a:cs typeface="Times New Roman" panose="02020603050405020304" pitchFamily="18" charset="0"/>
                        </a:rPr>
                        <a:t>78.85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680976"/>
                  </a:ext>
                </a:extLst>
              </a:tr>
              <a:tr h="330147">
                <a:tc>
                  <a:txBody>
                    <a:bodyPr/>
                    <a:lstStyle/>
                    <a:p>
                      <a:pPr marL="0" marR="0">
                        <a:spcBef>
                          <a:spcPts val="0"/>
                        </a:spcBef>
                        <a:spcAft>
                          <a:spcPts val="1000"/>
                        </a:spcAft>
                      </a:pPr>
                      <a:r>
                        <a:rPr lang="en-US" sz="1000">
                          <a:effectLst/>
                          <a:latin typeface="Arial" panose="020B0604020202020204" pitchFamily="34" charset="0"/>
                          <a:ea typeface="Calibri" panose="020F0502020204030204" pitchFamily="34" charset="0"/>
                          <a:cs typeface="Times New Roman" panose="02020603050405020304" pitchFamily="18" charset="0"/>
                        </a:rPr>
                        <a:t>Sr. Software Engineer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000">
                          <a:effectLst/>
                          <a:latin typeface="Arial" panose="020B0604020202020204" pitchFamily="34" charset="0"/>
                          <a:ea typeface="Calibri" panose="020F0502020204030204" pitchFamily="34" charset="0"/>
                          <a:cs typeface="Times New Roman" panose="02020603050405020304" pitchFamily="18" charset="0"/>
                        </a:rPr>
                        <a:t>149k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000">
                          <a:effectLst/>
                          <a:latin typeface="Arial" panose="020B0604020202020204" pitchFamily="34" charset="0"/>
                          <a:ea typeface="Calibri" panose="020F0502020204030204" pitchFamily="34" charset="0"/>
                          <a:cs typeface="Times New Roman" panose="02020603050405020304" pitchFamily="18" charset="0"/>
                        </a:rPr>
                        <a:t>71.63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7040203"/>
                  </a:ext>
                </a:extLst>
              </a:tr>
              <a:tr h="330147">
                <a:tc>
                  <a:txBody>
                    <a:bodyPr/>
                    <a:lstStyle/>
                    <a:p>
                      <a:pPr marL="0" marR="0">
                        <a:spcBef>
                          <a:spcPts val="0"/>
                        </a:spcBef>
                        <a:spcAft>
                          <a:spcPts val="1000"/>
                        </a:spcAft>
                      </a:pPr>
                      <a:r>
                        <a:rPr lang="en-US" sz="1000">
                          <a:effectLst/>
                          <a:latin typeface="Arial" panose="020B0604020202020204" pitchFamily="34" charset="0"/>
                          <a:ea typeface="Calibri" panose="020F0502020204030204" pitchFamily="34" charset="0"/>
                          <a:cs typeface="Times New Roman" panose="02020603050405020304" pitchFamily="18" charset="0"/>
                        </a:rPr>
                        <a:t>Product Manager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000">
                          <a:effectLst/>
                          <a:latin typeface="Arial" panose="020B0604020202020204" pitchFamily="34" charset="0"/>
                          <a:ea typeface="Calibri" panose="020F0502020204030204" pitchFamily="34" charset="0"/>
                          <a:cs typeface="Times New Roman" panose="02020603050405020304" pitchFamily="18" charset="0"/>
                        </a:rPr>
                        <a:t>130k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000">
                          <a:effectLst/>
                          <a:latin typeface="Arial" panose="020B0604020202020204" pitchFamily="34" charset="0"/>
                          <a:ea typeface="Calibri" panose="020F0502020204030204" pitchFamily="34" charset="0"/>
                          <a:cs typeface="Times New Roman" panose="02020603050405020304" pitchFamily="18" charset="0"/>
                        </a:rPr>
                        <a:t>62.5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1010689"/>
                  </a:ext>
                </a:extLst>
              </a:tr>
              <a:tr h="330147">
                <a:tc>
                  <a:txBody>
                    <a:bodyPr/>
                    <a:lstStyle/>
                    <a:p>
                      <a:pPr marL="0" marR="0">
                        <a:spcBef>
                          <a:spcPts val="0"/>
                        </a:spcBef>
                        <a:spcAft>
                          <a:spcPts val="1000"/>
                        </a:spcAft>
                      </a:pPr>
                      <a:r>
                        <a:rPr lang="en-US" sz="1000">
                          <a:effectLst/>
                          <a:latin typeface="Arial" panose="020B0604020202020204" pitchFamily="34" charset="0"/>
                          <a:ea typeface="Calibri" panose="020F0502020204030204" pitchFamily="34" charset="0"/>
                          <a:cs typeface="Times New Roman" panose="02020603050405020304" pitchFamily="18" charset="0"/>
                        </a:rPr>
                        <a:t>Sr. QA Engineer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000">
                          <a:effectLst/>
                          <a:latin typeface="Arial" panose="020B0604020202020204" pitchFamily="34" charset="0"/>
                          <a:ea typeface="Calibri" panose="020F0502020204030204" pitchFamily="34" charset="0"/>
                          <a:cs typeface="Times New Roman" panose="02020603050405020304" pitchFamily="18" charset="0"/>
                        </a:rPr>
                        <a:t>134K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000">
                          <a:effectLst/>
                          <a:latin typeface="Arial" panose="020B0604020202020204" pitchFamily="34" charset="0"/>
                          <a:ea typeface="Calibri" panose="020F0502020204030204" pitchFamily="34" charset="0"/>
                          <a:cs typeface="Times New Roman" panose="02020603050405020304" pitchFamily="18" charset="0"/>
                        </a:rPr>
                        <a:t>64.42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2497321"/>
                  </a:ext>
                </a:extLst>
              </a:tr>
              <a:tr h="330147">
                <a:tc>
                  <a:txBody>
                    <a:bodyPr/>
                    <a:lstStyle/>
                    <a:p>
                      <a:pPr marL="0" marR="0">
                        <a:spcBef>
                          <a:spcPts val="0"/>
                        </a:spcBef>
                        <a:spcAft>
                          <a:spcPts val="1000"/>
                        </a:spcAft>
                      </a:pPr>
                      <a:r>
                        <a:rPr lang="en-US" sz="1000">
                          <a:effectLst/>
                          <a:latin typeface="Arial" panose="020B0604020202020204" pitchFamily="34" charset="0"/>
                          <a:ea typeface="Calibri" panose="020F0502020204030204" pitchFamily="34" charset="0"/>
                          <a:cs typeface="Times New Roman" panose="02020603050405020304" pitchFamily="18" charset="0"/>
                        </a:rPr>
                        <a:t>Delivery Manager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000">
                          <a:effectLst/>
                          <a:latin typeface="Arial" panose="020B0604020202020204" pitchFamily="34" charset="0"/>
                          <a:ea typeface="Calibri" panose="020F0502020204030204" pitchFamily="34" charset="0"/>
                          <a:cs typeface="Times New Roman" panose="02020603050405020304" pitchFamily="18" charset="0"/>
                        </a:rPr>
                        <a:t>124k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000">
                          <a:effectLst/>
                          <a:latin typeface="Arial" panose="020B0604020202020204" pitchFamily="34" charset="0"/>
                          <a:ea typeface="Calibri" panose="020F0502020204030204" pitchFamily="34" charset="0"/>
                          <a:cs typeface="Times New Roman" panose="02020603050405020304" pitchFamily="18" charset="0"/>
                        </a:rPr>
                        <a:t>59.62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6314491"/>
                  </a:ext>
                </a:extLst>
              </a:tr>
              <a:tr h="330147">
                <a:tc>
                  <a:txBody>
                    <a:bodyPr/>
                    <a:lstStyle/>
                    <a:p>
                      <a:pPr marL="0" marR="0">
                        <a:spcBef>
                          <a:spcPts val="0"/>
                        </a:spcBef>
                        <a:spcAft>
                          <a:spcPts val="1000"/>
                        </a:spcAft>
                      </a:pPr>
                      <a:r>
                        <a:rPr lang="en-US" sz="1000">
                          <a:effectLst/>
                          <a:latin typeface="Arial" panose="020B0604020202020204" pitchFamily="34" charset="0"/>
                          <a:ea typeface="Calibri" panose="020F0502020204030204" pitchFamily="34" charset="0"/>
                          <a:cs typeface="Times New Roman" panose="02020603050405020304" pitchFamily="18" charset="0"/>
                        </a:rPr>
                        <a:t>Software Sales Rep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000">
                          <a:effectLst/>
                          <a:latin typeface="Arial" panose="020B0604020202020204" pitchFamily="34" charset="0"/>
                          <a:ea typeface="Calibri" panose="020F0502020204030204" pitchFamily="34" charset="0"/>
                          <a:cs typeface="Times New Roman" panose="02020603050405020304" pitchFamily="18" charset="0"/>
                        </a:rPr>
                        <a:t>120K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000">
                          <a:effectLst/>
                          <a:latin typeface="Arial" panose="020B0604020202020204" pitchFamily="34" charset="0"/>
                          <a:ea typeface="Calibri" panose="020F0502020204030204" pitchFamily="34" charset="0"/>
                          <a:cs typeface="Times New Roman" panose="02020603050405020304" pitchFamily="18" charset="0"/>
                        </a:rPr>
                        <a:t>57.69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99201"/>
                  </a:ext>
                </a:extLst>
              </a:tr>
              <a:tr h="330147">
                <a:tc>
                  <a:txBody>
                    <a:bodyPr/>
                    <a:lstStyle/>
                    <a:p>
                      <a:pPr marL="0" marR="0">
                        <a:spcBef>
                          <a:spcPts val="0"/>
                        </a:spcBef>
                        <a:spcAft>
                          <a:spcPts val="1000"/>
                        </a:spcAft>
                      </a:pPr>
                      <a:r>
                        <a:rPr lang="en-US" sz="1000">
                          <a:effectLst/>
                          <a:latin typeface="Arial" panose="020B0604020202020204" pitchFamily="34" charset="0"/>
                          <a:ea typeface="Calibri" panose="020F0502020204030204" pitchFamily="34" charset="0"/>
                          <a:cs typeface="Times New Roman" panose="02020603050405020304" pitchFamily="18" charset="0"/>
                        </a:rPr>
                        <a:t>Software Engineer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000">
                          <a:effectLst/>
                          <a:latin typeface="Arial" panose="020B0604020202020204" pitchFamily="34" charset="0"/>
                          <a:ea typeface="Calibri" panose="020F0502020204030204" pitchFamily="34" charset="0"/>
                          <a:cs typeface="Times New Roman" panose="02020603050405020304" pitchFamily="18" charset="0"/>
                        </a:rPr>
                        <a:t>113K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000">
                          <a:effectLst/>
                          <a:latin typeface="Arial" panose="020B0604020202020204" pitchFamily="34" charset="0"/>
                          <a:ea typeface="Calibri" panose="020F0502020204030204" pitchFamily="34" charset="0"/>
                          <a:cs typeface="Times New Roman" panose="02020603050405020304" pitchFamily="18" charset="0"/>
                        </a:rPr>
                        <a:t>54.33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8231668"/>
                  </a:ext>
                </a:extLst>
              </a:tr>
              <a:tr h="330147">
                <a:tc>
                  <a:txBody>
                    <a:bodyPr/>
                    <a:lstStyle/>
                    <a:p>
                      <a:pPr marL="0" marR="0">
                        <a:spcBef>
                          <a:spcPts val="0"/>
                        </a:spcBef>
                        <a:spcAft>
                          <a:spcPts val="1000"/>
                        </a:spcAft>
                      </a:pPr>
                      <a:r>
                        <a:rPr lang="en-US" sz="1000">
                          <a:effectLst/>
                          <a:latin typeface="Arial" panose="020B0604020202020204" pitchFamily="34" charset="0"/>
                          <a:ea typeface="Calibri" panose="020F0502020204030204" pitchFamily="34" charset="0"/>
                          <a:cs typeface="Times New Roman" panose="02020603050405020304" pitchFamily="18" charset="0"/>
                        </a:rPr>
                        <a:t>Senior Technical Support Engineer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000">
                          <a:effectLst/>
                          <a:latin typeface="Arial" panose="020B0604020202020204" pitchFamily="34" charset="0"/>
                          <a:ea typeface="Calibri" panose="020F0502020204030204" pitchFamily="34" charset="0"/>
                          <a:cs typeface="Times New Roman" panose="02020603050405020304" pitchFamily="18" charset="0"/>
                        </a:rPr>
                        <a:t>106K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000">
                          <a:effectLst/>
                          <a:latin typeface="Arial" panose="020B0604020202020204" pitchFamily="34" charset="0"/>
                          <a:ea typeface="Calibri" panose="020F0502020204030204" pitchFamily="34" charset="0"/>
                          <a:cs typeface="Times New Roman" panose="02020603050405020304" pitchFamily="18" charset="0"/>
                        </a:rPr>
                        <a:t>50.96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3763935"/>
                  </a:ext>
                </a:extLst>
              </a:tr>
              <a:tr h="330147">
                <a:tc>
                  <a:txBody>
                    <a:bodyPr/>
                    <a:lstStyle/>
                    <a:p>
                      <a:pPr marL="0" marR="0">
                        <a:spcBef>
                          <a:spcPts val="0"/>
                        </a:spcBef>
                        <a:spcAft>
                          <a:spcPts val="1000"/>
                        </a:spcAft>
                      </a:pPr>
                      <a:r>
                        <a:rPr lang="en-US" sz="1000">
                          <a:effectLst/>
                          <a:latin typeface="Arial" panose="020B0604020202020204" pitchFamily="34" charset="0"/>
                          <a:ea typeface="Calibri" panose="020F0502020204030204" pitchFamily="34" charset="0"/>
                          <a:cs typeface="Times New Roman" panose="02020603050405020304" pitchFamily="18" charset="0"/>
                        </a:rPr>
                        <a:t>Software QA Engineer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000">
                          <a:effectLst/>
                          <a:latin typeface="Arial" panose="020B0604020202020204" pitchFamily="34" charset="0"/>
                          <a:ea typeface="Calibri" panose="020F0502020204030204" pitchFamily="34" charset="0"/>
                          <a:cs typeface="Times New Roman" panose="02020603050405020304" pitchFamily="18" charset="0"/>
                        </a:rPr>
                        <a:t>96K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000">
                          <a:effectLst/>
                          <a:latin typeface="Arial" panose="020B0604020202020204" pitchFamily="34" charset="0"/>
                          <a:ea typeface="Calibri" panose="020F0502020204030204" pitchFamily="34" charset="0"/>
                          <a:cs typeface="Times New Roman" panose="02020603050405020304" pitchFamily="18" charset="0"/>
                        </a:rPr>
                        <a:t>46.15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2444998"/>
                  </a:ext>
                </a:extLst>
              </a:tr>
              <a:tr h="330147">
                <a:tc>
                  <a:txBody>
                    <a:bodyPr/>
                    <a:lstStyle/>
                    <a:p>
                      <a:pPr marL="0" marR="0">
                        <a:spcBef>
                          <a:spcPts val="0"/>
                        </a:spcBef>
                        <a:spcAft>
                          <a:spcPts val="1000"/>
                        </a:spcAft>
                      </a:pPr>
                      <a:r>
                        <a:rPr lang="en-US" sz="1000">
                          <a:effectLst/>
                          <a:latin typeface="Arial" panose="020B0604020202020204" pitchFamily="34" charset="0"/>
                          <a:ea typeface="Calibri" panose="020F0502020204030204" pitchFamily="34" charset="0"/>
                          <a:cs typeface="Times New Roman" panose="02020603050405020304" pitchFamily="18" charset="0"/>
                        </a:rPr>
                        <a:t>UX Designer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000">
                          <a:effectLst/>
                          <a:latin typeface="Arial" panose="020B0604020202020204" pitchFamily="34" charset="0"/>
                          <a:ea typeface="Calibri" panose="020F0502020204030204" pitchFamily="34" charset="0"/>
                          <a:cs typeface="Times New Roman" panose="02020603050405020304" pitchFamily="18" charset="0"/>
                        </a:rPr>
                        <a:t>96K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000">
                          <a:effectLst/>
                          <a:latin typeface="Arial" panose="020B0604020202020204" pitchFamily="34" charset="0"/>
                          <a:ea typeface="Calibri" panose="020F0502020204030204" pitchFamily="34" charset="0"/>
                          <a:cs typeface="Times New Roman" panose="02020603050405020304" pitchFamily="18" charset="0"/>
                        </a:rPr>
                        <a:t>46.15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856718"/>
                  </a:ext>
                </a:extLst>
              </a:tr>
              <a:tr h="330147">
                <a:tc>
                  <a:txBody>
                    <a:bodyPr/>
                    <a:lstStyle/>
                    <a:p>
                      <a:pPr marL="0" marR="0">
                        <a:spcBef>
                          <a:spcPts val="0"/>
                        </a:spcBef>
                        <a:spcAft>
                          <a:spcPts val="1000"/>
                        </a:spcAft>
                      </a:pPr>
                      <a:r>
                        <a:rPr lang="en-US" sz="1000">
                          <a:effectLst/>
                          <a:latin typeface="Arial" panose="020B0604020202020204" pitchFamily="34" charset="0"/>
                          <a:ea typeface="Calibri" panose="020F0502020204030204" pitchFamily="34" charset="0"/>
                          <a:cs typeface="Times New Roman" panose="02020603050405020304" pitchFamily="18" charset="0"/>
                        </a:rPr>
                        <a:t>Business Analyst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000">
                          <a:effectLst/>
                          <a:latin typeface="Arial" panose="020B0604020202020204" pitchFamily="34" charset="0"/>
                          <a:ea typeface="Calibri" panose="020F0502020204030204" pitchFamily="34" charset="0"/>
                          <a:cs typeface="Times New Roman" panose="02020603050405020304" pitchFamily="18" charset="0"/>
                        </a:rPr>
                        <a:t>90k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43.35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0307709"/>
                  </a:ext>
                </a:extLst>
              </a:tr>
            </a:tbl>
          </a:graphicData>
        </a:graphic>
      </p:graphicFrame>
    </p:spTree>
    <p:extLst>
      <p:ext uri="{BB962C8B-B14F-4D97-AF65-F5344CB8AC3E}">
        <p14:creationId xmlns:p14="http://schemas.microsoft.com/office/powerpoint/2010/main" val="3998452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CECB838C-EF60-DA4F-82FD-EA0FD73A7904}"/>
              </a:ext>
            </a:extLst>
          </p:cNvPr>
          <p:cNvPicPr>
            <a:picLocks noChangeAspect="1"/>
          </p:cNvPicPr>
          <p:nvPr/>
        </p:nvPicPr>
        <p:blipFill>
          <a:blip r:embed="rId2"/>
          <a:stretch>
            <a:fillRect/>
          </a:stretch>
        </p:blipFill>
        <p:spPr>
          <a:xfrm>
            <a:off x="0" y="0"/>
            <a:ext cx="12192000" cy="6858000"/>
          </a:xfrm>
          <a:prstGeom prst="rect">
            <a:avLst/>
          </a:prstGeom>
        </p:spPr>
      </p:pic>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472198" y="576417"/>
            <a:ext cx="10515600" cy="647200"/>
          </a:xfrm>
        </p:spPr>
        <p:txBody>
          <a:bodyPr>
            <a:normAutofit fontScale="90000"/>
          </a:bodyPr>
          <a:lstStyle/>
          <a:p>
            <a:r>
              <a:rPr lang="en-US" b="1" dirty="0">
                <a:solidFill>
                  <a:srgbClr val="ED701A"/>
                </a:solidFill>
                <a:latin typeface="Montserrat" pitchFamily="2" charset="77"/>
              </a:rPr>
              <a:t>The “Save the Busy People” Strategy </a:t>
            </a:r>
          </a:p>
        </p:txBody>
      </p:sp>
      <p:graphicFrame>
        <p:nvGraphicFramePr>
          <p:cNvPr id="3" name="Content Placeholder 2">
            <a:extLst>
              <a:ext uri="{FF2B5EF4-FFF2-40B4-BE49-F238E27FC236}">
                <a16:creationId xmlns:a16="http://schemas.microsoft.com/office/drawing/2014/main" id="{8E4AB29B-786D-310E-0CB5-F10C6CD6B45B}"/>
              </a:ext>
            </a:extLst>
          </p:cNvPr>
          <p:cNvGraphicFramePr>
            <a:graphicFrameLocks noGrp="1"/>
          </p:cNvGraphicFramePr>
          <p:nvPr>
            <p:ph idx="1"/>
            <p:extLst>
              <p:ext uri="{D42A27DB-BD31-4B8C-83A1-F6EECF244321}">
                <p14:modId xmlns:p14="http://schemas.microsoft.com/office/powerpoint/2010/main" val="1861319968"/>
              </p:ext>
            </p:extLst>
          </p:nvPr>
        </p:nvGraphicFramePr>
        <p:xfrm>
          <a:off x="472198" y="1397938"/>
          <a:ext cx="5409617" cy="2755772"/>
        </p:xfrm>
        <a:graphic>
          <a:graphicData uri="http://schemas.openxmlformats.org/drawingml/2006/table">
            <a:tbl>
              <a:tblPr firstRow="1" firstCol="1" bandRow="1"/>
              <a:tblGrid>
                <a:gridCol w="2678775">
                  <a:extLst>
                    <a:ext uri="{9D8B030D-6E8A-4147-A177-3AD203B41FA5}">
                      <a16:colId xmlns:a16="http://schemas.microsoft.com/office/drawing/2014/main" val="4098298748"/>
                    </a:ext>
                  </a:extLst>
                </a:gridCol>
                <a:gridCol w="1433384">
                  <a:extLst>
                    <a:ext uri="{9D8B030D-6E8A-4147-A177-3AD203B41FA5}">
                      <a16:colId xmlns:a16="http://schemas.microsoft.com/office/drawing/2014/main" val="886713566"/>
                    </a:ext>
                  </a:extLst>
                </a:gridCol>
                <a:gridCol w="1297458">
                  <a:extLst>
                    <a:ext uri="{9D8B030D-6E8A-4147-A177-3AD203B41FA5}">
                      <a16:colId xmlns:a16="http://schemas.microsoft.com/office/drawing/2014/main" val="3389378756"/>
                    </a:ext>
                  </a:extLst>
                </a:gridCol>
              </a:tblGrid>
              <a:tr h="555526">
                <a:tc>
                  <a:txBody>
                    <a:bodyPr/>
                    <a:lstStyle/>
                    <a:p>
                      <a:pPr marL="0" marR="0" algn="ctr">
                        <a:spcBef>
                          <a:spcPts val="0"/>
                        </a:spcBef>
                        <a:spcAft>
                          <a:spcPts val="1000"/>
                        </a:spcAft>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Title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1000"/>
                        </a:spcAft>
                      </a:pPr>
                      <a:r>
                        <a:rPr lang="en-US" sz="1600" b="1">
                          <a:solidFill>
                            <a:srgbClr val="000000"/>
                          </a:solidFill>
                          <a:effectLst/>
                          <a:latin typeface="Arial" panose="020B0604020202020204" pitchFamily="34" charset="0"/>
                          <a:ea typeface="Calibri" panose="020F0502020204030204" pitchFamily="34" charset="0"/>
                          <a:cs typeface="Arial" panose="020B0604020202020204" pitchFamily="34" charset="0"/>
                        </a:rPr>
                        <a:t>Hourly Pay</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1000"/>
                        </a:spcAft>
                      </a:pPr>
                      <a:r>
                        <a:rPr lang="en-US" sz="1600" b="1">
                          <a:solidFill>
                            <a:srgbClr val="000000"/>
                          </a:solidFill>
                          <a:effectLst/>
                          <a:latin typeface="Arial" panose="020B0604020202020204" pitchFamily="34" charset="0"/>
                          <a:ea typeface="Calibri" panose="020F0502020204030204" pitchFamily="34" charset="0"/>
                          <a:cs typeface="Arial" panose="020B0604020202020204" pitchFamily="34" charset="0"/>
                        </a:rPr>
                        <a:t>x30 hours</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479439330"/>
                  </a:ext>
                </a:extLst>
              </a:tr>
              <a:tr h="391600">
                <a:tc>
                  <a:txBody>
                    <a:bodyPr/>
                    <a:lstStyle/>
                    <a:p>
                      <a:pPr marL="0" marR="0">
                        <a:spcBef>
                          <a:spcPts val="0"/>
                        </a:spcBef>
                        <a:spcAft>
                          <a:spcPts val="1000"/>
                        </a:spcAft>
                      </a:pPr>
                      <a:r>
                        <a:rPr lang="en-US" sz="1600">
                          <a:effectLst/>
                          <a:latin typeface="Arial" panose="020B0604020202020204" pitchFamily="34" charset="0"/>
                          <a:ea typeface="Calibri" panose="020F0502020204030204" pitchFamily="34" charset="0"/>
                          <a:cs typeface="Arial" panose="020B0604020202020204" pitchFamily="34" charset="0"/>
                        </a:rPr>
                        <a:t>Solution Architect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600">
                          <a:effectLst/>
                          <a:latin typeface="Arial" panose="020B0604020202020204" pitchFamily="34" charset="0"/>
                          <a:ea typeface="Calibri" panose="020F0502020204030204" pitchFamily="34" charset="0"/>
                          <a:cs typeface="Arial" panose="020B0604020202020204" pitchFamily="34" charset="0"/>
                        </a:rPr>
                        <a:t>105.77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600">
                          <a:effectLst/>
                          <a:latin typeface="Arial" panose="020B0604020202020204" pitchFamily="34" charset="0"/>
                          <a:ea typeface="Calibri" panose="020F0502020204030204" pitchFamily="34" charset="0"/>
                          <a:cs typeface="Arial" panose="020B0604020202020204" pitchFamily="34" charset="0"/>
                        </a:rPr>
                        <a:t>3173.08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4124507"/>
                  </a:ext>
                </a:extLst>
              </a:tr>
              <a:tr h="391600">
                <a:tc>
                  <a:txBody>
                    <a:bodyPr/>
                    <a:lstStyle/>
                    <a:p>
                      <a:pPr marL="0" marR="0">
                        <a:spcBef>
                          <a:spcPts val="0"/>
                        </a:spcBef>
                        <a:spcAft>
                          <a:spcPts val="1000"/>
                        </a:spcAft>
                      </a:pPr>
                      <a:r>
                        <a:rPr lang="en-US" sz="1600">
                          <a:effectLst/>
                          <a:latin typeface="Arial" panose="020B0604020202020204" pitchFamily="34" charset="0"/>
                          <a:ea typeface="Calibri" panose="020F0502020204030204" pitchFamily="34" charset="0"/>
                          <a:cs typeface="Arial" panose="020B0604020202020204" pitchFamily="34" charset="0"/>
                        </a:rPr>
                        <a:t>Delivery Manager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600">
                          <a:effectLst/>
                          <a:latin typeface="Arial" panose="020B0604020202020204" pitchFamily="34" charset="0"/>
                          <a:ea typeface="Calibri" panose="020F0502020204030204" pitchFamily="34" charset="0"/>
                          <a:cs typeface="Arial" panose="020B0604020202020204" pitchFamily="34" charset="0"/>
                        </a:rPr>
                        <a:t>59.62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600">
                          <a:effectLst/>
                          <a:latin typeface="Arial" panose="020B0604020202020204" pitchFamily="34" charset="0"/>
                          <a:ea typeface="Calibri" panose="020F0502020204030204" pitchFamily="34" charset="0"/>
                          <a:cs typeface="Arial" panose="020B0604020202020204" pitchFamily="34" charset="0"/>
                        </a:rPr>
                        <a:t>1788.46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1754463"/>
                  </a:ext>
                </a:extLst>
              </a:tr>
              <a:tr h="430760">
                <a:tc>
                  <a:txBody>
                    <a:bodyPr/>
                    <a:lstStyle/>
                    <a:p>
                      <a:pPr marL="0" marR="0">
                        <a:spcBef>
                          <a:spcPts val="0"/>
                        </a:spcBef>
                        <a:spcAft>
                          <a:spcPts val="1000"/>
                        </a:spcAft>
                      </a:pPr>
                      <a:r>
                        <a:rPr lang="en-US" sz="1600">
                          <a:effectLst/>
                          <a:latin typeface="Arial" panose="020B0604020202020204" pitchFamily="34" charset="0"/>
                          <a:ea typeface="Calibri" panose="020F0502020204030204" pitchFamily="34" charset="0"/>
                          <a:cs typeface="Arial" panose="020B0604020202020204" pitchFamily="34" charset="0"/>
                        </a:rPr>
                        <a:t>UX Designer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600">
                          <a:effectLst/>
                          <a:latin typeface="Arial" panose="020B0604020202020204" pitchFamily="34" charset="0"/>
                          <a:ea typeface="Calibri" panose="020F0502020204030204" pitchFamily="34" charset="0"/>
                          <a:cs typeface="Arial" panose="020B0604020202020204" pitchFamily="34" charset="0"/>
                        </a:rPr>
                        <a:t>46.15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rPr>
                        <a:t>1384.50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200298"/>
                  </a:ext>
                </a:extLst>
              </a:tr>
              <a:tr h="430760">
                <a:tc>
                  <a:txBody>
                    <a:bodyPr/>
                    <a:lstStyle/>
                    <a:p>
                      <a:pPr marL="0" marR="0">
                        <a:spcBef>
                          <a:spcPts val="0"/>
                        </a:spcBef>
                        <a:spcAft>
                          <a:spcPts val="1000"/>
                        </a:spcAft>
                      </a:pPr>
                      <a:r>
                        <a:rPr lang="en-US" sz="1600">
                          <a:effectLst/>
                          <a:latin typeface="Arial" panose="020B0604020202020204" pitchFamily="34" charset="0"/>
                          <a:ea typeface="Calibri" panose="020F0502020204030204" pitchFamily="34" charset="0"/>
                          <a:cs typeface="Arial" panose="020B0604020202020204" pitchFamily="34" charset="0"/>
                        </a:rPr>
                        <a:t>Business Analyst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600">
                          <a:effectLst/>
                          <a:latin typeface="Arial" panose="020B0604020202020204" pitchFamily="34" charset="0"/>
                          <a:ea typeface="Calibri" panose="020F0502020204030204" pitchFamily="34" charset="0"/>
                          <a:cs typeface="Arial" panose="020B0604020202020204" pitchFamily="34" charset="0"/>
                        </a:rPr>
                        <a:t>43.35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rPr>
                        <a:t>1300.64</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5697578"/>
                  </a:ext>
                </a:extLst>
              </a:tr>
              <a:tr h="555526">
                <a:tc>
                  <a:txBody>
                    <a:bodyPr/>
                    <a:lstStyle/>
                    <a:p>
                      <a:pPr marL="0" marR="0">
                        <a:spcBef>
                          <a:spcPts val="0"/>
                        </a:spcBef>
                        <a:spcAft>
                          <a:spcPts val="1000"/>
                        </a:spcAft>
                      </a:pPr>
                      <a:r>
                        <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rPr>
                        <a:t>Total cost per hour Included Team</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1000"/>
                        </a:spcAft>
                      </a:pPr>
                      <a:r>
                        <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rPr>
                        <a:t>330.29</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100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7646.68</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2833146511"/>
                  </a:ext>
                </a:extLst>
              </a:tr>
            </a:tbl>
          </a:graphicData>
        </a:graphic>
      </p:graphicFrame>
      <p:sp>
        <p:nvSpPr>
          <p:cNvPr id="18" name="TextBox 17">
            <a:extLst>
              <a:ext uri="{FF2B5EF4-FFF2-40B4-BE49-F238E27FC236}">
                <a16:creationId xmlns:a16="http://schemas.microsoft.com/office/drawing/2014/main" id="{7CCAA82B-A680-3847-9520-40F190491379}"/>
              </a:ext>
            </a:extLst>
          </p:cNvPr>
          <p:cNvSpPr txBox="1"/>
          <p:nvPr/>
        </p:nvSpPr>
        <p:spPr>
          <a:xfrm>
            <a:off x="472198" y="5956557"/>
            <a:ext cx="4355936" cy="400110"/>
          </a:xfrm>
          <a:prstGeom prst="rect">
            <a:avLst/>
          </a:prstGeom>
          <a:noFill/>
        </p:spPr>
        <p:txBody>
          <a:bodyPr wrap="square" rtlCol="0">
            <a:spAutoFit/>
          </a:bodyPr>
          <a:lstStyle/>
          <a:p>
            <a:r>
              <a:rPr lang="en-US" sz="2000" b="1" dirty="0">
                <a:solidFill>
                  <a:srgbClr val="ED701A"/>
                </a:solidFill>
                <a:latin typeface="Montserrat" pitchFamily="2" charset="77"/>
              </a:rPr>
              <a:t>Heather Wilcox</a:t>
            </a:r>
            <a:endParaRPr lang="en-US" sz="2000" dirty="0">
              <a:solidFill>
                <a:srgbClr val="ED701A"/>
              </a:solidFill>
              <a:latin typeface="Montserrat" pitchFamily="2" charset="77"/>
            </a:endParaRPr>
          </a:p>
        </p:txBody>
      </p:sp>
      <p:sp>
        <p:nvSpPr>
          <p:cNvPr id="19" name="TextBox 18">
            <a:extLst>
              <a:ext uri="{FF2B5EF4-FFF2-40B4-BE49-F238E27FC236}">
                <a16:creationId xmlns:a16="http://schemas.microsoft.com/office/drawing/2014/main" id="{7194090E-1455-6648-9A20-CD451EE3E97D}"/>
              </a:ext>
            </a:extLst>
          </p:cNvPr>
          <p:cNvSpPr txBox="1"/>
          <p:nvPr/>
        </p:nvSpPr>
        <p:spPr>
          <a:xfrm>
            <a:off x="472198" y="6322686"/>
            <a:ext cx="4397828" cy="400110"/>
          </a:xfrm>
          <a:prstGeom prst="rect">
            <a:avLst/>
          </a:prstGeom>
          <a:noFill/>
        </p:spPr>
        <p:txBody>
          <a:bodyPr wrap="square" rtlCol="0">
            <a:spAutoFit/>
          </a:bodyPr>
          <a:lstStyle/>
          <a:p>
            <a:r>
              <a:rPr lang="en-US" sz="2000" b="1" dirty="0">
                <a:latin typeface="Montserrat" pitchFamily="2" charset="77"/>
              </a:rPr>
              <a:t>Leading With Quality</a:t>
            </a:r>
            <a:endParaRPr lang="en-US" sz="2400" dirty="0">
              <a:latin typeface="Montserrat" pitchFamily="2" charset="77"/>
            </a:endParaRPr>
          </a:p>
        </p:txBody>
      </p:sp>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82235"/>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7" name="Picture 6" descr="A picture containing light&#10;&#10;Description automatically generated">
            <a:extLst>
              <a:ext uri="{FF2B5EF4-FFF2-40B4-BE49-F238E27FC236}">
                <a16:creationId xmlns:a16="http://schemas.microsoft.com/office/drawing/2014/main" id="{9A4D3E03-5B84-079A-F8F4-361E75297DE8}"/>
              </a:ext>
            </a:extLst>
          </p:cNvPr>
          <p:cNvPicPr>
            <a:picLocks noChangeAspect="1"/>
          </p:cNvPicPr>
          <p:nvPr/>
        </p:nvPicPr>
        <p:blipFill>
          <a:blip r:embed="rId3"/>
          <a:stretch>
            <a:fillRect/>
          </a:stretch>
        </p:blipFill>
        <p:spPr>
          <a:xfrm rot="909346">
            <a:off x="10206715" y="-1438272"/>
            <a:ext cx="2766367" cy="10023757"/>
          </a:xfrm>
          <a:prstGeom prst="rect">
            <a:avLst/>
          </a:prstGeom>
        </p:spPr>
      </p:pic>
      <p:graphicFrame>
        <p:nvGraphicFramePr>
          <p:cNvPr id="4" name="Table 3">
            <a:extLst>
              <a:ext uri="{FF2B5EF4-FFF2-40B4-BE49-F238E27FC236}">
                <a16:creationId xmlns:a16="http://schemas.microsoft.com/office/drawing/2014/main" id="{EB8DD13F-D05E-FA59-FDCC-455F8C76A7BB}"/>
              </a:ext>
            </a:extLst>
          </p:cNvPr>
          <p:cNvGraphicFramePr>
            <a:graphicFrameLocks noGrp="1"/>
          </p:cNvGraphicFramePr>
          <p:nvPr>
            <p:extLst>
              <p:ext uri="{D42A27DB-BD31-4B8C-83A1-F6EECF244321}">
                <p14:modId xmlns:p14="http://schemas.microsoft.com/office/powerpoint/2010/main" val="2934387418"/>
              </p:ext>
            </p:extLst>
          </p:nvPr>
        </p:nvGraphicFramePr>
        <p:xfrm>
          <a:off x="6095999" y="1397938"/>
          <a:ext cx="5235144" cy="2755774"/>
        </p:xfrm>
        <a:graphic>
          <a:graphicData uri="http://schemas.openxmlformats.org/drawingml/2006/table">
            <a:tbl>
              <a:tblPr firstRow="1" firstCol="1" bandRow="1"/>
              <a:tblGrid>
                <a:gridCol w="2340417">
                  <a:extLst>
                    <a:ext uri="{9D8B030D-6E8A-4147-A177-3AD203B41FA5}">
                      <a16:colId xmlns:a16="http://schemas.microsoft.com/office/drawing/2014/main" val="3311578722"/>
                    </a:ext>
                  </a:extLst>
                </a:gridCol>
                <a:gridCol w="1470631">
                  <a:extLst>
                    <a:ext uri="{9D8B030D-6E8A-4147-A177-3AD203B41FA5}">
                      <a16:colId xmlns:a16="http://schemas.microsoft.com/office/drawing/2014/main" val="1406629860"/>
                    </a:ext>
                  </a:extLst>
                </a:gridCol>
                <a:gridCol w="1424096">
                  <a:extLst>
                    <a:ext uri="{9D8B030D-6E8A-4147-A177-3AD203B41FA5}">
                      <a16:colId xmlns:a16="http://schemas.microsoft.com/office/drawing/2014/main" val="4270875564"/>
                    </a:ext>
                  </a:extLst>
                </a:gridCol>
              </a:tblGrid>
              <a:tr h="485932">
                <a:tc>
                  <a:txBody>
                    <a:bodyPr/>
                    <a:lstStyle/>
                    <a:p>
                      <a:pPr marL="0" marR="0" algn="ctr">
                        <a:spcBef>
                          <a:spcPts val="0"/>
                        </a:spcBef>
                        <a:spcAft>
                          <a:spcPts val="1000"/>
                        </a:spcAft>
                      </a:pPr>
                      <a:r>
                        <a:rPr lang="en-US"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Title</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1000"/>
                        </a:spcAft>
                      </a:pPr>
                      <a:r>
                        <a:rPr lang="en-US"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Hourly Pay</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1000"/>
                        </a:spcAft>
                      </a:pPr>
                      <a:r>
                        <a:rPr lang="en-US"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x30 hours</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2842883645"/>
                  </a:ext>
                </a:extLst>
              </a:tr>
              <a:tr h="534524">
                <a:tc>
                  <a:txBody>
                    <a:bodyPr/>
                    <a:lstStyle/>
                    <a:p>
                      <a:pPr marL="0" marR="0">
                        <a:spcBef>
                          <a:spcPts val="0"/>
                        </a:spcBef>
                        <a:spcAft>
                          <a:spcPts val="1000"/>
                        </a:spcAft>
                      </a:pPr>
                      <a:r>
                        <a:rPr lang="en-US" sz="1600">
                          <a:effectLst/>
                          <a:latin typeface="Arial" panose="020B0604020202020204" pitchFamily="34" charset="0"/>
                          <a:ea typeface="Calibri" panose="020F0502020204030204" pitchFamily="34" charset="0"/>
                          <a:cs typeface="Times New Roman" panose="02020603050405020304" pitchFamily="18" charset="0"/>
                        </a:rPr>
                        <a:t>Sr. Software Engineer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600">
                          <a:effectLst/>
                          <a:latin typeface="Arial" panose="020B0604020202020204" pitchFamily="34" charset="0"/>
                          <a:ea typeface="Calibri" panose="020F0502020204030204" pitchFamily="34" charset="0"/>
                          <a:cs typeface="Times New Roman" panose="02020603050405020304" pitchFamily="18" charset="0"/>
                        </a:rPr>
                        <a:t>71.63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2148.90</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1673537"/>
                  </a:ext>
                </a:extLst>
              </a:tr>
              <a:tr h="534524">
                <a:tc>
                  <a:txBody>
                    <a:bodyPr/>
                    <a:lstStyle/>
                    <a:p>
                      <a:pPr marL="0" marR="0">
                        <a:spcBef>
                          <a:spcPts val="0"/>
                        </a:spcBef>
                        <a:spcAft>
                          <a:spcPts val="10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Sr. QA Engineer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600">
                          <a:effectLst/>
                          <a:latin typeface="Arial" panose="020B0604020202020204" pitchFamily="34" charset="0"/>
                          <a:ea typeface="Calibri" panose="020F0502020204030204" pitchFamily="34" charset="0"/>
                          <a:cs typeface="Times New Roman" panose="02020603050405020304" pitchFamily="18" charset="0"/>
                        </a:rPr>
                        <a:t>64.42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1932.60</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5167901"/>
                  </a:ext>
                </a:extLst>
              </a:tr>
              <a:tr h="600397">
                <a:tc>
                  <a:txBody>
                    <a:bodyPr/>
                    <a:lstStyle/>
                    <a:p>
                      <a:pPr marL="0" marR="0">
                        <a:spcBef>
                          <a:spcPts val="0"/>
                        </a:spcBef>
                        <a:spcAft>
                          <a:spcPts val="1000"/>
                        </a:spcAft>
                      </a:pPr>
                      <a:r>
                        <a:rPr lang="en-US" sz="1600">
                          <a:effectLst/>
                          <a:latin typeface="Arial" panose="020B0604020202020204" pitchFamily="34" charset="0"/>
                          <a:ea typeface="Calibri" panose="020F0502020204030204" pitchFamily="34" charset="0"/>
                          <a:cs typeface="Times New Roman" panose="02020603050405020304" pitchFamily="18" charset="0"/>
                        </a:rPr>
                        <a:t>Senior Technical Support Engineer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600">
                          <a:effectLst/>
                          <a:latin typeface="Arial" panose="020B0604020202020204" pitchFamily="34" charset="0"/>
                          <a:ea typeface="Calibri" panose="020F0502020204030204" pitchFamily="34" charset="0"/>
                          <a:cs typeface="Times New Roman" panose="02020603050405020304" pitchFamily="18" charset="0"/>
                        </a:rPr>
                        <a:t>50.96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1528.80</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4711010"/>
                  </a:ext>
                </a:extLst>
              </a:tr>
              <a:tr h="600397">
                <a:tc>
                  <a:txBody>
                    <a:bodyPr/>
                    <a:lstStyle/>
                    <a:p>
                      <a:pPr marL="0" marR="0">
                        <a:spcBef>
                          <a:spcPts val="0"/>
                        </a:spcBef>
                        <a:spcAft>
                          <a:spcPts val="1000"/>
                        </a:spcAft>
                      </a:pPr>
                      <a:r>
                        <a:rPr lang="en-U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 cost per hour Excluded Team</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1000"/>
                        </a:spcAft>
                      </a:pPr>
                      <a:r>
                        <a:rPr lang="en-U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189.01</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5610.30</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914884062"/>
                  </a:ext>
                </a:extLst>
              </a:tr>
            </a:tbl>
          </a:graphicData>
        </a:graphic>
      </p:graphicFrame>
      <p:sp>
        <p:nvSpPr>
          <p:cNvPr id="9" name="TextBox 8">
            <a:extLst>
              <a:ext uri="{FF2B5EF4-FFF2-40B4-BE49-F238E27FC236}">
                <a16:creationId xmlns:a16="http://schemas.microsoft.com/office/drawing/2014/main" id="{1EDD7E44-27FF-19E4-732A-9340A4E4CECD}"/>
              </a:ext>
            </a:extLst>
          </p:cNvPr>
          <p:cNvSpPr txBox="1"/>
          <p:nvPr/>
        </p:nvSpPr>
        <p:spPr>
          <a:xfrm flipH="1">
            <a:off x="568411" y="4497859"/>
            <a:ext cx="9724767" cy="1200329"/>
          </a:xfrm>
          <a:prstGeom prst="rect">
            <a:avLst/>
          </a:prstGeom>
          <a:noFill/>
        </p:spPr>
        <p:txBody>
          <a:bodyPr wrap="square" rtlCol="0">
            <a:spAutoFit/>
          </a:bodyPr>
          <a:lstStyle/>
          <a:p>
            <a:pPr marL="285750" indent="-285750">
              <a:buFont typeface="Arial" panose="020B0604020202020204" pitchFamily="34" charset="0"/>
              <a:buChar char="•"/>
            </a:pPr>
            <a:r>
              <a:rPr lang="en-US" dirty="0"/>
              <a:t>Everyone spends 30 hours working on the project </a:t>
            </a:r>
          </a:p>
          <a:p>
            <a:pPr marL="742950" lvl="1" indent="-285750">
              <a:buFont typeface="Arial" panose="020B0604020202020204" pitchFamily="34" charset="0"/>
              <a:buChar char="•"/>
            </a:pPr>
            <a:r>
              <a:rPr lang="en-US" dirty="0"/>
              <a:t>10 - 1 hour meetings</a:t>
            </a:r>
          </a:p>
          <a:p>
            <a:pPr marL="742950" lvl="1" indent="-285750">
              <a:buFont typeface="Arial" panose="020B0604020202020204" pitchFamily="34" charset="0"/>
              <a:buChar char="•"/>
            </a:pPr>
            <a:r>
              <a:rPr lang="en-US" dirty="0"/>
              <a:t>20 hours independent research/preparation</a:t>
            </a:r>
          </a:p>
          <a:p>
            <a:pPr marL="285750" indent="-285750">
              <a:buFont typeface="Arial" panose="020B0604020202020204" pitchFamily="34" charset="0"/>
              <a:buChar char="•"/>
            </a:pPr>
            <a:r>
              <a:rPr lang="en-US" dirty="0"/>
              <a:t>$5610.30 was saved!!!!  (Or was it….) </a:t>
            </a:r>
          </a:p>
        </p:txBody>
      </p:sp>
    </p:spTree>
    <p:extLst>
      <p:ext uri="{BB962C8B-B14F-4D97-AF65-F5344CB8AC3E}">
        <p14:creationId xmlns:p14="http://schemas.microsoft.com/office/powerpoint/2010/main" val="993989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CECB838C-EF60-DA4F-82FD-EA0FD73A7904}"/>
              </a:ext>
            </a:extLst>
          </p:cNvPr>
          <p:cNvPicPr>
            <a:picLocks noChangeAspect="1"/>
          </p:cNvPicPr>
          <p:nvPr/>
        </p:nvPicPr>
        <p:blipFill>
          <a:blip r:embed="rId2"/>
          <a:stretch>
            <a:fillRect/>
          </a:stretch>
        </p:blipFill>
        <p:spPr>
          <a:xfrm>
            <a:off x="0" y="0"/>
            <a:ext cx="12192000" cy="6858000"/>
          </a:xfrm>
          <a:prstGeom prst="rect">
            <a:avLst/>
          </a:prstGeom>
        </p:spPr>
      </p:pic>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472198" y="576417"/>
            <a:ext cx="10723024" cy="647200"/>
          </a:xfrm>
        </p:spPr>
        <p:txBody>
          <a:bodyPr>
            <a:normAutofit fontScale="90000"/>
          </a:bodyPr>
          <a:lstStyle/>
          <a:p>
            <a:r>
              <a:rPr lang="en-US" b="1" dirty="0">
                <a:solidFill>
                  <a:srgbClr val="ED701A"/>
                </a:solidFill>
                <a:latin typeface="Montserrat" pitchFamily="2" charset="77"/>
              </a:rPr>
              <a:t>Project Costs</a:t>
            </a:r>
          </a:p>
        </p:txBody>
      </p:sp>
      <p:sp>
        <p:nvSpPr>
          <p:cNvPr id="11" name="Content Placeholder 2">
            <a:extLst>
              <a:ext uri="{FF2B5EF4-FFF2-40B4-BE49-F238E27FC236}">
                <a16:creationId xmlns:a16="http://schemas.microsoft.com/office/drawing/2014/main" id="{156379D7-09B9-A04E-AB5A-9CA623F71D20}"/>
              </a:ext>
            </a:extLst>
          </p:cNvPr>
          <p:cNvSpPr>
            <a:spLocks noGrp="1"/>
          </p:cNvSpPr>
          <p:nvPr>
            <p:ph idx="1"/>
          </p:nvPr>
        </p:nvSpPr>
        <p:spPr>
          <a:xfrm>
            <a:off x="472198" y="1397938"/>
            <a:ext cx="10515600" cy="4351338"/>
          </a:xfrm>
        </p:spPr>
        <p:txBody>
          <a:bodyPr>
            <a:normAutofit/>
          </a:bodyPr>
          <a:lstStyle/>
          <a:p>
            <a:endParaRPr lang="en-US" sz="2400" dirty="0">
              <a:latin typeface="Montserrat" pitchFamily="2" charset="77"/>
            </a:endParaRPr>
          </a:p>
          <a:p>
            <a:endParaRPr lang="en-US" sz="2400" dirty="0">
              <a:latin typeface="Montserrat" pitchFamily="2" charset="77"/>
            </a:endParaRPr>
          </a:p>
          <a:p>
            <a:endParaRPr lang="en-US" sz="2400" dirty="0">
              <a:latin typeface="Montserrat" pitchFamily="2" charset="77"/>
            </a:endParaRPr>
          </a:p>
          <a:p>
            <a:endParaRPr lang="en-US" sz="2400" dirty="0">
              <a:latin typeface="Montserrat" pitchFamily="2" charset="77"/>
            </a:endParaRPr>
          </a:p>
          <a:p>
            <a:r>
              <a:rPr lang="en-US" sz="2400" dirty="0">
                <a:latin typeface="Montserrat" pitchFamily="2" charset="77"/>
              </a:rPr>
              <a:t>Estimated:  400 hours for Minimum Viable Product (MVP)</a:t>
            </a:r>
          </a:p>
          <a:p>
            <a:r>
              <a:rPr lang="en-US" sz="2400" dirty="0">
                <a:latin typeface="Montserrat" pitchFamily="2" charset="77"/>
              </a:rPr>
              <a:t>Total Cost in Person Hours: $159,808.00</a:t>
            </a:r>
          </a:p>
        </p:txBody>
      </p:sp>
      <p:sp>
        <p:nvSpPr>
          <p:cNvPr id="18" name="TextBox 17">
            <a:extLst>
              <a:ext uri="{FF2B5EF4-FFF2-40B4-BE49-F238E27FC236}">
                <a16:creationId xmlns:a16="http://schemas.microsoft.com/office/drawing/2014/main" id="{7CCAA82B-A680-3847-9520-40F190491379}"/>
              </a:ext>
            </a:extLst>
          </p:cNvPr>
          <p:cNvSpPr txBox="1"/>
          <p:nvPr/>
        </p:nvSpPr>
        <p:spPr>
          <a:xfrm>
            <a:off x="472198" y="5956557"/>
            <a:ext cx="4355936" cy="400110"/>
          </a:xfrm>
          <a:prstGeom prst="rect">
            <a:avLst/>
          </a:prstGeom>
          <a:noFill/>
        </p:spPr>
        <p:txBody>
          <a:bodyPr wrap="square" rtlCol="0">
            <a:spAutoFit/>
          </a:bodyPr>
          <a:lstStyle/>
          <a:p>
            <a:r>
              <a:rPr lang="en-US" sz="2000" b="1" dirty="0">
                <a:solidFill>
                  <a:srgbClr val="ED701A"/>
                </a:solidFill>
                <a:latin typeface="Montserrat" pitchFamily="2" charset="77"/>
              </a:rPr>
              <a:t>Heather Wilcox</a:t>
            </a:r>
            <a:endParaRPr lang="en-US" sz="2000" dirty="0">
              <a:solidFill>
                <a:srgbClr val="ED701A"/>
              </a:solidFill>
              <a:latin typeface="Montserrat" pitchFamily="2" charset="77"/>
            </a:endParaRPr>
          </a:p>
        </p:txBody>
      </p:sp>
      <p:sp>
        <p:nvSpPr>
          <p:cNvPr id="19" name="TextBox 18">
            <a:extLst>
              <a:ext uri="{FF2B5EF4-FFF2-40B4-BE49-F238E27FC236}">
                <a16:creationId xmlns:a16="http://schemas.microsoft.com/office/drawing/2014/main" id="{7194090E-1455-6648-9A20-CD451EE3E97D}"/>
              </a:ext>
            </a:extLst>
          </p:cNvPr>
          <p:cNvSpPr txBox="1"/>
          <p:nvPr/>
        </p:nvSpPr>
        <p:spPr>
          <a:xfrm>
            <a:off x="472198" y="6322686"/>
            <a:ext cx="4397828" cy="400110"/>
          </a:xfrm>
          <a:prstGeom prst="rect">
            <a:avLst/>
          </a:prstGeom>
          <a:noFill/>
        </p:spPr>
        <p:txBody>
          <a:bodyPr wrap="square" rtlCol="0">
            <a:spAutoFit/>
          </a:bodyPr>
          <a:lstStyle/>
          <a:p>
            <a:r>
              <a:rPr lang="en-US" sz="2000" b="1" dirty="0">
                <a:latin typeface="Montserrat" pitchFamily="2" charset="77"/>
              </a:rPr>
              <a:t>Leading With Quality</a:t>
            </a:r>
            <a:endParaRPr lang="en-US" sz="2400" dirty="0">
              <a:latin typeface="Montserrat" pitchFamily="2" charset="77"/>
            </a:endParaRPr>
          </a:p>
        </p:txBody>
      </p:sp>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82235"/>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7" name="Picture 6" descr="A picture containing light&#10;&#10;Description automatically generated">
            <a:extLst>
              <a:ext uri="{FF2B5EF4-FFF2-40B4-BE49-F238E27FC236}">
                <a16:creationId xmlns:a16="http://schemas.microsoft.com/office/drawing/2014/main" id="{9A4D3E03-5B84-079A-F8F4-361E75297DE8}"/>
              </a:ext>
            </a:extLst>
          </p:cNvPr>
          <p:cNvPicPr>
            <a:picLocks noChangeAspect="1"/>
          </p:cNvPicPr>
          <p:nvPr/>
        </p:nvPicPr>
        <p:blipFill>
          <a:blip r:embed="rId3"/>
          <a:stretch>
            <a:fillRect/>
          </a:stretch>
        </p:blipFill>
        <p:spPr>
          <a:xfrm rot="909346">
            <a:off x="10206715" y="-1438272"/>
            <a:ext cx="2766367" cy="10023757"/>
          </a:xfrm>
          <a:prstGeom prst="rect">
            <a:avLst/>
          </a:prstGeom>
        </p:spPr>
      </p:pic>
      <p:graphicFrame>
        <p:nvGraphicFramePr>
          <p:cNvPr id="3" name="Table 2">
            <a:extLst>
              <a:ext uri="{FF2B5EF4-FFF2-40B4-BE49-F238E27FC236}">
                <a16:creationId xmlns:a16="http://schemas.microsoft.com/office/drawing/2014/main" id="{478CA3A4-B63F-ED91-3D05-F6D24DCB4843}"/>
              </a:ext>
            </a:extLst>
          </p:cNvPr>
          <p:cNvGraphicFramePr>
            <a:graphicFrameLocks noGrp="1"/>
          </p:cNvGraphicFramePr>
          <p:nvPr>
            <p:extLst>
              <p:ext uri="{D42A27DB-BD31-4B8C-83A1-F6EECF244321}">
                <p14:modId xmlns:p14="http://schemas.microsoft.com/office/powerpoint/2010/main" val="2458828970"/>
              </p:ext>
            </p:extLst>
          </p:nvPr>
        </p:nvGraphicFramePr>
        <p:xfrm>
          <a:off x="849216" y="1266423"/>
          <a:ext cx="10138582" cy="1795542"/>
        </p:xfrm>
        <a:graphic>
          <a:graphicData uri="http://schemas.openxmlformats.org/drawingml/2006/table">
            <a:tbl>
              <a:tblPr firstRow="1" firstCol="1" bandRow="1"/>
              <a:tblGrid>
                <a:gridCol w="3543582">
                  <a:extLst>
                    <a:ext uri="{9D8B030D-6E8A-4147-A177-3AD203B41FA5}">
                      <a16:colId xmlns:a16="http://schemas.microsoft.com/office/drawing/2014/main" val="2859347190"/>
                    </a:ext>
                  </a:extLst>
                </a:gridCol>
                <a:gridCol w="1968657">
                  <a:extLst>
                    <a:ext uri="{9D8B030D-6E8A-4147-A177-3AD203B41FA5}">
                      <a16:colId xmlns:a16="http://schemas.microsoft.com/office/drawing/2014/main" val="1222545382"/>
                    </a:ext>
                  </a:extLst>
                </a:gridCol>
                <a:gridCol w="2224582">
                  <a:extLst>
                    <a:ext uri="{9D8B030D-6E8A-4147-A177-3AD203B41FA5}">
                      <a16:colId xmlns:a16="http://schemas.microsoft.com/office/drawing/2014/main" val="1761215634"/>
                    </a:ext>
                  </a:extLst>
                </a:gridCol>
                <a:gridCol w="2401761">
                  <a:extLst>
                    <a:ext uri="{9D8B030D-6E8A-4147-A177-3AD203B41FA5}">
                      <a16:colId xmlns:a16="http://schemas.microsoft.com/office/drawing/2014/main" val="1630619132"/>
                    </a:ext>
                  </a:extLst>
                </a:gridCol>
              </a:tblGrid>
              <a:tr h="299257">
                <a:tc>
                  <a:txBody>
                    <a:bodyPr/>
                    <a:lstStyle/>
                    <a:p>
                      <a:pPr marL="0" marR="0">
                        <a:spcBef>
                          <a:spcPts val="0"/>
                        </a:spcBef>
                        <a:spcAft>
                          <a:spcPts val="1000"/>
                        </a:spcAft>
                      </a:pPr>
                      <a:r>
                        <a:rPr lang="en-US"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Title</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1000"/>
                        </a:spcAft>
                      </a:pPr>
                      <a:r>
                        <a:rPr lang="en-U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QTY</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1000"/>
                        </a:spcAft>
                      </a:pPr>
                      <a:r>
                        <a:rPr lang="en-US"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Hourly Pay</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1000"/>
                        </a:spcAft>
                      </a:pPr>
                      <a:r>
                        <a:rPr lang="en-US"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X400 hours</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167640168"/>
                  </a:ext>
                </a:extLst>
              </a:tr>
              <a:tr h="299257">
                <a:tc>
                  <a:txBody>
                    <a:bodyPr/>
                    <a:lstStyle/>
                    <a:p>
                      <a:pPr marL="0" marR="0">
                        <a:spcBef>
                          <a:spcPts val="0"/>
                        </a:spcBef>
                        <a:spcAft>
                          <a:spcPts val="1000"/>
                        </a:spcAft>
                      </a:pPr>
                      <a:r>
                        <a:rPr lang="en-US" sz="1600">
                          <a:effectLst/>
                          <a:latin typeface="Arial" panose="020B0604020202020204" pitchFamily="34" charset="0"/>
                          <a:ea typeface="Calibri" panose="020F0502020204030204" pitchFamily="34" charset="0"/>
                          <a:cs typeface="Times New Roman" panose="02020603050405020304" pitchFamily="18" charset="0"/>
                        </a:rPr>
                        <a:t>Sr. Software Engineer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600">
                          <a:effectLst/>
                          <a:latin typeface="Arial" panose="020B060402020202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600">
                          <a:effectLst/>
                          <a:latin typeface="Arial" panose="020B0604020202020204" pitchFamily="34" charset="0"/>
                          <a:ea typeface="Calibri" panose="020F0502020204030204" pitchFamily="34" charset="0"/>
                          <a:cs typeface="Times New Roman" panose="02020603050405020304" pitchFamily="18" charset="0"/>
                        </a:rPr>
                        <a:t>71.63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600">
                          <a:effectLst/>
                          <a:latin typeface="Arial" panose="020B0604020202020204" pitchFamily="34" charset="0"/>
                          <a:ea typeface="Calibri" panose="020F0502020204030204" pitchFamily="34" charset="0"/>
                          <a:cs typeface="Times New Roman" panose="02020603050405020304" pitchFamily="18" charset="0"/>
                        </a:rPr>
                        <a:t>28,652.00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9270483"/>
                  </a:ext>
                </a:extLst>
              </a:tr>
              <a:tr h="299257">
                <a:tc>
                  <a:txBody>
                    <a:bodyPr/>
                    <a:lstStyle/>
                    <a:p>
                      <a:pPr marL="0" marR="0">
                        <a:spcBef>
                          <a:spcPts val="0"/>
                        </a:spcBef>
                        <a:spcAft>
                          <a:spcPts val="1000"/>
                        </a:spcAft>
                      </a:pPr>
                      <a:r>
                        <a:rPr lang="en-US" sz="1600">
                          <a:effectLst/>
                          <a:latin typeface="Arial" panose="020B0604020202020204" pitchFamily="34" charset="0"/>
                          <a:ea typeface="Calibri" panose="020F0502020204030204" pitchFamily="34" charset="0"/>
                          <a:cs typeface="Times New Roman" panose="02020603050405020304" pitchFamily="18" charset="0"/>
                        </a:rPr>
                        <a:t>Sr. QA Engineer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600">
                          <a:effectLst/>
                          <a:latin typeface="Arial" panose="020B060402020202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600">
                          <a:effectLst/>
                          <a:latin typeface="Arial" panose="020B0604020202020204" pitchFamily="34" charset="0"/>
                          <a:ea typeface="Calibri" panose="020F0502020204030204" pitchFamily="34" charset="0"/>
                          <a:cs typeface="Times New Roman" panose="02020603050405020304" pitchFamily="18" charset="0"/>
                        </a:rPr>
                        <a:t>64.42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600">
                          <a:effectLst/>
                          <a:latin typeface="Arial" panose="020B0604020202020204" pitchFamily="34" charset="0"/>
                          <a:ea typeface="Calibri" panose="020F0502020204030204" pitchFamily="34" charset="0"/>
                          <a:cs typeface="Times New Roman" panose="02020603050405020304" pitchFamily="18" charset="0"/>
                        </a:rPr>
                        <a:t>25,768.00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3649159"/>
                  </a:ext>
                </a:extLst>
              </a:tr>
              <a:tr h="299257">
                <a:tc>
                  <a:txBody>
                    <a:bodyPr/>
                    <a:lstStyle/>
                    <a:p>
                      <a:pPr marL="0" marR="0">
                        <a:spcBef>
                          <a:spcPts val="0"/>
                        </a:spcBef>
                        <a:spcAft>
                          <a:spcPts val="1000"/>
                        </a:spcAft>
                      </a:pPr>
                      <a:r>
                        <a:rPr lang="en-US" sz="1600">
                          <a:effectLst/>
                          <a:latin typeface="Arial" panose="020B0604020202020204" pitchFamily="34" charset="0"/>
                          <a:ea typeface="Calibri" panose="020F0502020204030204" pitchFamily="34" charset="0"/>
                          <a:cs typeface="Times New Roman" panose="02020603050405020304" pitchFamily="18" charset="0"/>
                        </a:rPr>
                        <a:t>Software Engineer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600">
                          <a:effectLst/>
                          <a:latin typeface="Arial" panose="020B060402020202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600">
                          <a:effectLst/>
                          <a:latin typeface="Arial" panose="020B0604020202020204" pitchFamily="34" charset="0"/>
                          <a:ea typeface="Calibri" panose="020F0502020204030204" pitchFamily="34" charset="0"/>
                          <a:cs typeface="Times New Roman" panose="02020603050405020304" pitchFamily="18" charset="0"/>
                        </a:rPr>
                        <a:t>54.33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600">
                          <a:effectLst/>
                          <a:latin typeface="Arial" panose="020B0604020202020204" pitchFamily="34" charset="0"/>
                          <a:ea typeface="Calibri" panose="020F0502020204030204" pitchFamily="34" charset="0"/>
                          <a:cs typeface="Times New Roman" panose="02020603050405020304" pitchFamily="18" charset="0"/>
                        </a:rPr>
                        <a:t>86,928.00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9343835"/>
                  </a:ext>
                </a:extLst>
              </a:tr>
              <a:tr h="299257">
                <a:tc>
                  <a:txBody>
                    <a:bodyPr/>
                    <a:lstStyle/>
                    <a:p>
                      <a:pPr marL="0" marR="0">
                        <a:spcBef>
                          <a:spcPts val="0"/>
                        </a:spcBef>
                        <a:spcAft>
                          <a:spcPts val="1000"/>
                        </a:spcAft>
                      </a:pPr>
                      <a:r>
                        <a:rPr lang="en-US" sz="1600">
                          <a:effectLst/>
                          <a:latin typeface="Arial" panose="020B0604020202020204" pitchFamily="34" charset="0"/>
                          <a:ea typeface="Calibri" panose="020F0502020204030204" pitchFamily="34" charset="0"/>
                          <a:cs typeface="Times New Roman" panose="02020603050405020304" pitchFamily="18" charset="0"/>
                        </a:rPr>
                        <a:t>QA Engineer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600">
                          <a:effectLst/>
                          <a:latin typeface="Arial" panose="020B060402020202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600">
                          <a:effectLst/>
                          <a:latin typeface="Arial" panose="020B0604020202020204" pitchFamily="34" charset="0"/>
                          <a:ea typeface="Calibri" panose="020F0502020204030204" pitchFamily="34" charset="0"/>
                          <a:cs typeface="Times New Roman" panose="02020603050405020304" pitchFamily="18" charset="0"/>
                        </a:rPr>
                        <a:t>46.15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000"/>
                        </a:spcAft>
                      </a:pPr>
                      <a:r>
                        <a:rPr lang="en-US" sz="1600">
                          <a:effectLst/>
                          <a:latin typeface="Arial" panose="020B0604020202020204" pitchFamily="34" charset="0"/>
                          <a:ea typeface="Calibri" panose="020F0502020204030204" pitchFamily="34" charset="0"/>
                          <a:cs typeface="Times New Roman" panose="02020603050405020304" pitchFamily="18" charset="0"/>
                        </a:rPr>
                        <a:t>18,460.00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306141"/>
                  </a:ext>
                </a:extLst>
              </a:tr>
              <a:tr h="299257">
                <a:tc>
                  <a:txBody>
                    <a:bodyPr/>
                    <a:lstStyle/>
                    <a:p>
                      <a:pPr marL="0" marR="0">
                        <a:spcBef>
                          <a:spcPts val="0"/>
                        </a:spcBef>
                        <a:spcAft>
                          <a:spcPts val="1000"/>
                        </a:spcAft>
                      </a:pPr>
                      <a:r>
                        <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Totals</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1000"/>
                        </a:spcAft>
                      </a:pPr>
                      <a:r>
                        <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1000"/>
                        </a:spcAft>
                      </a:pPr>
                      <a:r>
                        <a:rPr lang="en-U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236.53</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1000"/>
                        </a:spcAft>
                      </a:pPr>
                      <a:r>
                        <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159,808.00</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575578867"/>
                  </a:ext>
                </a:extLst>
              </a:tr>
            </a:tbl>
          </a:graphicData>
        </a:graphic>
      </p:graphicFrame>
    </p:spTree>
    <p:extLst>
      <p:ext uri="{BB962C8B-B14F-4D97-AF65-F5344CB8AC3E}">
        <p14:creationId xmlns:p14="http://schemas.microsoft.com/office/powerpoint/2010/main" val="2674002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CECB838C-EF60-DA4F-82FD-EA0FD73A7904}"/>
              </a:ext>
            </a:extLst>
          </p:cNvPr>
          <p:cNvPicPr>
            <a:picLocks noChangeAspect="1"/>
          </p:cNvPicPr>
          <p:nvPr/>
        </p:nvPicPr>
        <p:blipFill>
          <a:blip r:embed="rId2"/>
          <a:stretch>
            <a:fillRect/>
          </a:stretch>
        </p:blipFill>
        <p:spPr>
          <a:xfrm>
            <a:off x="0" y="0"/>
            <a:ext cx="12192000" cy="6858000"/>
          </a:xfrm>
          <a:prstGeom prst="rect">
            <a:avLst/>
          </a:prstGeom>
        </p:spPr>
      </p:pic>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472198" y="576417"/>
            <a:ext cx="10358362" cy="647200"/>
          </a:xfrm>
        </p:spPr>
        <p:txBody>
          <a:bodyPr>
            <a:normAutofit fontScale="90000"/>
          </a:bodyPr>
          <a:lstStyle/>
          <a:p>
            <a:r>
              <a:rPr lang="en-US" b="1" dirty="0">
                <a:solidFill>
                  <a:srgbClr val="ED701A"/>
                </a:solidFill>
                <a:latin typeface="Montserrat" pitchFamily="2" charset="77"/>
              </a:rPr>
              <a:t>What Could Possibly Go Wrong?</a:t>
            </a:r>
          </a:p>
        </p:txBody>
      </p:sp>
      <p:sp>
        <p:nvSpPr>
          <p:cNvPr id="11" name="Content Placeholder 2">
            <a:extLst>
              <a:ext uri="{FF2B5EF4-FFF2-40B4-BE49-F238E27FC236}">
                <a16:creationId xmlns:a16="http://schemas.microsoft.com/office/drawing/2014/main" id="{156379D7-09B9-A04E-AB5A-9CA623F71D20}"/>
              </a:ext>
            </a:extLst>
          </p:cNvPr>
          <p:cNvSpPr>
            <a:spLocks noGrp="1"/>
          </p:cNvSpPr>
          <p:nvPr>
            <p:ph idx="1"/>
          </p:nvPr>
        </p:nvSpPr>
        <p:spPr>
          <a:xfrm>
            <a:off x="472198" y="1397938"/>
            <a:ext cx="10515600" cy="4351338"/>
          </a:xfrm>
        </p:spPr>
        <p:txBody>
          <a:bodyPr>
            <a:normAutofit fontScale="92500"/>
          </a:bodyPr>
          <a:lstStyle/>
          <a:p>
            <a:pPr>
              <a:spcBef>
                <a:spcPts val="0"/>
              </a:spcBef>
            </a:pPr>
            <a:r>
              <a:rPr lang="en-US" sz="2400" dirty="0">
                <a:effectLst/>
                <a:latin typeface="Arial" panose="020B0604020202020204" pitchFamily="34" charset="0"/>
                <a:ea typeface="Calibri" panose="020F0502020204030204" pitchFamily="34" charset="0"/>
                <a:cs typeface="Times New Roman" panose="02020603050405020304" pitchFamily="18" charset="0"/>
              </a:rPr>
              <a:t>The tools didn’t work as advertised and caused the team to need extra time to complete the MVP.  Add 2 weeks.  Cost = $31,961.60 ($5610.30 savings turns into a $26,351.30 loss)</a:t>
            </a:r>
          </a:p>
          <a:p>
            <a:pPr lvl="1">
              <a:spcBef>
                <a:spcPts val="0"/>
              </a:spcBef>
            </a:pPr>
            <a:r>
              <a:rPr lang="en-US" sz="2000" dirty="0">
                <a:effectLst/>
                <a:latin typeface="Arial" panose="020B0604020202020204" pitchFamily="34" charset="0"/>
                <a:ea typeface="Calibri" panose="020F0502020204030204" pitchFamily="34" charset="0"/>
                <a:cs typeface="Times New Roman" panose="02020603050405020304" pitchFamily="18" charset="0"/>
              </a:rPr>
              <a:t>Bonus Problem – the implemented solution wa</a:t>
            </a:r>
            <a:r>
              <a:rPr lang="en-US" sz="2000" dirty="0">
                <a:latin typeface="Arial" panose="020B0604020202020204" pitchFamily="34" charset="0"/>
                <a:ea typeface="Calibri" panose="020F0502020204030204" pitchFamily="34" charset="0"/>
                <a:cs typeface="Times New Roman" panose="02020603050405020304" pitchFamily="18" charset="0"/>
              </a:rPr>
              <a:t>s a big kludge and is not very performant.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a:spcBef>
                <a:spcPts val="0"/>
              </a:spcBef>
            </a:pPr>
            <a:r>
              <a:rPr lang="en-US" sz="2400" dirty="0">
                <a:effectLst/>
                <a:latin typeface="Arial" panose="020B0604020202020204" pitchFamily="34" charset="0"/>
                <a:ea typeface="Calibri" panose="020F0502020204030204" pitchFamily="34" charset="0"/>
                <a:cs typeface="Times New Roman" panose="02020603050405020304" pitchFamily="18" charset="0"/>
              </a:rPr>
              <a:t>The tools weren’t appropriate for the job and, although an MVP was shipped, the team ended up rebuilding the widget with a different tool set after a few months of failures in the field.  Spend another 400 hours rebuilding.  Cost = $159,808.00  ($5610.30 savings turns into a $154,197.70 loss)   </a:t>
            </a:r>
          </a:p>
          <a:p>
            <a:pPr>
              <a:spcBef>
                <a:spcPts val="0"/>
              </a:spcBef>
            </a:pPr>
            <a:r>
              <a:rPr lang="en-US" sz="2400" dirty="0">
                <a:effectLst/>
                <a:latin typeface="Arial" panose="020B0604020202020204" pitchFamily="34" charset="0"/>
                <a:ea typeface="Calibri" panose="020F0502020204030204" pitchFamily="34" charset="0"/>
                <a:cs typeface="Times New Roman" panose="02020603050405020304" pitchFamily="18" charset="0"/>
              </a:rPr>
              <a:t>The solution, as designed and provided to the development team, wasn’t technically appropriate and required extra work to implement.  </a:t>
            </a:r>
            <a:r>
              <a:rPr lang="en-US" sz="2400" dirty="0">
                <a:latin typeface="Arial" panose="020B0604020202020204" pitchFamily="34" charset="0"/>
                <a:ea typeface="Calibri" panose="020F0502020204030204" pitchFamily="34" charset="0"/>
                <a:cs typeface="Times New Roman" panose="02020603050405020304" pitchFamily="18" charset="0"/>
              </a:rPr>
              <a:t>Being kind, let’s only add 2 weeks.  Again </a:t>
            </a:r>
            <a:r>
              <a:rPr lang="en-US" sz="2400" dirty="0">
                <a:effectLst/>
                <a:latin typeface="Arial" panose="020B0604020202020204" pitchFamily="34" charset="0"/>
                <a:ea typeface="Calibri" panose="020F0502020204030204" pitchFamily="34" charset="0"/>
                <a:cs typeface="Times New Roman" panose="02020603050405020304" pitchFamily="18" charset="0"/>
              </a:rPr>
              <a:t>Cost = $31,961.60 ($5610.30 savings turns into a $26,351.30 loss)</a:t>
            </a:r>
          </a:p>
          <a:p>
            <a:pPr>
              <a:spcBef>
                <a:spcPts val="0"/>
              </a:spcBef>
              <a:spcAft>
                <a:spcPts val="10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All of the above scenarios combined into one big unhappy (and costly) mess.  </a:t>
            </a:r>
          </a:p>
        </p:txBody>
      </p:sp>
      <p:sp>
        <p:nvSpPr>
          <p:cNvPr id="18" name="TextBox 17">
            <a:extLst>
              <a:ext uri="{FF2B5EF4-FFF2-40B4-BE49-F238E27FC236}">
                <a16:creationId xmlns:a16="http://schemas.microsoft.com/office/drawing/2014/main" id="{7CCAA82B-A680-3847-9520-40F190491379}"/>
              </a:ext>
            </a:extLst>
          </p:cNvPr>
          <p:cNvSpPr txBox="1"/>
          <p:nvPr/>
        </p:nvSpPr>
        <p:spPr>
          <a:xfrm>
            <a:off x="472198" y="5956557"/>
            <a:ext cx="4355936" cy="400110"/>
          </a:xfrm>
          <a:prstGeom prst="rect">
            <a:avLst/>
          </a:prstGeom>
          <a:noFill/>
        </p:spPr>
        <p:txBody>
          <a:bodyPr wrap="square" rtlCol="0">
            <a:spAutoFit/>
          </a:bodyPr>
          <a:lstStyle/>
          <a:p>
            <a:r>
              <a:rPr lang="en-US" sz="2000" b="1" dirty="0">
                <a:solidFill>
                  <a:srgbClr val="ED701A"/>
                </a:solidFill>
                <a:latin typeface="Montserrat" pitchFamily="2" charset="77"/>
              </a:rPr>
              <a:t>Heather Wilcox</a:t>
            </a:r>
            <a:endParaRPr lang="en-US" sz="2000" dirty="0">
              <a:solidFill>
                <a:srgbClr val="ED701A"/>
              </a:solidFill>
              <a:latin typeface="Montserrat" pitchFamily="2" charset="77"/>
            </a:endParaRPr>
          </a:p>
        </p:txBody>
      </p:sp>
      <p:sp>
        <p:nvSpPr>
          <p:cNvPr id="19" name="TextBox 18">
            <a:extLst>
              <a:ext uri="{FF2B5EF4-FFF2-40B4-BE49-F238E27FC236}">
                <a16:creationId xmlns:a16="http://schemas.microsoft.com/office/drawing/2014/main" id="{7194090E-1455-6648-9A20-CD451EE3E97D}"/>
              </a:ext>
            </a:extLst>
          </p:cNvPr>
          <p:cNvSpPr txBox="1"/>
          <p:nvPr/>
        </p:nvSpPr>
        <p:spPr>
          <a:xfrm>
            <a:off x="472198" y="6322686"/>
            <a:ext cx="4397828" cy="400110"/>
          </a:xfrm>
          <a:prstGeom prst="rect">
            <a:avLst/>
          </a:prstGeom>
          <a:noFill/>
        </p:spPr>
        <p:txBody>
          <a:bodyPr wrap="square" rtlCol="0">
            <a:spAutoFit/>
          </a:bodyPr>
          <a:lstStyle/>
          <a:p>
            <a:r>
              <a:rPr lang="en-US" sz="2000" b="1" dirty="0">
                <a:latin typeface="Montserrat" pitchFamily="2" charset="77"/>
              </a:rPr>
              <a:t>Leading With Quality</a:t>
            </a:r>
            <a:endParaRPr lang="en-US" sz="2400" dirty="0">
              <a:latin typeface="Montserrat" pitchFamily="2" charset="77"/>
            </a:endParaRPr>
          </a:p>
        </p:txBody>
      </p:sp>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82235"/>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7" name="Picture 6" descr="A picture containing light&#10;&#10;Description automatically generated">
            <a:extLst>
              <a:ext uri="{FF2B5EF4-FFF2-40B4-BE49-F238E27FC236}">
                <a16:creationId xmlns:a16="http://schemas.microsoft.com/office/drawing/2014/main" id="{9A4D3E03-5B84-079A-F8F4-361E75297DE8}"/>
              </a:ext>
            </a:extLst>
          </p:cNvPr>
          <p:cNvPicPr>
            <a:picLocks noChangeAspect="1"/>
          </p:cNvPicPr>
          <p:nvPr/>
        </p:nvPicPr>
        <p:blipFill>
          <a:blip r:embed="rId3"/>
          <a:stretch>
            <a:fillRect/>
          </a:stretch>
        </p:blipFill>
        <p:spPr>
          <a:xfrm rot="909346">
            <a:off x="10206715" y="-1438272"/>
            <a:ext cx="2766367" cy="10023757"/>
          </a:xfrm>
          <a:prstGeom prst="rect">
            <a:avLst/>
          </a:prstGeom>
        </p:spPr>
      </p:pic>
    </p:spTree>
    <p:extLst>
      <p:ext uri="{BB962C8B-B14F-4D97-AF65-F5344CB8AC3E}">
        <p14:creationId xmlns:p14="http://schemas.microsoft.com/office/powerpoint/2010/main" val="3672148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CECB838C-EF60-DA4F-82FD-EA0FD73A7904}"/>
              </a:ext>
            </a:extLst>
          </p:cNvPr>
          <p:cNvPicPr>
            <a:picLocks noChangeAspect="1"/>
          </p:cNvPicPr>
          <p:nvPr/>
        </p:nvPicPr>
        <p:blipFill>
          <a:blip r:embed="rId2"/>
          <a:stretch>
            <a:fillRect/>
          </a:stretch>
        </p:blipFill>
        <p:spPr>
          <a:xfrm>
            <a:off x="0" y="0"/>
            <a:ext cx="12192000" cy="6858000"/>
          </a:xfrm>
          <a:prstGeom prst="rect">
            <a:avLst/>
          </a:prstGeom>
        </p:spPr>
      </p:pic>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472198" y="576417"/>
            <a:ext cx="9425564" cy="647200"/>
          </a:xfrm>
        </p:spPr>
        <p:txBody>
          <a:bodyPr>
            <a:normAutofit fontScale="90000"/>
          </a:bodyPr>
          <a:lstStyle/>
          <a:p>
            <a:r>
              <a:rPr lang="en-US" b="1" dirty="0">
                <a:solidFill>
                  <a:srgbClr val="ED701A"/>
                </a:solidFill>
                <a:latin typeface="Montserrat" pitchFamily="2" charset="77"/>
              </a:rPr>
              <a:t>What Else could go wrong?</a:t>
            </a:r>
          </a:p>
        </p:txBody>
      </p:sp>
      <p:sp>
        <p:nvSpPr>
          <p:cNvPr id="11" name="Content Placeholder 2">
            <a:extLst>
              <a:ext uri="{FF2B5EF4-FFF2-40B4-BE49-F238E27FC236}">
                <a16:creationId xmlns:a16="http://schemas.microsoft.com/office/drawing/2014/main" id="{156379D7-09B9-A04E-AB5A-9CA623F71D20}"/>
              </a:ext>
            </a:extLst>
          </p:cNvPr>
          <p:cNvSpPr>
            <a:spLocks noGrp="1"/>
          </p:cNvSpPr>
          <p:nvPr>
            <p:ph idx="1"/>
          </p:nvPr>
        </p:nvSpPr>
        <p:spPr>
          <a:xfrm>
            <a:off x="472198" y="1397938"/>
            <a:ext cx="10515600" cy="4351338"/>
          </a:xfrm>
        </p:spPr>
        <p:txBody>
          <a:bodyPr>
            <a:normAutofit/>
          </a:bodyPr>
          <a:lstStyle/>
          <a:p>
            <a:r>
              <a:rPr lang="en-US" sz="2400" dirty="0">
                <a:latin typeface="Montserrat" pitchFamily="2" charset="77"/>
              </a:rPr>
              <a:t>Partial implementation of the concept that already existed within current software could have been used instead of developing a whole new product.</a:t>
            </a:r>
          </a:p>
          <a:p>
            <a:r>
              <a:rPr lang="en-US" sz="2400" dirty="0">
                <a:latin typeface="Montserrat" pitchFamily="2" charset="77"/>
              </a:rPr>
              <a:t>Marketing based their work on the people who buy the product, not the ones who use it, so the final software doesn’t meet the needs of the real user. </a:t>
            </a:r>
          </a:p>
          <a:p>
            <a:r>
              <a:rPr lang="en-US" sz="2400" dirty="0">
                <a:latin typeface="Montserrat" pitchFamily="2" charset="77"/>
              </a:rPr>
              <a:t>The folks on the development team get frustrated and demoralized because nobody ever listens.  They feel like they always get stuck building solutions and never get to solve problems.</a:t>
            </a:r>
          </a:p>
          <a:p>
            <a:endParaRPr lang="en-US" sz="2400" dirty="0">
              <a:latin typeface="Montserrat" pitchFamily="2" charset="77"/>
            </a:endParaRPr>
          </a:p>
        </p:txBody>
      </p:sp>
      <p:sp>
        <p:nvSpPr>
          <p:cNvPr id="18" name="TextBox 17">
            <a:extLst>
              <a:ext uri="{FF2B5EF4-FFF2-40B4-BE49-F238E27FC236}">
                <a16:creationId xmlns:a16="http://schemas.microsoft.com/office/drawing/2014/main" id="{7CCAA82B-A680-3847-9520-40F190491379}"/>
              </a:ext>
            </a:extLst>
          </p:cNvPr>
          <p:cNvSpPr txBox="1"/>
          <p:nvPr/>
        </p:nvSpPr>
        <p:spPr>
          <a:xfrm>
            <a:off x="472198" y="5956557"/>
            <a:ext cx="4355936" cy="400110"/>
          </a:xfrm>
          <a:prstGeom prst="rect">
            <a:avLst/>
          </a:prstGeom>
          <a:noFill/>
        </p:spPr>
        <p:txBody>
          <a:bodyPr wrap="square" rtlCol="0">
            <a:spAutoFit/>
          </a:bodyPr>
          <a:lstStyle/>
          <a:p>
            <a:r>
              <a:rPr lang="en-US" sz="2000" b="1" dirty="0">
                <a:solidFill>
                  <a:srgbClr val="ED701A"/>
                </a:solidFill>
                <a:latin typeface="Montserrat" pitchFamily="2" charset="77"/>
              </a:rPr>
              <a:t>Heather Wilcox</a:t>
            </a:r>
            <a:endParaRPr lang="en-US" sz="2000" dirty="0">
              <a:solidFill>
                <a:srgbClr val="ED701A"/>
              </a:solidFill>
              <a:latin typeface="Montserrat" pitchFamily="2" charset="77"/>
            </a:endParaRPr>
          </a:p>
        </p:txBody>
      </p:sp>
      <p:sp>
        <p:nvSpPr>
          <p:cNvPr id="19" name="TextBox 18">
            <a:extLst>
              <a:ext uri="{FF2B5EF4-FFF2-40B4-BE49-F238E27FC236}">
                <a16:creationId xmlns:a16="http://schemas.microsoft.com/office/drawing/2014/main" id="{7194090E-1455-6648-9A20-CD451EE3E97D}"/>
              </a:ext>
            </a:extLst>
          </p:cNvPr>
          <p:cNvSpPr txBox="1"/>
          <p:nvPr/>
        </p:nvSpPr>
        <p:spPr>
          <a:xfrm>
            <a:off x="472198" y="6322686"/>
            <a:ext cx="4397828" cy="400110"/>
          </a:xfrm>
          <a:prstGeom prst="rect">
            <a:avLst/>
          </a:prstGeom>
          <a:noFill/>
        </p:spPr>
        <p:txBody>
          <a:bodyPr wrap="square" rtlCol="0">
            <a:spAutoFit/>
          </a:bodyPr>
          <a:lstStyle/>
          <a:p>
            <a:r>
              <a:rPr lang="en-US" sz="2000" b="1" dirty="0">
                <a:latin typeface="Montserrat" pitchFamily="2" charset="77"/>
              </a:rPr>
              <a:t>Leading With Quality</a:t>
            </a:r>
            <a:endParaRPr lang="en-US" sz="2400" dirty="0">
              <a:latin typeface="Montserrat" pitchFamily="2" charset="77"/>
            </a:endParaRPr>
          </a:p>
        </p:txBody>
      </p:sp>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82235"/>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7" name="Picture 6" descr="A picture containing light&#10;&#10;Description automatically generated">
            <a:extLst>
              <a:ext uri="{FF2B5EF4-FFF2-40B4-BE49-F238E27FC236}">
                <a16:creationId xmlns:a16="http://schemas.microsoft.com/office/drawing/2014/main" id="{9A4D3E03-5B84-079A-F8F4-361E75297DE8}"/>
              </a:ext>
            </a:extLst>
          </p:cNvPr>
          <p:cNvPicPr>
            <a:picLocks noChangeAspect="1"/>
          </p:cNvPicPr>
          <p:nvPr/>
        </p:nvPicPr>
        <p:blipFill>
          <a:blip r:embed="rId3"/>
          <a:stretch>
            <a:fillRect/>
          </a:stretch>
        </p:blipFill>
        <p:spPr>
          <a:xfrm rot="909346">
            <a:off x="10206715" y="-1438272"/>
            <a:ext cx="2766367" cy="10023757"/>
          </a:xfrm>
          <a:prstGeom prst="rect">
            <a:avLst/>
          </a:prstGeom>
        </p:spPr>
      </p:pic>
    </p:spTree>
    <p:extLst>
      <p:ext uri="{BB962C8B-B14F-4D97-AF65-F5344CB8AC3E}">
        <p14:creationId xmlns:p14="http://schemas.microsoft.com/office/powerpoint/2010/main" val="1140891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CECB838C-EF60-DA4F-82FD-EA0FD73A7904}"/>
              </a:ext>
            </a:extLst>
          </p:cNvPr>
          <p:cNvPicPr>
            <a:picLocks noChangeAspect="1"/>
          </p:cNvPicPr>
          <p:nvPr/>
        </p:nvPicPr>
        <p:blipFill>
          <a:blip r:embed="rId2"/>
          <a:stretch>
            <a:fillRect/>
          </a:stretch>
        </p:blipFill>
        <p:spPr>
          <a:xfrm>
            <a:off x="0" y="0"/>
            <a:ext cx="12192000" cy="6858000"/>
          </a:xfrm>
          <a:prstGeom prst="rect">
            <a:avLst/>
          </a:prstGeom>
        </p:spPr>
      </p:pic>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472197" y="576417"/>
            <a:ext cx="8886115" cy="647200"/>
          </a:xfrm>
        </p:spPr>
        <p:txBody>
          <a:bodyPr>
            <a:normAutofit fontScale="90000"/>
          </a:bodyPr>
          <a:lstStyle/>
          <a:p>
            <a:r>
              <a:rPr lang="en-US" b="1" dirty="0">
                <a:solidFill>
                  <a:srgbClr val="ED701A"/>
                </a:solidFill>
                <a:latin typeface="Montserrat" pitchFamily="2" charset="77"/>
              </a:rPr>
              <a:t>What If We Get a Do-Over</a:t>
            </a:r>
          </a:p>
        </p:txBody>
      </p:sp>
      <p:sp>
        <p:nvSpPr>
          <p:cNvPr id="11" name="Content Placeholder 2">
            <a:extLst>
              <a:ext uri="{FF2B5EF4-FFF2-40B4-BE49-F238E27FC236}">
                <a16:creationId xmlns:a16="http://schemas.microsoft.com/office/drawing/2014/main" id="{156379D7-09B9-A04E-AB5A-9CA623F71D20}"/>
              </a:ext>
            </a:extLst>
          </p:cNvPr>
          <p:cNvSpPr>
            <a:spLocks noGrp="1"/>
          </p:cNvSpPr>
          <p:nvPr>
            <p:ph idx="1"/>
          </p:nvPr>
        </p:nvSpPr>
        <p:spPr>
          <a:xfrm>
            <a:off x="472198" y="1397938"/>
            <a:ext cx="10515600" cy="4351338"/>
          </a:xfrm>
        </p:spPr>
        <p:txBody>
          <a:bodyPr>
            <a:normAutofit/>
          </a:bodyPr>
          <a:lstStyle/>
          <a:p>
            <a:r>
              <a:rPr lang="en-US" sz="2400" dirty="0">
                <a:latin typeface="Montserrat" pitchFamily="2" charset="77"/>
              </a:rPr>
              <a:t>Get the right people in the room this time</a:t>
            </a:r>
          </a:p>
          <a:p>
            <a:r>
              <a:rPr lang="en-US" sz="2400" dirty="0">
                <a:latin typeface="Montserrat" pitchFamily="2" charset="77"/>
              </a:rPr>
              <a:t>Design a set of requirements that challenges your Dev Team and that meets the needs of the actual user, not just the purchaser.</a:t>
            </a:r>
          </a:p>
          <a:p>
            <a:r>
              <a:rPr lang="en-US" sz="2400" dirty="0">
                <a:latin typeface="Montserrat" pitchFamily="2" charset="77"/>
              </a:rPr>
              <a:t>Maybe we get to leverage code that already exists and hasn’t been turned on yet.</a:t>
            </a:r>
          </a:p>
          <a:p>
            <a:r>
              <a:rPr lang="en-US" sz="2400" dirty="0">
                <a:latin typeface="Montserrat" pitchFamily="2" charset="77"/>
              </a:rPr>
              <a:t>Potentially major problems/surprises get avoided</a:t>
            </a:r>
          </a:p>
          <a:p>
            <a:r>
              <a:rPr lang="en-US" sz="2400" dirty="0">
                <a:latin typeface="Montserrat" pitchFamily="2" charset="77"/>
              </a:rPr>
              <a:t>It may cost you a little extra upfront, but you’ll probably save at end.</a:t>
            </a:r>
          </a:p>
          <a:p>
            <a:r>
              <a:rPr lang="en-US" sz="2400" dirty="0">
                <a:latin typeface="Montserrat" pitchFamily="2" charset="77"/>
              </a:rPr>
              <a:t>You get a happy Dev Team, happy Customers, and a happier bottom line.</a:t>
            </a:r>
          </a:p>
          <a:p>
            <a:endParaRPr lang="en-US" sz="2400" dirty="0">
              <a:latin typeface="Montserrat" pitchFamily="2" charset="77"/>
            </a:endParaRPr>
          </a:p>
        </p:txBody>
      </p:sp>
      <p:sp>
        <p:nvSpPr>
          <p:cNvPr id="18" name="TextBox 17">
            <a:extLst>
              <a:ext uri="{FF2B5EF4-FFF2-40B4-BE49-F238E27FC236}">
                <a16:creationId xmlns:a16="http://schemas.microsoft.com/office/drawing/2014/main" id="{7CCAA82B-A680-3847-9520-40F190491379}"/>
              </a:ext>
            </a:extLst>
          </p:cNvPr>
          <p:cNvSpPr txBox="1"/>
          <p:nvPr/>
        </p:nvSpPr>
        <p:spPr>
          <a:xfrm>
            <a:off x="472198" y="5956557"/>
            <a:ext cx="4355936" cy="400110"/>
          </a:xfrm>
          <a:prstGeom prst="rect">
            <a:avLst/>
          </a:prstGeom>
          <a:noFill/>
        </p:spPr>
        <p:txBody>
          <a:bodyPr wrap="square" rtlCol="0">
            <a:spAutoFit/>
          </a:bodyPr>
          <a:lstStyle/>
          <a:p>
            <a:r>
              <a:rPr lang="en-US" sz="2000" b="1" dirty="0">
                <a:solidFill>
                  <a:srgbClr val="ED701A"/>
                </a:solidFill>
                <a:latin typeface="Montserrat" pitchFamily="2" charset="77"/>
              </a:rPr>
              <a:t>Heather Wilcox</a:t>
            </a:r>
            <a:endParaRPr lang="en-US" sz="2000" dirty="0">
              <a:solidFill>
                <a:srgbClr val="ED701A"/>
              </a:solidFill>
              <a:latin typeface="Montserrat" pitchFamily="2" charset="77"/>
            </a:endParaRPr>
          </a:p>
        </p:txBody>
      </p:sp>
      <p:sp>
        <p:nvSpPr>
          <p:cNvPr id="19" name="TextBox 18">
            <a:extLst>
              <a:ext uri="{FF2B5EF4-FFF2-40B4-BE49-F238E27FC236}">
                <a16:creationId xmlns:a16="http://schemas.microsoft.com/office/drawing/2014/main" id="{7194090E-1455-6648-9A20-CD451EE3E97D}"/>
              </a:ext>
            </a:extLst>
          </p:cNvPr>
          <p:cNvSpPr txBox="1"/>
          <p:nvPr/>
        </p:nvSpPr>
        <p:spPr>
          <a:xfrm>
            <a:off x="472198" y="6322686"/>
            <a:ext cx="4397828" cy="400110"/>
          </a:xfrm>
          <a:prstGeom prst="rect">
            <a:avLst/>
          </a:prstGeom>
          <a:noFill/>
        </p:spPr>
        <p:txBody>
          <a:bodyPr wrap="square" rtlCol="0">
            <a:spAutoFit/>
          </a:bodyPr>
          <a:lstStyle/>
          <a:p>
            <a:r>
              <a:rPr lang="en-US" sz="2000" b="1" dirty="0">
                <a:latin typeface="Montserrat" pitchFamily="2" charset="77"/>
              </a:rPr>
              <a:t>Leading With Quality</a:t>
            </a:r>
            <a:endParaRPr lang="en-US" sz="2400" dirty="0">
              <a:latin typeface="Montserrat" pitchFamily="2" charset="77"/>
            </a:endParaRPr>
          </a:p>
        </p:txBody>
      </p:sp>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82235"/>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7" name="Picture 6" descr="A picture containing light&#10;&#10;Description automatically generated">
            <a:extLst>
              <a:ext uri="{FF2B5EF4-FFF2-40B4-BE49-F238E27FC236}">
                <a16:creationId xmlns:a16="http://schemas.microsoft.com/office/drawing/2014/main" id="{9A4D3E03-5B84-079A-F8F4-361E75297DE8}"/>
              </a:ext>
            </a:extLst>
          </p:cNvPr>
          <p:cNvPicPr>
            <a:picLocks noChangeAspect="1"/>
          </p:cNvPicPr>
          <p:nvPr/>
        </p:nvPicPr>
        <p:blipFill>
          <a:blip r:embed="rId3"/>
          <a:stretch>
            <a:fillRect/>
          </a:stretch>
        </p:blipFill>
        <p:spPr>
          <a:xfrm rot="909346">
            <a:off x="10206715" y="-1438272"/>
            <a:ext cx="2766367" cy="10023757"/>
          </a:xfrm>
          <a:prstGeom prst="rect">
            <a:avLst/>
          </a:prstGeom>
        </p:spPr>
      </p:pic>
    </p:spTree>
    <p:extLst>
      <p:ext uri="{BB962C8B-B14F-4D97-AF65-F5344CB8AC3E}">
        <p14:creationId xmlns:p14="http://schemas.microsoft.com/office/powerpoint/2010/main" val="2205505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CECB838C-EF60-DA4F-82FD-EA0FD73A7904}"/>
              </a:ext>
            </a:extLst>
          </p:cNvPr>
          <p:cNvPicPr>
            <a:picLocks noChangeAspect="1"/>
          </p:cNvPicPr>
          <p:nvPr/>
        </p:nvPicPr>
        <p:blipFill>
          <a:blip r:embed="rId2"/>
          <a:stretch>
            <a:fillRect/>
          </a:stretch>
        </p:blipFill>
        <p:spPr>
          <a:xfrm>
            <a:off x="0" y="0"/>
            <a:ext cx="12192000" cy="6858000"/>
          </a:xfrm>
          <a:prstGeom prst="rect">
            <a:avLst/>
          </a:prstGeom>
        </p:spPr>
      </p:pic>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472197" y="576417"/>
            <a:ext cx="11229651" cy="647200"/>
          </a:xfrm>
        </p:spPr>
        <p:txBody>
          <a:bodyPr>
            <a:normAutofit fontScale="90000"/>
          </a:bodyPr>
          <a:lstStyle/>
          <a:p>
            <a:r>
              <a:rPr lang="en-US" b="1" dirty="0">
                <a:solidFill>
                  <a:srgbClr val="ED701A"/>
                </a:solidFill>
                <a:latin typeface="Montserrat" pitchFamily="2" charset="77"/>
              </a:rPr>
              <a:t>What the Dev Team Needs to Succeed</a:t>
            </a:r>
          </a:p>
        </p:txBody>
      </p:sp>
      <p:sp>
        <p:nvSpPr>
          <p:cNvPr id="11" name="Content Placeholder 2">
            <a:extLst>
              <a:ext uri="{FF2B5EF4-FFF2-40B4-BE49-F238E27FC236}">
                <a16:creationId xmlns:a16="http://schemas.microsoft.com/office/drawing/2014/main" id="{156379D7-09B9-A04E-AB5A-9CA623F71D20}"/>
              </a:ext>
            </a:extLst>
          </p:cNvPr>
          <p:cNvSpPr>
            <a:spLocks noGrp="1"/>
          </p:cNvSpPr>
          <p:nvPr>
            <p:ph idx="1"/>
          </p:nvPr>
        </p:nvSpPr>
        <p:spPr>
          <a:xfrm>
            <a:off x="472198" y="1397938"/>
            <a:ext cx="10515600" cy="4351338"/>
          </a:xfrm>
        </p:spPr>
        <p:txBody>
          <a:bodyPr>
            <a:normAutofit/>
          </a:bodyPr>
          <a:lstStyle/>
          <a:p>
            <a:pPr>
              <a:spcAft>
                <a:spcPts val="600"/>
              </a:spcAft>
            </a:pPr>
            <a:r>
              <a:rPr lang="en-US" sz="2400" dirty="0">
                <a:latin typeface="Montserrat" pitchFamily="2" charset="77"/>
              </a:rPr>
              <a:t>Provide an Interesting Problem, not a completed solution:</a:t>
            </a:r>
          </a:p>
          <a:p>
            <a:pPr marL="800100" lvl="1" indent="-342900">
              <a:spcBef>
                <a:spcPts val="0"/>
              </a:spcBef>
              <a:spcAft>
                <a:spcPts val="600"/>
              </a:spcAft>
              <a:buFont typeface="Symbol" panose="05050102010706020507" pitchFamily="18" charset="2"/>
              <a:buChar char=""/>
            </a:pPr>
            <a:r>
              <a:rPr lang="en-US" sz="2000" dirty="0">
                <a:solidFill>
                  <a:srgbClr val="202124"/>
                </a:solidFill>
                <a:effectLst/>
                <a:latin typeface="Arial" panose="020B0604020202020204" pitchFamily="34" charset="0"/>
                <a:ea typeface="Calibri" panose="020F0502020204030204" pitchFamily="34" charset="0"/>
                <a:cs typeface="Arial" panose="020B0604020202020204" pitchFamily="34" charset="0"/>
              </a:rPr>
              <a:t>“We need a widget that stores data from a web page!”  </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800100" lvl="1" indent="-342900">
              <a:spcBef>
                <a:spcPts val="0"/>
              </a:spcBef>
              <a:spcAft>
                <a:spcPts val="600"/>
              </a:spcAft>
              <a:buFont typeface="Symbol" panose="05050102010706020507" pitchFamily="18" charset="2"/>
              <a:buChar char=""/>
            </a:pPr>
            <a:r>
              <a:rPr lang="en-US" sz="2000" dirty="0">
                <a:solidFill>
                  <a:srgbClr val="202124"/>
                </a:solidFill>
                <a:effectLst/>
                <a:latin typeface="Arial" panose="020B0604020202020204" pitchFamily="34" charset="0"/>
                <a:ea typeface="Calibri" panose="020F0502020204030204" pitchFamily="34" charset="0"/>
                <a:cs typeface="Arial" panose="020B0604020202020204" pitchFamily="34" charset="0"/>
              </a:rPr>
              <a:t>It needs to work with our existing website.</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800100" lvl="1" indent="-342900">
              <a:spcBef>
                <a:spcPts val="0"/>
              </a:spcBef>
              <a:spcAft>
                <a:spcPts val="600"/>
              </a:spcAft>
              <a:buFont typeface="Symbol" panose="05050102010706020507" pitchFamily="18" charset="2"/>
              <a:buChar char=""/>
            </a:pPr>
            <a:r>
              <a:rPr lang="en-US" sz="2000" dirty="0">
                <a:solidFill>
                  <a:srgbClr val="202124"/>
                </a:solidFill>
                <a:effectLst/>
                <a:latin typeface="Arial" panose="020B0604020202020204" pitchFamily="34" charset="0"/>
                <a:ea typeface="Calibri" panose="020F0502020204030204" pitchFamily="34" charset="0"/>
                <a:cs typeface="Arial" panose="020B0604020202020204" pitchFamily="34" charset="0"/>
              </a:rPr>
              <a:t>Stored data needs to be accessible to both customers and internal users.</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800100" lvl="1" indent="-342900">
              <a:spcBef>
                <a:spcPts val="0"/>
              </a:spcBef>
              <a:spcAft>
                <a:spcPts val="600"/>
              </a:spcAft>
              <a:buFont typeface="Symbol" panose="05050102010706020507" pitchFamily="18" charset="2"/>
              <a:buChar char=""/>
            </a:pPr>
            <a:r>
              <a:rPr lang="en-US" sz="2000" dirty="0">
                <a:solidFill>
                  <a:srgbClr val="202124"/>
                </a:solidFill>
                <a:effectLst/>
                <a:latin typeface="Arial" panose="020B0604020202020204" pitchFamily="34" charset="0"/>
                <a:ea typeface="Calibri" panose="020F0502020204030204" pitchFamily="34" charset="0"/>
                <a:cs typeface="Arial" panose="020B0604020202020204" pitchFamily="34" charset="0"/>
              </a:rPr>
              <a:t>Data should be always backed up in a secondary location.</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800100" lvl="1" indent="-342900">
              <a:spcBef>
                <a:spcPts val="0"/>
              </a:spcBef>
              <a:spcAft>
                <a:spcPts val="600"/>
              </a:spcAft>
              <a:buFont typeface="Symbol" panose="05050102010706020507" pitchFamily="18" charset="2"/>
              <a:buChar char=""/>
            </a:pPr>
            <a:r>
              <a:rPr lang="en-US" sz="2000" dirty="0">
                <a:solidFill>
                  <a:srgbClr val="202124"/>
                </a:solidFill>
                <a:effectLst/>
                <a:latin typeface="Arial" panose="020B0604020202020204" pitchFamily="34" charset="0"/>
                <a:ea typeface="Calibri" panose="020F0502020204030204" pitchFamily="34" charset="0"/>
                <a:cs typeface="Arial" panose="020B0604020202020204" pitchFamily="34" charset="0"/>
              </a:rPr>
              <a:t>Request response time should be less than 1 second.</a:t>
            </a:r>
          </a:p>
          <a:p>
            <a:pPr marL="342900" indent="-342900">
              <a:spcBef>
                <a:spcPts val="0"/>
              </a:spcBef>
              <a:spcAft>
                <a:spcPts val="1000"/>
              </a:spcAft>
              <a:buFont typeface="Symbol" panose="05050102010706020507" pitchFamily="18" charset="2"/>
              <a:buChar char=""/>
            </a:pPr>
            <a:r>
              <a:rPr lang="en-US" sz="2400" dirty="0">
                <a:solidFill>
                  <a:srgbClr val="202124"/>
                </a:solidFill>
                <a:latin typeface="Arial" panose="020B0604020202020204" pitchFamily="34" charset="0"/>
                <a:ea typeface="Calibri" panose="020F0502020204030204" pitchFamily="34" charset="0"/>
                <a:cs typeface="Arial" panose="020B0604020202020204" pitchFamily="34" charset="0"/>
              </a:rPr>
              <a:t>Boundaries that need to be respected</a:t>
            </a:r>
          </a:p>
          <a:p>
            <a:pPr marL="800100" lvl="1" indent="-342900">
              <a:spcBef>
                <a:spcPts val="0"/>
              </a:spcBef>
              <a:spcAft>
                <a:spcPts val="600"/>
              </a:spcAft>
              <a:buFont typeface="Symbol" panose="05050102010706020507" pitchFamily="18" charset="2"/>
              <a:buChar char=""/>
            </a:pPr>
            <a:r>
              <a:rPr lang="en-US" sz="2000" dirty="0">
                <a:solidFill>
                  <a:srgbClr val="202124"/>
                </a:solidFill>
                <a:latin typeface="Arial" panose="020B0604020202020204" pitchFamily="34" charset="0"/>
                <a:ea typeface="Calibri" panose="020F0502020204030204" pitchFamily="34" charset="0"/>
                <a:cs typeface="Arial" panose="020B0604020202020204" pitchFamily="34" charset="0"/>
              </a:rPr>
              <a:t>Budget</a:t>
            </a:r>
          </a:p>
          <a:p>
            <a:pPr marL="800100" lvl="1" indent="-342900">
              <a:spcBef>
                <a:spcPts val="0"/>
              </a:spcBef>
              <a:spcAft>
                <a:spcPts val="600"/>
              </a:spcAft>
              <a:buFont typeface="Symbol" panose="05050102010706020507" pitchFamily="18" charset="2"/>
              <a:buChar char=""/>
            </a:pPr>
            <a:r>
              <a:rPr lang="en-US" sz="2000" dirty="0">
                <a:solidFill>
                  <a:srgbClr val="202124"/>
                </a:solidFill>
                <a:latin typeface="Arial" panose="020B0604020202020204" pitchFamily="34" charset="0"/>
                <a:ea typeface="Calibri" panose="020F0502020204030204" pitchFamily="34" charset="0"/>
                <a:cs typeface="Arial" panose="020B0604020202020204" pitchFamily="34" charset="0"/>
              </a:rPr>
              <a:t>Time to MVP</a:t>
            </a:r>
          </a:p>
          <a:p>
            <a:pPr marL="800100" lvl="1" indent="-342900">
              <a:spcBef>
                <a:spcPts val="0"/>
              </a:spcBef>
              <a:spcAft>
                <a:spcPts val="600"/>
              </a:spcAft>
              <a:buFont typeface="Symbol" panose="05050102010706020507" pitchFamily="18" charset="2"/>
              <a:buChar char=""/>
            </a:pPr>
            <a:r>
              <a:rPr lang="en-US" sz="2000" dirty="0">
                <a:solidFill>
                  <a:srgbClr val="202124"/>
                </a:solidFill>
                <a:latin typeface="Arial" panose="020B0604020202020204" pitchFamily="34" charset="0"/>
                <a:ea typeface="Calibri" panose="020F0502020204030204" pitchFamily="34" charset="0"/>
                <a:cs typeface="Arial" panose="020B0604020202020204" pitchFamily="34" charset="0"/>
              </a:rPr>
              <a:t>Team Size</a:t>
            </a:r>
          </a:p>
          <a:p>
            <a:pPr marL="800100" lvl="1" indent="-342900">
              <a:spcBef>
                <a:spcPts val="0"/>
              </a:spcBef>
              <a:spcAft>
                <a:spcPts val="600"/>
              </a:spcAft>
              <a:buFont typeface="Symbol" panose="05050102010706020507" pitchFamily="18" charset="2"/>
              <a:buChar char=""/>
            </a:pPr>
            <a:r>
              <a:rPr lang="en-US" sz="2000" dirty="0">
                <a:solidFill>
                  <a:srgbClr val="202124"/>
                </a:solidFill>
                <a:latin typeface="Arial" panose="020B0604020202020204" pitchFamily="34" charset="0"/>
                <a:ea typeface="Calibri" panose="020F0502020204030204" pitchFamily="34" charset="0"/>
                <a:cs typeface="Arial" panose="020B0604020202020204" pitchFamily="34" charset="0"/>
              </a:rPr>
              <a:t>Whatever</a:t>
            </a:r>
          </a:p>
          <a:p>
            <a:pPr marL="800100" lvl="1" indent="-342900">
              <a:spcBef>
                <a:spcPts val="0"/>
              </a:spcBef>
              <a:spcAft>
                <a:spcPts val="1000"/>
              </a:spcAft>
              <a:buFont typeface="Symbol" panose="05050102010706020507" pitchFamily="18" charset="2"/>
              <a:buChar char=""/>
            </a:pP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lvl="1"/>
            <a:endParaRPr lang="en-US" sz="2000" dirty="0">
              <a:latin typeface="Montserrat" pitchFamily="2" charset="77"/>
            </a:endParaRPr>
          </a:p>
        </p:txBody>
      </p:sp>
      <p:sp>
        <p:nvSpPr>
          <p:cNvPr id="18" name="TextBox 17">
            <a:extLst>
              <a:ext uri="{FF2B5EF4-FFF2-40B4-BE49-F238E27FC236}">
                <a16:creationId xmlns:a16="http://schemas.microsoft.com/office/drawing/2014/main" id="{7CCAA82B-A680-3847-9520-40F190491379}"/>
              </a:ext>
            </a:extLst>
          </p:cNvPr>
          <p:cNvSpPr txBox="1"/>
          <p:nvPr/>
        </p:nvSpPr>
        <p:spPr>
          <a:xfrm>
            <a:off x="472198" y="5956557"/>
            <a:ext cx="4355936" cy="400110"/>
          </a:xfrm>
          <a:prstGeom prst="rect">
            <a:avLst/>
          </a:prstGeom>
          <a:noFill/>
        </p:spPr>
        <p:txBody>
          <a:bodyPr wrap="square" rtlCol="0">
            <a:spAutoFit/>
          </a:bodyPr>
          <a:lstStyle/>
          <a:p>
            <a:r>
              <a:rPr lang="en-US" sz="2000" b="1" dirty="0">
                <a:solidFill>
                  <a:srgbClr val="ED701A"/>
                </a:solidFill>
                <a:latin typeface="Montserrat" pitchFamily="2" charset="77"/>
              </a:rPr>
              <a:t>Heather Wilcox</a:t>
            </a:r>
            <a:endParaRPr lang="en-US" sz="2000" dirty="0">
              <a:solidFill>
                <a:srgbClr val="ED701A"/>
              </a:solidFill>
              <a:latin typeface="Montserrat" pitchFamily="2" charset="77"/>
            </a:endParaRPr>
          </a:p>
        </p:txBody>
      </p:sp>
      <p:sp>
        <p:nvSpPr>
          <p:cNvPr id="19" name="TextBox 18">
            <a:extLst>
              <a:ext uri="{FF2B5EF4-FFF2-40B4-BE49-F238E27FC236}">
                <a16:creationId xmlns:a16="http://schemas.microsoft.com/office/drawing/2014/main" id="{7194090E-1455-6648-9A20-CD451EE3E97D}"/>
              </a:ext>
            </a:extLst>
          </p:cNvPr>
          <p:cNvSpPr txBox="1"/>
          <p:nvPr/>
        </p:nvSpPr>
        <p:spPr>
          <a:xfrm>
            <a:off x="472198" y="6322686"/>
            <a:ext cx="4397828" cy="400110"/>
          </a:xfrm>
          <a:prstGeom prst="rect">
            <a:avLst/>
          </a:prstGeom>
          <a:noFill/>
        </p:spPr>
        <p:txBody>
          <a:bodyPr wrap="square" rtlCol="0">
            <a:spAutoFit/>
          </a:bodyPr>
          <a:lstStyle/>
          <a:p>
            <a:r>
              <a:rPr lang="en-US" sz="2000" b="1" dirty="0">
                <a:latin typeface="Montserrat" pitchFamily="2" charset="77"/>
              </a:rPr>
              <a:t>Leading With Quality</a:t>
            </a:r>
            <a:endParaRPr lang="en-US" sz="2400" dirty="0">
              <a:latin typeface="Montserrat" pitchFamily="2" charset="77"/>
            </a:endParaRPr>
          </a:p>
        </p:txBody>
      </p:sp>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82235"/>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7" name="Picture 6" descr="A picture containing light&#10;&#10;Description automatically generated">
            <a:extLst>
              <a:ext uri="{FF2B5EF4-FFF2-40B4-BE49-F238E27FC236}">
                <a16:creationId xmlns:a16="http://schemas.microsoft.com/office/drawing/2014/main" id="{9A4D3E03-5B84-079A-F8F4-361E75297DE8}"/>
              </a:ext>
            </a:extLst>
          </p:cNvPr>
          <p:cNvPicPr>
            <a:picLocks noChangeAspect="1"/>
          </p:cNvPicPr>
          <p:nvPr/>
        </p:nvPicPr>
        <p:blipFill>
          <a:blip r:embed="rId3"/>
          <a:stretch>
            <a:fillRect/>
          </a:stretch>
        </p:blipFill>
        <p:spPr>
          <a:xfrm rot="909346">
            <a:off x="10206715" y="-1438272"/>
            <a:ext cx="2766367" cy="10023757"/>
          </a:xfrm>
          <a:prstGeom prst="rect">
            <a:avLst/>
          </a:prstGeom>
        </p:spPr>
      </p:pic>
    </p:spTree>
    <p:extLst>
      <p:ext uri="{BB962C8B-B14F-4D97-AF65-F5344CB8AC3E}">
        <p14:creationId xmlns:p14="http://schemas.microsoft.com/office/powerpoint/2010/main" val="2095195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CECB838C-EF60-DA4F-82FD-EA0FD73A7904}"/>
              </a:ext>
            </a:extLst>
          </p:cNvPr>
          <p:cNvPicPr>
            <a:picLocks noChangeAspect="1"/>
          </p:cNvPicPr>
          <p:nvPr/>
        </p:nvPicPr>
        <p:blipFill>
          <a:blip r:embed="rId2"/>
          <a:stretch>
            <a:fillRect/>
          </a:stretch>
        </p:blipFill>
        <p:spPr>
          <a:xfrm>
            <a:off x="0" y="0"/>
            <a:ext cx="12192000" cy="6858000"/>
          </a:xfrm>
          <a:prstGeom prst="rect">
            <a:avLst/>
          </a:prstGeom>
        </p:spPr>
      </p:pic>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472198" y="576417"/>
            <a:ext cx="8993078" cy="647200"/>
          </a:xfrm>
        </p:spPr>
        <p:txBody>
          <a:bodyPr>
            <a:normAutofit fontScale="90000"/>
          </a:bodyPr>
          <a:lstStyle/>
          <a:p>
            <a:r>
              <a:rPr lang="en-US" b="1" dirty="0">
                <a:solidFill>
                  <a:srgbClr val="ED701A"/>
                </a:solidFill>
                <a:latin typeface="Montserrat" pitchFamily="2" charset="77"/>
              </a:rPr>
              <a:t>It Can Work for Any SDLC</a:t>
            </a:r>
          </a:p>
        </p:txBody>
      </p:sp>
      <p:sp>
        <p:nvSpPr>
          <p:cNvPr id="11" name="Content Placeholder 2">
            <a:extLst>
              <a:ext uri="{FF2B5EF4-FFF2-40B4-BE49-F238E27FC236}">
                <a16:creationId xmlns:a16="http://schemas.microsoft.com/office/drawing/2014/main" id="{156379D7-09B9-A04E-AB5A-9CA623F71D20}"/>
              </a:ext>
            </a:extLst>
          </p:cNvPr>
          <p:cNvSpPr>
            <a:spLocks noGrp="1"/>
          </p:cNvSpPr>
          <p:nvPr>
            <p:ph idx="1"/>
          </p:nvPr>
        </p:nvSpPr>
        <p:spPr>
          <a:xfrm>
            <a:off x="472198" y="1397938"/>
            <a:ext cx="10515600" cy="4351338"/>
          </a:xfrm>
        </p:spPr>
        <p:txBody>
          <a:bodyPr>
            <a:normAutofit/>
          </a:bodyPr>
          <a:lstStyle/>
          <a:p>
            <a:r>
              <a:rPr lang="en-US" sz="2400" dirty="0">
                <a:latin typeface="Montserrat" pitchFamily="2" charset="77"/>
              </a:rPr>
              <a:t>Waterfall</a:t>
            </a:r>
          </a:p>
          <a:p>
            <a:r>
              <a:rPr lang="en-US" sz="2400" dirty="0">
                <a:latin typeface="Montserrat" pitchFamily="2" charset="77"/>
              </a:rPr>
              <a:t>Agile</a:t>
            </a:r>
          </a:p>
          <a:p>
            <a:r>
              <a:rPr lang="en-US" sz="2400" dirty="0">
                <a:latin typeface="Montserrat" pitchFamily="2" charset="77"/>
              </a:rPr>
              <a:t>Whatever</a:t>
            </a:r>
          </a:p>
          <a:p>
            <a:endParaRPr lang="en-US" sz="2400" dirty="0">
              <a:latin typeface="Montserrat" pitchFamily="2" charset="77"/>
            </a:endParaRPr>
          </a:p>
          <a:p>
            <a:r>
              <a:rPr lang="en-US" sz="2400" dirty="0">
                <a:latin typeface="Montserrat" pitchFamily="2" charset="77"/>
              </a:rPr>
              <a:t>Just get the right people in the room at the start of the project and don’t leave out the domain experts for reasons.</a:t>
            </a:r>
          </a:p>
        </p:txBody>
      </p:sp>
      <p:sp>
        <p:nvSpPr>
          <p:cNvPr id="18" name="TextBox 17">
            <a:extLst>
              <a:ext uri="{FF2B5EF4-FFF2-40B4-BE49-F238E27FC236}">
                <a16:creationId xmlns:a16="http://schemas.microsoft.com/office/drawing/2014/main" id="{7CCAA82B-A680-3847-9520-40F190491379}"/>
              </a:ext>
            </a:extLst>
          </p:cNvPr>
          <p:cNvSpPr txBox="1"/>
          <p:nvPr/>
        </p:nvSpPr>
        <p:spPr>
          <a:xfrm>
            <a:off x="472198" y="5956557"/>
            <a:ext cx="4355936" cy="400110"/>
          </a:xfrm>
          <a:prstGeom prst="rect">
            <a:avLst/>
          </a:prstGeom>
          <a:noFill/>
        </p:spPr>
        <p:txBody>
          <a:bodyPr wrap="square" rtlCol="0">
            <a:spAutoFit/>
          </a:bodyPr>
          <a:lstStyle/>
          <a:p>
            <a:r>
              <a:rPr lang="en-US" sz="2000" b="1" dirty="0">
                <a:solidFill>
                  <a:srgbClr val="ED701A"/>
                </a:solidFill>
                <a:latin typeface="Montserrat" pitchFamily="2" charset="77"/>
              </a:rPr>
              <a:t>Heather Wilcox</a:t>
            </a:r>
            <a:endParaRPr lang="en-US" sz="2000" dirty="0">
              <a:solidFill>
                <a:srgbClr val="ED701A"/>
              </a:solidFill>
              <a:latin typeface="Montserrat" pitchFamily="2" charset="77"/>
            </a:endParaRPr>
          </a:p>
        </p:txBody>
      </p:sp>
      <p:sp>
        <p:nvSpPr>
          <p:cNvPr id="19" name="TextBox 18">
            <a:extLst>
              <a:ext uri="{FF2B5EF4-FFF2-40B4-BE49-F238E27FC236}">
                <a16:creationId xmlns:a16="http://schemas.microsoft.com/office/drawing/2014/main" id="{7194090E-1455-6648-9A20-CD451EE3E97D}"/>
              </a:ext>
            </a:extLst>
          </p:cNvPr>
          <p:cNvSpPr txBox="1"/>
          <p:nvPr/>
        </p:nvSpPr>
        <p:spPr>
          <a:xfrm>
            <a:off x="472198" y="6322686"/>
            <a:ext cx="4397828" cy="400110"/>
          </a:xfrm>
          <a:prstGeom prst="rect">
            <a:avLst/>
          </a:prstGeom>
          <a:noFill/>
        </p:spPr>
        <p:txBody>
          <a:bodyPr wrap="square" rtlCol="0">
            <a:spAutoFit/>
          </a:bodyPr>
          <a:lstStyle/>
          <a:p>
            <a:r>
              <a:rPr lang="en-US" sz="2000" b="1" dirty="0">
                <a:latin typeface="Montserrat" pitchFamily="2" charset="77"/>
              </a:rPr>
              <a:t>Leading With Quality</a:t>
            </a:r>
            <a:endParaRPr lang="en-US" sz="2400" dirty="0">
              <a:latin typeface="Montserrat" pitchFamily="2" charset="77"/>
            </a:endParaRPr>
          </a:p>
        </p:txBody>
      </p:sp>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82235"/>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7" name="Picture 6" descr="A picture containing light&#10;&#10;Description automatically generated">
            <a:extLst>
              <a:ext uri="{FF2B5EF4-FFF2-40B4-BE49-F238E27FC236}">
                <a16:creationId xmlns:a16="http://schemas.microsoft.com/office/drawing/2014/main" id="{9A4D3E03-5B84-079A-F8F4-361E75297DE8}"/>
              </a:ext>
            </a:extLst>
          </p:cNvPr>
          <p:cNvPicPr>
            <a:picLocks noChangeAspect="1"/>
          </p:cNvPicPr>
          <p:nvPr/>
        </p:nvPicPr>
        <p:blipFill>
          <a:blip r:embed="rId3"/>
          <a:stretch>
            <a:fillRect/>
          </a:stretch>
        </p:blipFill>
        <p:spPr>
          <a:xfrm rot="909346">
            <a:off x="10206715" y="-1438272"/>
            <a:ext cx="2766367" cy="10023757"/>
          </a:xfrm>
          <a:prstGeom prst="rect">
            <a:avLst/>
          </a:prstGeom>
        </p:spPr>
      </p:pic>
    </p:spTree>
    <p:extLst>
      <p:ext uri="{BB962C8B-B14F-4D97-AF65-F5344CB8AC3E}">
        <p14:creationId xmlns:p14="http://schemas.microsoft.com/office/powerpoint/2010/main" val="1443144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CECB838C-EF60-DA4F-82FD-EA0FD73A7904}"/>
              </a:ext>
            </a:extLst>
          </p:cNvPr>
          <p:cNvPicPr>
            <a:picLocks noChangeAspect="1"/>
          </p:cNvPicPr>
          <p:nvPr/>
        </p:nvPicPr>
        <p:blipFill>
          <a:blip r:embed="rId2"/>
          <a:stretch>
            <a:fillRect/>
          </a:stretch>
        </p:blipFill>
        <p:spPr>
          <a:xfrm>
            <a:off x="0" y="0"/>
            <a:ext cx="12192000" cy="6858000"/>
          </a:xfrm>
          <a:prstGeom prst="rect">
            <a:avLst/>
          </a:prstGeom>
        </p:spPr>
      </p:pic>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472198" y="576417"/>
            <a:ext cx="4813786" cy="647200"/>
          </a:xfrm>
        </p:spPr>
        <p:txBody>
          <a:bodyPr>
            <a:normAutofit fontScale="90000"/>
          </a:bodyPr>
          <a:lstStyle/>
          <a:p>
            <a:r>
              <a:rPr lang="en-US" b="1" dirty="0">
                <a:solidFill>
                  <a:srgbClr val="ED701A"/>
                </a:solidFill>
                <a:latin typeface="Montserrat" pitchFamily="2" charset="77"/>
              </a:rPr>
              <a:t>Conclusion</a:t>
            </a:r>
          </a:p>
        </p:txBody>
      </p:sp>
      <p:sp>
        <p:nvSpPr>
          <p:cNvPr id="11" name="Content Placeholder 2">
            <a:extLst>
              <a:ext uri="{FF2B5EF4-FFF2-40B4-BE49-F238E27FC236}">
                <a16:creationId xmlns:a16="http://schemas.microsoft.com/office/drawing/2014/main" id="{156379D7-09B9-A04E-AB5A-9CA623F71D20}"/>
              </a:ext>
            </a:extLst>
          </p:cNvPr>
          <p:cNvSpPr>
            <a:spLocks noGrp="1"/>
          </p:cNvSpPr>
          <p:nvPr>
            <p:ph idx="1"/>
          </p:nvPr>
        </p:nvSpPr>
        <p:spPr>
          <a:xfrm>
            <a:off x="472198" y="1397938"/>
            <a:ext cx="10515600" cy="4351338"/>
          </a:xfrm>
        </p:spPr>
        <p:txBody>
          <a:bodyPr>
            <a:normAutofit lnSpcReduction="10000"/>
          </a:bodyPr>
          <a:lstStyle/>
          <a:p>
            <a:r>
              <a:rPr lang="en-US" sz="2400" dirty="0">
                <a:latin typeface="Montserrat" pitchFamily="2" charset="77"/>
              </a:rPr>
              <a:t>Healthy company culture abhors a large meeting BUT</a:t>
            </a:r>
          </a:p>
          <a:p>
            <a:r>
              <a:rPr lang="en-US" sz="2400" dirty="0">
                <a:latin typeface="Montserrat" pitchFamily="2" charset="77"/>
              </a:rPr>
              <a:t>Don’t hamstring your project by leaving out the folks who know your ecosystem the best:</a:t>
            </a:r>
          </a:p>
          <a:p>
            <a:pPr lvl="1"/>
            <a:r>
              <a:rPr lang="en-US" sz="2000" dirty="0">
                <a:latin typeface="Montserrat" pitchFamily="2" charset="77"/>
              </a:rPr>
              <a:t>Software Engineers</a:t>
            </a:r>
          </a:p>
          <a:p>
            <a:pPr lvl="1"/>
            <a:r>
              <a:rPr lang="en-US" sz="2000" dirty="0">
                <a:latin typeface="Montserrat" pitchFamily="2" charset="77"/>
              </a:rPr>
              <a:t>QA</a:t>
            </a:r>
          </a:p>
          <a:p>
            <a:pPr lvl="1"/>
            <a:r>
              <a:rPr lang="en-US" sz="2000" dirty="0">
                <a:latin typeface="Montserrat" pitchFamily="2" charset="77"/>
              </a:rPr>
              <a:t>Support</a:t>
            </a:r>
          </a:p>
          <a:p>
            <a:r>
              <a:rPr lang="en-US" sz="2400" dirty="0">
                <a:latin typeface="Montserrat" pitchFamily="2" charset="77"/>
              </a:rPr>
              <a:t>These people have the knowledge and skills that will help your product be the best it can be from the very beginning. </a:t>
            </a:r>
          </a:p>
          <a:p>
            <a:r>
              <a:rPr lang="en-US" sz="2400" dirty="0">
                <a:latin typeface="Montserrat" pitchFamily="2" charset="77"/>
              </a:rPr>
              <a:t>The cost of getting them involved early is very likely going to be much cheaper than getting them involved too late.</a:t>
            </a:r>
          </a:p>
          <a:p>
            <a:r>
              <a:rPr lang="en-US" sz="2400" dirty="0">
                <a:latin typeface="Montserrat" pitchFamily="2" charset="77"/>
              </a:rPr>
              <a:t>Deliver an interesting challenge to your Dev Team – not just a completed solution.</a:t>
            </a:r>
          </a:p>
          <a:p>
            <a:pPr lvl="1"/>
            <a:endParaRPr lang="en-US" sz="2000" dirty="0">
              <a:latin typeface="Montserrat" pitchFamily="2" charset="77"/>
            </a:endParaRPr>
          </a:p>
        </p:txBody>
      </p:sp>
      <p:sp>
        <p:nvSpPr>
          <p:cNvPr id="18" name="TextBox 17">
            <a:extLst>
              <a:ext uri="{FF2B5EF4-FFF2-40B4-BE49-F238E27FC236}">
                <a16:creationId xmlns:a16="http://schemas.microsoft.com/office/drawing/2014/main" id="{7CCAA82B-A680-3847-9520-40F190491379}"/>
              </a:ext>
            </a:extLst>
          </p:cNvPr>
          <p:cNvSpPr txBox="1"/>
          <p:nvPr/>
        </p:nvSpPr>
        <p:spPr>
          <a:xfrm>
            <a:off x="472198" y="5956557"/>
            <a:ext cx="4355936" cy="400110"/>
          </a:xfrm>
          <a:prstGeom prst="rect">
            <a:avLst/>
          </a:prstGeom>
          <a:noFill/>
        </p:spPr>
        <p:txBody>
          <a:bodyPr wrap="square" rtlCol="0">
            <a:spAutoFit/>
          </a:bodyPr>
          <a:lstStyle/>
          <a:p>
            <a:r>
              <a:rPr lang="en-US" sz="2000" b="1" dirty="0">
                <a:solidFill>
                  <a:srgbClr val="ED701A"/>
                </a:solidFill>
                <a:latin typeface="Montserrat" pitchFamily="2" charset="77"/>
              </a:rPr>
              <a:t>Heather Wilcox</a:t>
            </a:r>
            <a:endParaRPr lang="en-US" sz="2000" dirty="0">
              <a:solidFill>
                <a:srgbClr val="ED701A"/>
              </a:solidFill>
              <a:latin typeface="Montserrat" pitchFamily="2" charset="77"/>
            </a:endParaRPr>
          </a:p>
        </p:txBody>
      </p:sp>
      <p:sp>
        <p:nvSpPr>
          <p:cNvPr id="19" name="TextBox 18">
            <a:extLst>
              <a:ext uri="{FF2B5EF4-FFF2-40B4-BE49-F238E27FC236}">
                <a16:creationId xmlns:a16="http://schemas.microsoft.com/office/drawing/2014/main" id="{7194090E-1455-6648-9A20-CD451EE3E97D}"/>
              </a:ext>
            </a:extLst>
          </p:cNvPr>
          <p:cNvSpPr txBox="1"/>
          <p:nvPr/>
        </p:nvSpPr>
        <p:spPr>
          <a:xfrm>
            <a:off x="472198" y="6322686"/>
            <a:ext cx="4397828" cy="400110"/>
          </a:xfrm>
          <a:prstGeom prst="rect">
            <a:avLst/>
          </a:prstGeom>
          <a:noFill/>
        </p:spPr>
        <p:txBody>
          <a:bodyPr wrap="square" rtlCol="0">
            <a:spAutoFit/>
          </a:bodyPr>
          <a:lstStyle/>
          <a:p>
            <a:r>
              <a:rPr lang="en-US" sz="2000" b="1" dirty="0">
                <a:latin typeface="Montserrat" pitchFamily="2" charset="77"/>
              </a:rPr>
              <a:t>Leading With Quality</a:t>
            </a:r>
            <a:endParaRPr lang="en-US" sz="2400" dirty="0">
              <a:latin typeface="Montserrat" pitchFamily="2" charset="77"/>
            </a:endParaRPr>
          </a:p>
        </p:txBody>
      </p:sp>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82235"/>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7" name="Picture 6" descr="A picture containing light&#10;&#10;Description automatically generated">
            <a:extLst>
              <a:ext uri="{FF2B5EF4-FFF2-40B4-BE49-F238E27FC236}">
                <a16:creationId xmlns:a16="http://schemas.microsoft.com/office/drawing/2014/main" id="{9A4D3E03-5B84-079A-F8F4-361E75297DE8}"/>
              </a:ext>
            </a:extLst>
          </p:cNvPr>
          <p:cNvPicPr>
            <a:picLocks noChangeAspect="1"/>
          </p:cNvPicPr>
          <p:nvPr/>
        </p:nvPicPr>
        <p:blipFill>
          <a:blip r:embed="rId3"/>
          <a:stretch>
            <a:fillRect/>
          </a:stretch>
        </p:blipFill>
        <p:spPr>
          <a:xfrm rot="909346">
            <a:off x="10206715" y="-1438272"/>
            <a:ext cx="2766367" cy="10023757"/>
          </a:xfrm>
          <a:prstGeom prst="rect">
            <a:avLst/>
          </a:prstGeom>
        </p:spPr>
      </p:pic>
    </p:spTree>
    <p:extLst>
      <p:ext uri="{BB962C8B-B14F-4D97-AF65-F5344CB8AC3E}">
        <p14:creationId xmlns:p14="http://schemas.microsoft.com/office/powerpoint/2010/main" val="1655185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CECB838C-EF60-DA4F-82FD-EA0FD73A7904}"/>
              </a:ext>
            </a:extLst>
          </p:cNvPr>
          <p:cNvPicPr>
            <a:picLocks noChangeAspect="1"/>
          </p:cNvPicPr>
          <p:nvPr/>
        </p:nvPicPr>
        <p:blipFill>
          <a:blip r:embed="rId2"/>
          <a:stretch>
            <a:fillRect/>
          </a:stretch>
        </p:blipFill>
        <p:spPr>
          <a:xfrm>
            <a:off x="0" y="0"/>
            <a:ext cx="12192000" cy="6858000"/>
          </a:xfrm>
          <a:prstGeom prst="rect">
            <a:avLst/>
          </a:prstGeom>
        </p:spPr>
      </p:pic>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472198" y="576417"/>
            <a:ext cx="4813786" cy="647200"/>
          </a:xfrm>
        </p:spPr>
        <p:txBody>
          <a:bodyPr>
            <a:normAutofit fontScale="90000"/>
          </a:bodyPr>
          <a:lstStyle/>
          <a:p>
            <a:r>
              <a:rPr lang="en-US" b="1" dirty="0">
                <a:solidFill>
                  <a:srgbClr val="ED701A"/>
                </a:solidFill>
                <a:latin typeface="Montserrat" pitchFamily="2" charset="77"/>
              </a:rPr>
              <a:t>Questions?</a:t>
            </a:r>
          </a:p>
        </p:txBody>
      </p:sp>
      <p:sp>
        <p:nvSpPr>
          <p:cNvPr id="18" name="TextBox 17">
            <a:extLst>
              <a:ext uri="{FF2B5EF4-FFF2-40B4-BE49-F238E27FC236}">
                <a16:creationId xmlns:a16="http://schemas.microsoft.com/office/drawing/2014/main" id="{7CCAA82B-A680-3847-9520-40F190491379}"/>
              </a:ext>
            </a:extLst>
          </p:cNvPr>
          <p:cNvSpPr txBox="1"/>
          <p:nvPr/>
        </p:nvSpPr>
        <p:spPr>
          <a:xfrm>
            <a:off x="472198" y="5956557"/>
            <a:ext cx="4355936" cy="400110"/>
          </a:xfrm>
          <a:prstGeom prst="rect">
            <a:avLst/>
          </a:prstGeom>
          <a:noFill/>
        </p:spPr>
        <p:txBody>
          <a:bodyPr wrap="square" rtlCol="0">
            <a:spAutoFit/>
          </a:bodyPr>
          <a:lstStyle/>
          <a:p>
            <a:r>
              <a:rPr lang="en-US" sz="2000" b="1" dirty="0">
                <a:solidFill>
                  <a:srgbClr val="ED701A"/>
                </a:solidFill>
                <a:latin typeface="Montserrat" pitchFamily="2" charset="77"/>
              </a:rPr>
              <a:t>Heather Wilcox</a:t>
            </a:r>
            <a:endParaRPr lang="en-US" sz="2000" dirty="0">
              <a:solidFill>
                <a:srgbClr val="ED701A"/>
              </a:solidFill>
              <a:latin typeface="Montserrat" pitchFamily="2" charset="77"/>
            </a:endParaRPr>
          </a:p>
        </p:txBody>
      </p:sp>
      <p:sp>
        <p:nvSpPr>
          <p:cNvPr id="19" name="TextBox 18">
            <a:extLst>
              <a:ext uri="{FF2B5EF4-FFF2-40B4-BE49-F238E27FC236}">
                <a16:creationId xmlns:a16="http://schemas.microsoft.com/office/drawing/2014/main" id="{7194090E-1455-6648-9A20-CD451EE3E97D}"/>
              </a:ext>
            </a:extLst>
          </p:cNvPr>
          <p:cNvSpPr txBox="1"/>
          <p:nvPr/>
        </p:nvSpPr>
        <p:spPr>
          <a:xfrm>
            <a:off x="472198" y="6322686"/>
            <a:ext cx="4397828" cy="400110"/>
          </a:xfrm>
          <a:prstGeom prst="rect">
            <a:avLst/>
          </a:prstGeom>
          <a:noFill/>
        </p:spPr>
        <p:txBody>
          <a:bodyPr wrap="square" rtlCol="0">
            <a:spAutoFit/>
          </a:bodyPr>
          <a:lstStyle/>
          <a:p>
            <a:r>
              <a:rPr lang="en-US" sz="2000" b="1" dirty="0">
                <a:latin typeface="Montserrat" pitchFamily="2" charset="77"/>
              </a:rPr>
              <a:t>Leading With Quality</a:t>
            </a:r>
            <a:endParaRPr lang="en-US" sz="2400" dirty="0">
              <a:latin typeface="Montserrat" pitchFamily="2" charset="77"/>
            </a:endParaRPr>
          </a:p>
        </p:txBody>
      </p:sp>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82235"/>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7" name="Picture 6" descr="A picture containing light&#10;&#10;Description automatically generated">
            <a:extLst>
              <a:ext uri="{FF2B5EF4-FFF2-40B4-BE49-F238E27FC236}">
                <a16:creationId xmlns:a16="http://schemas.microsoft.com/office/drawing/2014/main" id="{9A4D3E03-5B84-079A-F8F4-361E75297DE8}"/>
              </a:ext>
            </a:extLst>
          </p:cNvPr>
          <p:cNvPicPr>
            <a:picLocks noChangeAspect="1"/>
          </p:cNvPicPr>
          <p:nvPr/>
        </p:nvPicPr>
        <p:blipFill>
          <a:blip r:embed="rId3"/>
          <a:stretch>
            <a:fillRect/>
          </a:stretch>
        </p:blipFill>
        <p:spPr>
          <a:xfrm rot="909346">
            <a:off x="10206715" y="-1438272"/>
            <a:ext cx="2766367" cy="10023757"/>
          </a:xfrm>
          <a:prstGeom prst="rect">
            <a:avLst/>
          </a:prstGeom>
        </p:spPr>
      </p:pic>
      <p:pic>
        <p:nvPicPr>
          <p:cNvPr id="10" name="Content Placeholder 9" descr="A donkey standing in a field&#10;&#10;Description automatically generated">
            <a:extLst>
              <a:ext uri="{FF2B5EF4-FFF2-40B4-BE49-F238E27FC236}">
                <a16:creationId xmlns:a16="http://schemas.microsoft.com/office/drawing/2014/main" id="{E68F7A7B-C14D-9FC6-7363-BD1E784C01EB}"/>
              </a:ext>
            </a:extLst>
          </p:cNvPr>
          <p:cNvPicPr>
            <a:picLocks noGrp="1" noChangeAspect="1"/>
          </p:cNvPicPr>
          <p:nvPr>
            <p:ph idx="1"/>
          </p:nvPr>
        </p:nvPicPr>
        <p:blipFill>
          <a:blip r:embed="rId4"/>
          <a:stretch>
            <a:fillRect/>
          </a:stretch>
        </p:blipFill>
        <p:spPr>
          <a:xfrm rot="5400000">
            <a:off x="3014385" y="1385738"/>
            <a:ext cx="6840327" cy="4104196"/>
          </a:xfrm>
        </p:spPr>
      </p:pic>
    </p:spTree>
    <p:extLst>
      <p:ext uri="{BB962C8B-B14F-4D97-AF65-F5344CB8AC3E}">
        <p14:creationId xmlns:p14="http://schemas.microsoft.com/office/powerpoint/2010/main" val="322462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6439EC1F-C469-BEFA-1889-B5723C8FCBE7}"/>
              </a:ext>
            </a:extLst>
          </p:cNvPr>
          <p:cNvPicPr>
            <a:picLocks noChangeAspect="1"/>
          </p:cNvPicPr>
          <p:nvPr/>
        </p:nvPicPr>
        <p:blipFill>
          <a:blip r:embed="rId2"/>
          <a:stretch>
            <a:fillRect/>
          </a:stretch>
        </p:blipFill>
        <p:spPr>
          <a:xfrm>
            <a:off x="0" y="0"/>
            <a:ext cx="12236502" cy="6883032"/>
          </a:xfrm>
          <a:prstGeom prst="rect">
            <a:avLst/>
          </a:prstGeom>
        </p:spPr>
      </p:pic>
      <p:sp>
        <p:nvSpPr>
          <p:cNvPr id="2" name="Title 1">
            <a:extLst>
              <a:ext uri="{FF2B5EF4-FFF2-40B4-BE49-F238E27FC236}">
                <a16:creationId xmlns:a16="http://schemas.microsoft.com/office/drawing/2014/main" id="{096825E3-73AB-B24F-94B8-0215EB4AF7BF}"/>
              </a:ext>
            </a:extLst>
          </p:cNvPr>
          <p:cNvSpPr>
            <a:spLocks noGrp="1"/>
          </p:cNvSpPr>
          <p:nvPr>
            <p:ph type="title"/>
          </p:nvPr>
        </p:nvSpPr>
        <p:spPr/>
        <p:txBody>
          <a:bodyPr>
            <a:normAutofit/>
          </a:bodyPr>
          <a:lstStyle/>
          <a:p>
            <a:r>
              <a:rPr lang="en-US" sz="8800" b="1" dirty="0">
                <a:solidFill>
                  <a:srgbClr val="ED701A"/>
                </a:solidFill>
                <a:latin typeface="Montserrat" pitchFamily="2" charset="77"/>
              </a:rPr>
              <a:t>About Me…</a:t>
            </a:r>
          </a:p>
        </p:txBody>
      </p:sp>
      <p:sp>
        <p:nvSpPr>
          <p:cNvPr id="3" name="Content Placeholder 2">
            <a:extLst>
              <a:ext uri="{FF2B5EF4-FFF2-40B4-BE49-F238E27FC236}">
                <a16:creationId xmlns:a16="http://schemas.microsoft.com/office/drawing/2014/main" id="{534DD638-55FC-8A47-8941-AA2711FCA5D0}"/>
              </a:ext>
            </a:extLst>
          </p:cNvPr>
          <p:cNvSpPr>
            <a:spLocks noGrp="1"/>
          </p:cNvSpPr>
          <p:nvPr>
            <p:ph idx="1"/>
          </p:nvPr>
        </p:nvSpPr>
        <p:spPr>
          <a:xfrm>
            <a:off x="838201" y="1864071"/>
            <a:ext cx="8565070" cy="4092486"/>
          </a:xfrm>
        </p:spPr>
        <p:txBody>
          <a:bodyPr>
            <a:normAutofit/>
          </a:bodyPr>
          <a:lstStyle/>
          <a:p>
            <a:r>
              <a:rPr lang="en-US" sz="2400" dirty="0">
                <a:latin typeface="Montserrat" pitchFamily="2" charset="77"/>
              </a:rPr>
              <a:t>Former Anthropologist</a:t>
            </a:r>
          </a:p>
          <a:p>
            <a:r>
              <a:rPr lang="en-US" sz="2400" dirty="0">
                <a:latin typeface="Montserrat" pitchFamily="2" charset="77"/>
              </a:rPr>
              <a:t>In 1994, I left a Master’s program to start a new life and decided that maybe technology might be fun.  </a:t>
            </a:r>
          </a:p>
          <a:p>
            <a:r>
              <a:rPr lang="en-US" sz="2400" dirty="0">
                <a:latin typeface="Montserrat" pitchFamily="2" charset="77"/>
              </a:rPr>
              <a:t>29 years and 9 companies later, I’m still in the game</a:t>
            </a:r>
          </a:p>
          <a:p>
            <a:r>
              <a:rPr lang="en-US" sz="2400" dirty="0">
                <a:latin typeface="Montserrat" pitchFamily="2" charset="77"/>
              </a:rPr>
              <a:t>Current Gig:  Manager of Quality and Reliability – HMH</a:t>
            </a:r>
          </a:p>
          <a:p>
            <a:r>
              <a:rPr lang="en-US" sz="2400" dirty="0">
                <a:latin typeface="Montserrat" pitchFamily="2" charset="77"/>
              </a:rPr>
              <a:t>Hobbies:  Equestrian Sports, Training Donkeys (wild and domestic), hand spinning, hobby farming (pigs and goats)</a:t>
            </a:r>
          </a:p>
        </p:txBody>
      </p:sp>
      <p:sp>
        <p:nvSpPr>
          <p:cNvPr id="11" name="TextBox 10">
            <a:extLst>
              <a:ext uri="{FF2B5EF4-FFF2-40B4-BE49-F238E27FC236}">
                <a16:creationId xmlns:a16="http://schemas.microsoft.com/office/drawing/2014/main" id="{28F6BADE-48DB-224C-8475-91B4F948238D}"/>
              </a:ext>
            </a:extLst>
          </p:cNvPr>
          <p:cNvSpPr txBox="1"/>
          <p:nvPr/>
        </p:nvSpPr>
        <p:spPr>
          <a:xfrm>
            <a:off x="7263775" y="5956557"/>
            <a:ext cx="4397828" cy="400110"/>
          </a:xfrm>
          <a:prstGeom prst="rect">
            <a:avLst/>
          </a:prstGeom>
          <a:noFill/>
        </p:spPr>
        <p:txBody>
          <a:bodyPr wrap="square" rtlCol="0">
            <a:spAutoFit/>
          </a:bodyPr>
          <a:lstStyle/>
          <a:p>
            <a:pPr algn="r"/>
            <a:r>
              <a:rPr lang="en-US" sz="2000" b="1" dirty="0">
                <a:solidFill>
                  <a:srgbClr val="ED701A"/>
                </a:solidFill>
                <a:latin typeface="Montserrat" pitchFamily="2" charset="77"/>
              </a:rPr>
              <a:t>Heather Wilcox</a:t>
            </a:r>
            <a:endParaRPr lang="en-US" sz="2000" dirty="0">
              <a:solidFill>
                <a:srgbClr val="ED701A"/>
              </a:solidFill>
              <a:latin typeface="Montserrat" pitchFamily="2" charset="77"/>
            </a:endParaRPr>
          </a:p>
        </p:txBody>
      </p:sp>
      <p:sp>
        <p:nvSpPr>
          <p:cNvPr id="12" name="TextBox 11">
            <a:extLst>
              <a:ext uri="{FF2B5EF4-FFF2-40B4-BE49-F238E27FC236}">
                <a16:creationId xmlns:a16="http://schemas.microsoft.com/office/drawing/2014/main" id="{B2FCD00E-5636-7640-BD31-198D691EDA0C}"/>
              </a:ext>
            </a:extLst>
          </p:cNvPr>
          <p:cNvSpPr txBox="1"/>
          <p:nvPr/>
        </p:nvSpPr>
        <p:spPr>
          <a:xfrm>
            <a:off x="7305667" y="6322686"/>
            <a:ext cx="4397828" cy="400110"/>
          </a:xfrm>
          <a:prstGeom prst="rect">
            <a:avLst/>
          </a:prstGeom>
          <a:noFill/>
        </p:spPr>
        <p:txBody>
          <a:bodyPr wrap="square" rtlCol="0">
            <a:spAutoFit/>
          </a:bodyPr>
          <a:lstStyle/>
          <a:p>
            <a:pPr algn="r"/>
            <a:r>
              <a:rPr lang="en-US" sz="2000" b="1" dirty="0">
                <a:latin typeface="Montserrat" pitchFamily="2" charset="77"/>
              </a:rPr>
              <a:t>Leading With Quality</a:t>
            </a:r>
            <a:endParaRPr lang="en-US" sz="2400" dirty="0">
              <a:latin typeface="Montserrat" pitchFamily="2" charset="77"/>
            </a:endParaRPr>
          </a:p>
        </p:txBody>
      </p:sp>
      <p:cxnSp>
        <p:nvCxnSpPr>
          <p:cNvPr id="14" name="Straight Connector 13">
            <a:extLst>
              <a:ext uri="{FF2B5EF4-FFF2-40B4-BE49-F238E27FC236}">
                <a16:creationId xmlns:a16="http://schemas.microsoft.com/office/drawing/2014/main" id="{D4043195-0577-0449-B1DF-6EFC45D564FD}"/>
              </a:ext>
            </a:extLst>
          </p:cNvPr>
          <p:cNvCxnSpPr>
            <a:cxnSpLocks/>
          </p:cNvCxnSpPr>
          <p:nvPr/>
        </p:nvCxnSpPr>
        <p:spPr>
          <a:xfrm>
            <a:off x="430306" y="5782235"/>
            <a:ext cx="11231297"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8" name="Picture 7" descr="Text&#10;&#10;Description automatically generated">
            <a:extLst>
              <a:ext uri="{FF2B5EF4-FFF2-40B4-BE49-F238E27FC236}">
                <a16:creationId xmlns:a16="http://schemas.microsoft.com/office/drawing/2014/main" id="{6AAA5A28-B2E6-5BAF-3243-54B5F1447824}"/>
              </a:ext>
            </a:extLst>
          </p:cNvPr>
          <p:cNvPicPr>
            <a:picLocks noChangeAspect="1"/>
          </p:cNvPicPr>
          <p:nvPr/>
        </p:nvPicPr>
        <p:blipFill>
          <a:blip r:embed="rId3"/>
          <a:stretch>
            <a:fillRect/>
          </a:stretch>
        </p:blipFill>
        <p:spPr>
          <a:xfrm>
            <a:off x="455024" y="5875136"/>
            <a:ext cx="758186" cy="758186"/>
          </a:xfrm>
          <a:prstGeom prst="rect">
            <a:avLst/>
          </a:prstGeom>
        </p:spPr>
      </p:pic>
      <p:pic>
        <p:nvPicPr>
          <p:cNvPr id="4" name="Picture 3">
            <a:extLst>
              <a:ext uri="{FF2B5EF4-FFF2-40B4-BE49-F238E27FC236}">
                <a16:creationId xmlns:a16="http://schemas.microsoft.com/office/drawing/2014/main" id="{1F8933D6-A98D-FACD-C98F-B76A1B76CBC4}"/>
              </a:ext>
            </a:extLst>
          </p:cNvPr>
          <p:cNvPicPr>
            <a:picLocks noChangeAspect="1"/>
          </p:cNvPicPr>
          <p:nvPr/>
        </p:nvPicPr>
        <p:blipFill>
          <a:blip r:embed="rId4"/>
          <a:stretch>
            <a:fillRect/>
          </a:stretch>
        </p:blipFill>
        <p:spPr>
          <a:xfrm>
            <a:off x="9193427" y="191742"/>
            <a:ext cx="2845144" cy="3934301"/>
          </a:xfrm>
          <a:prstGeom prst="rect">
            <a:avLst/>
          </a:prstGeom>
        </p:spPr>
      </p:pic>
    </p:spTree>
    <p:extLst>
      <p:ext uri="{BB962C8B-B14F-4D97-AF65-F5344CB8AC3E}">
        <p14:creationId xmlns:p14="http://schemas.microsoft.com/office/powerpoint/2010/main" val="3596853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0CC94905-5959-97A0-8826-32AF16445C3A}"/>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9DBE1A02-3476-9E24-799E-9AA3FCA576AC}"/>
              </a:ext>
            </a:extLst>
          </p:cNvPr>
          <p:cNvSpPr txBox="1"/>
          <p:nvPr/>
        </p:nvSpPr>
        <p:spPr>
          <a:xfrm>
            <a:off x="5044135" y="4212585"/>
            <a:ext cx="5776698" cy="1015663"/>
          </a:xfrm>
          <a:prstGeom prst="rect">
            <a:avLst/>
          </a:prstGeom>
          <a:noFill/>
        </p:spPr>
        <p:txBody>
          <a:bodyPr wrap="square" rtlCol="0">
            <a:spAutoFit/>
          </a:bodyPr>
          <a:lstStyle/>
          <a:p>
            <a:r>
              <a:rPr lang="en-US" sz="6000" b="1" dirty="0">
                <a:latin typeface="Montserrat" pitchFamily="2" charset="77"/>
              </a:rPr>
              <a:t>THANK </a:t>
            </a:r>
            <a:r>
              <a:rPr lang="en-US" sz="6000" dirty="0">
                <a:latin typeface="Montserrat" pitchFamily="2" charset="77"/>
              </a:rPr>
              <a:t>YOU</a:t>
            </a:r>
          </a:p>
        </p:txBody>
      </p:sp>
      <p:sp>
        <p:nvSpPr>
          <p:cNvPr id="5" name="TextBox 4">
            <a:extLst>
              <a:ext uri="{FF2B5EF4-FFF2-40B4-BE49-F238E27FC236}">
                <a16:creationId xmlns:a16="http://schemas.microsoft.com/office/drawing/2014/main" id="{81F27C64-F395-373D-B27F-4567B83D31C2}"/>
              </a:ext>
            </a:extLst>
          </p:cNvPr>
          <p:cNvSpPr txBox="1"/>
          <p:nvPr/>
        </p:nvSpPr>
        <p:spPr>
          <a:xfrm>
            <a:off x="8266670" y="5169514"/>
            <a:ext cx="3925330" cy="646331"/>
          </a:xfrm>
          <a:prstGeom prst="rect">
            <a:avLst/>
          </a:prstGeom>
          <a:noFill/>
        </p:spPr>
        <p:txBody>
          <a:bodyPr wrap="square" rtlCol="0">
            <a:spAutoFit/>
          </a:bodyPr>
          <a:lstStyle/>
          <a:p>
            <a:r>
              <a:rPr lang="en-US" sz="3600" b="1" dirty="0">
                <a:latin typeface="Montserrat" pitchFamily="2" charset="77"/>
              </a:rPr>
              <a:t>Heather Wilcox</a:t>
            </a:r>
            <a:endParaRPr lang="en-US" sz="3600" dirty="0">
              <a:latin typeface="Montserrat" pitchFamily="2" charset="77"/>
            </a:endParaRPr>
          </a:p>
        </p:txBody>
      </p:sp>
      <p:sp>
        <p:nvSpPr>
          <p:cNvPr id="6" name="TextBox 5">
            <a:extLst>
              <a:ext uri="{FF2B5EF4-FFF2-40B4-BE49-F238E27FC236}">
                <a16:creationId xmlns:a16="http://schemas.microsoft.com/office/drawing/2014/main" id="{8A5A01C4-2C8F-2541-1F4A-73A38E638586}"/>
              </a:ext>
            </a:extLst>
          </p:cNvPr>
          <p:cNvSpPr txBox="1"/>
          <p:nvPr/>
        </p:nvSpPr>
        <p:spPr>
          <a:xfrm>
            <a:off x="6882714" y="5815845"/>
            <a:ext cx="5309285" cy="646331"/>
          </a:xfrm>
          <a:prstGeom prst="rect">
            <a:avLst/>
          </a:prstGeom>
          <a:noFill/>
        </p:spPr>
        <p:txBody>
          <a:bodyPr wrap="square" rtlCol="0">
            <a:spAutoFit/>
          </a:bodyPr>
          <a:lstStyle/>
          <a:p>
            <a:r>
              <a:rPr lang="en-US" sz="3600" b="1" dirty="0">
                <a:solidFill>
                  <a:srgbClr val="ED701A"/>
                </a:solidFill>
                <a:latin typeface="Montserrat" pitchFamily="2" charset="77"/>
              </a:rPr>
              <a:t>Leading With Quality</a:t>
            </a:r>
            <a:endParaRPr lang="en-US" sz="3600" dirty="0">
              <a:solidFill>
                <a:srgbClr val="ED701A"/>
              </a:solidFill>
              <a:latin typeface="Montserrat" pitchFamily="2" charset="77"/>
            </a:endParaRPr>
          </a:p>
        </p:txBody>
      </p:sp>
    </p:spTree>
    <p:extLst>
      <p:ext uri="{BB962C8B-B14F-4D97-AF65-F5344CB8AC3E}">
        <p14:creationId xmlns:p14="http://schemas.microsoft.com/office/powerpoint/2010/main" val="2777034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shape&#10;&#10;Description automatically generated">
            <a:extLst>
              <a:ext uri="{FF2B5EF4-FFF2-40B4-BE49-F238E27FC236}">
                <a16:creationId xmlns:a16="http://schemas.microsoft.com/office/drawing/2014/main" id="{22C9D82A-B75C-9043-27DA-16D6660CD64D}"/>
              </a:ext>
            </a:extLst>
          </p:cNvPr>
          <p:cNvPicPr>
            <a:picLocks noChangeAspect="1"/>
          </p:cNvPicPr>
          <p:nvPr/>
        </p:nvPicPr>
        <p:blipFill>
          <a:blip r:embed="rId2"/>
          <a:stretch>
            <a:fillRect/>
          </a:stretch>
        </p:blipFill>
        <p:spPr>
          <a:xfrm>
            <a:off x="0" y="0"/>
            <a:ext cx="12192000" cy="6858000"/>
          </a:xfrm>
          <a:prstGeom prst="rect">
            <a:avLst/>
          </a:prstGeom>
        </p:spPr>
      </p:pic>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3689107" y="576417"/>
            <a:ext cx="4813786" cy="647200"/>
          </a:xfrm>
        </p:spPr>
        <p:txBody>
          <a:bodyPr>
            <a:normAutofit fontScale="90000"/>
          </a:bodyPr>
          <a:lstStyle/>
          <a:p>
            <a:r>
              <a:rPr lang="en-US" b="1" dirty="0">
                <a:solidFill>
                  <a:srgbClr val="ED701A"/>
                </a:solidFill>
                <a:latin typeface="Montserrat" pitchFamily="2" charset="77"/>
              </a:rPr>
              <a:t>HEADING TWO</a:t>
            </a:r>
          </a:p>
        </p:txBody>
      </p:sp>
      <p:graphicFrame>
        <p:nvGraphicFramePr>
          <p:cNvPr id="9" name="Content Placeholder 8">
            <a:extLst>
              <a:ext uri="{FF2B5EF4-FFF2-40B4-BE49-F238E27FC236}">
                <a16:creationId xmlns:a16="http://schemas.microsoft.com/office/drawing/2014/main" id="{6540D2D6-C23E-574A-C524-0B5D4237BF49}"/>
              </a:ext>
            </a:extLst>
          </p:cNvPr>
          <p:cNvGraphicFramePr>
            <a:graphicFrameLocks noGrp="1"/>
          </p:cNvGraphicFramePr>
          <p:nvPr>
            <p:ph idx="1"/>
          </p:nvPr>
        </p:nvGraphicFramePr>
        <p:xfrm>
          <a:off x="5645149" y="1420813"/>
          <a:ext cx="6391137" cy="4154487"/>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7CCAA82B-A680-3847-9520-40F190491379}"/>
              </a:ext>
            </a:extLst>
          </p:cNvPr>
          <p:cNvSpPr txBox="1"/>
          <p:nvPr/>
        </p:nvSpPr>
        <p:spPr>
          <a:xfrm>
            <a:off x="472198" y="5956557"/>
            <a:ext cx="4355936" cy="400110"/>
          </a:xfrm>
          <a:prstGeom prst="rect">
            <a:avLst/>
          </a:prstGeom>
          <a:noFill/>
        </p:spPr>
        <p:txBody>
          <a:bodyPr wrap="square" rtlCol="0">
            <a:spAutoFit/>
          </a:bodyPr>
          <a:lstStyle/>
          <a:p>
            <a:r>
              <a:rPr lang="en-US" sz="2000" b="1" dirty="0">
                <a:solidFill>
                  <a:srgbClr val="ED701A"/>
                </a:solidFill>
                <a:latin typeface="Montserrat" pitchFamily="2" charset="77"/>
              </a:rPr>
              <a:t>Heather Wilcox</a:t>
            </a:r>
            <a:endParaRPr lang="en-US" sz="2000" dirty="0">
              <a:solidFill>
                <a:srgbClr val="ED701A"/>
              </a:solidFill>
              <a:latin typeface="Montserrat" pitchFamily="2" charset="77"/>
            </a:endParaRPr>
          </a:p>
        </p:txBody>
      </p:sp>
      <p:sp>
        <p:nvSpPr>
          <p:cNvPr id="19" name="TextBox 18">
            <a:extLst>
              <a:ext uri="{FF2B5EF4-FFF2-40B4-BE49-F238E27FC236}">
                <a16:creationId xmlns:a16="http://schemas.microsoft.com/office/drawing/2014/main" id="{7194090E-1455-6648-9A20-CD451EE3E97D}"/>
              </a:ext>
            </a:extLst>
          </p:cNvPr>
          <p:cNvSpPr txBox="1"/>
          <p:nvPr/>
        </p:nvSpPr>
        <p:spPr>
          <a:xfrm>
            <a:off x="472198" y="6322686"/>
            <a:ext cx="4397828" cy="400110"/>
          </a:xfrm>
          <a:prstGeom prst="rect">
            <a:avLst/>
          </a:prstGeom>
          <a:noFill/>
        </p:spPr>
        <p:txBody>
          <a:bodyPr wrap="square" rtlCol="0">
            <a:spAutoFit/>
          </a:bodyPr>
          <a:lstStyle/>
          <a:p>
            <a:r>
              <a:rPr lang="en-US" sz="2000" b="1" dirty="0">
                <a:latin typeface="Montserrat" pitchFamily="2" charset="77"/>
              </a:rPr>
              <a:t>Leading With Quality</a:t>
            </a:r>
            <a:endParaRPr lang="en-US" sz="2400" dirty="0">
              <a:latin typeface="Montserrat" pitchFamily="2" charset="77"/>
            </a:endParaRPr>
          </a:p>
        </p:txBody>
      </p:sp>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82235"/>
            <a:ext cx="11605981"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sp>
        <p:nvSpPr>
          <p:cNvPr id="6" name="Content Placeholder 2">
            <a:extLst>
              <a:ext uri="{FF2B5EF4-FFF2-40B4-BE49-F238E27FC236}">
                <a16:creationId xmlns:a16="http://schemas.microsoft.com/office/drawing/2014/main" id="{A6F53703-155C-86ED-24C6-F4D5583CA79F}"/>
              </a:ext>
            </a:extLst>
          </p:cNvPr>
          <p:cNvSpPr txBox="1">
            <a:spLocks/>
          </p:cNvSpPr>
          <p:nvPr/>
        </p:nvSpPr>
        <p:spPr>
          <a:xfrm>
            <a:off x="1331843" y="1972493"/>
            <a:ext cx="4119712" cy="36024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Montserrat" pitchFamily="2" charset="77"/>
              </a:rPr>
              <a:t>Points of the graphic </a:t>
            </a:r>
          </a:p>
        </p:txBody>
      </p:sp>
      <p:pic>
        <p:nvPicPr>
          <p:cNvPr id="5" name="Picture 4" descr="A picture containing light&#10;&#10;Description automatically generated">
            <a:extLst>
              <a:ext uri="{FF2B5EF4-FFF2-40B4-BE49-F238E27FC236}">
                <a16:creationId xmlns:a16="http://schemas.microsoft.com/office/drawing/2014/main" id="{B35BD922-5A58-17C9-E619-6046D997C21C}"/>
              </a:ext>
            </a:extLst>
          </p:cNvPr>
          <p:cNvPicPr>
            <a:picLocks noChangeAspect="1"/>
          </p:cNvPicPr>
          <p:nvPr/>
        </p:nvPicPr>
        <p:blipFill>
          <a:blip r:embed="rId4"/>
          <a:stretch>
            <a:fillRect/>
          </a:stretch>
        </p:blipFill>
        <p:spPr>
          <a:xfrm rot="909346">
            <a:off x="-759459" y="-1797240"/>
            <a:ext cx="2304015" cy="8348454"/>
          </a:xfrm>
          <a:prstGeom prst="rect">
            <a:avLst/>
          </a:prstGeom>
        </p:spPr>
      </p:pic>
    </p:spTree>
    <p:extLst>
      <p:ext uri="{BB962C8B-B14F-4D97-AF65-F5344CB8AC3E}">
        <p14:creationId xmlns:p14="http://schemas.microsoft.com/office/powerpoint/2010/main" val="442890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CECB838C-EF60-DA4F-82FD-EA0FD73A7904}"/>
              </a:ext>
            </a:extLst>
          </p:cNvPr>
          <p:cNvPicPr>
            <a:picLocks noChangeAspect="1"/>
          </p:cNvPicPr>
          <p:nvPr/>
        </p:nvPicPr>
        <p:blipFill>
          <a:blip r:embed="rId2"/>
          <a:stretch>
            <a:fillRect/>
          </a:stretch>
        </p:blipFill>
        <p:spPr>
          <a:xfrm>
            <a:off x="0" y="0"/>
            <a:ext cx="12192000" cy="6858000"/>
          </a:xfrm>
          <a:prstGeom prst="rect">
            <a:avLst/>
          </a:prstGeom>
        </p:spPr>
      </p:pic>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472198" y="576417"/>
            <a:ext cx="4813786" cy="647200"/>
          </a:xfrm>
        </p:spPr>
        <p:txBody>
          <a:bodyPr>
            <a:normAutofit fontScale="90000"/>
          </a:bodyPr>
          <a:lstStyle/>
          <a:p>
            <a:r>
              <a:rPr lang="en-US" b="1" dirty="0">
                <a:solidFill>
                  <a:srgbClr val="ED701A"/>
                </a:solidFill>
                <a:latin typeface="Montserrat" pitchFamily="2" charset="77"/>
              </a:rPr>
              <a:t>HEADING TWO</a:t>
            </a:r>
          </a:p>
        </p:txBody>
      </p:sp>
      <p:sp>
        <p:nvSpPr>
          <p:cNvPr id="11" name="Content Placeholder 2">
            <a:extLst>
              <a:ext uri="{FF2B5EF4-FFF2-40B4-BE49-F238E27FC236}">
                <a16:creationId xmlns:a16="http://schemas.microsoft.com/office/drawing/2014/main" id="{156379D7-09B9-A04E-AB5A-9CA623F71D20}"/>
              </a:ext>
            </a:extLst>
          </p:cNvPr>
          <p:cNvSpPr>
            <a:spLocks noGrp="1"/>
          </p:cNvSpPr>
          <p:nvPr>
            <p:ph idx="1"/>
          </p:nvPr>
        </p:nvSpPr>
        <p:spPr>
          <a:xfrm>
            <a:off x="472198" y="1397938"/>
            <a:ext cx="10515600" cy="4351338"/>
          </a:xfrm>
        </p:spPr>
        <p:txBody>
          <a:bodyPr>
            <a:normAutofit/>
          </a:bodyPr>
          <a:lstStyle/>
          <a:p>
            <a:r>
              <a:rPr lang="en-US" sz="2400" dirty="0">
                <a:latin typeface="Montserrat" pitchFamily="2" charset="77"/>
              </a:rPr>
              <a:t>Points of the speech</a:t>
            </a:r>
          </a:p>
        </p:txBody>
      </p:sp>
      <p:sp>
        <p:nvSpPr>
          <p:cNvPr id="18" name="TextBox 17">
            <a:extLst>
              <a:ext uri="{FF2B5EF4-FFF2-40B4-BE49-F238E27FC236}">
                <a16:creationId xmlns:a16="http://schemas.microsoft.com/office/drawing/2014/main" id="{7CCAA82B-A680-3847-9520-40F190491379}"/>
              </a:ext>
            </a:extLst>
          </p:cNvPr>
          <p:cNvSpPr txBox="1"/>
          <p:nvPr/>
        </p:nvSpPr>
        <p:spPr>
          <a:xfrm>
            <a:off x="472198" y="5956557"/>
            <a:ext cx="4355936" cy="400110"/>
          </a:xfrm>
          <a:prstGeom prst="rect">
            <a:avLst/>
          </a:prstGeom>
          <a:noFill/>
        </p:spPr>
        <p:txBody>
          <a:bodyPr wrap="square" rtlCol="0">
            <a:spAutoFit/>
          </a:bodyPr>
          <a:lstStyle/>
          <a:p>
            <a:r>
              <a:rPr lang="en-US" sz="2000" b="1" dirty="0">
                <a:solidFill>
                  <a:srgbClr val="ED701A"/>
                </a:solidFill>
                <a:latin typeface="Montserrat" pitchFamily="2" charset="77"/>
              </a:rPr>
              <a:t>Heather Wilcox</a:t>
            </a:r>
            <a:endParaRPr lang="en-US" sz="2000" dirty="0">
              <a:solidFill>
                <a:srgbClr val="ED701A"/>
              </a:solidFill>
              <a:latin typeface="Montserrat" pitchFamily="2" charset="77"/>
            </a:endParaRPr>
          </a:p>
        </p:txBody>
      </p:sp>
      <p:sp>
        <p:nvSpPr>
          <p:cNvPr id="19" name="TextBox 18">
            <a:extLst>
              <a:ext uri="{FF2B5EF4-FFF2-40B4-BE49-F238E27FC236}">
                <a16:creationId xmlns:a16="http://schemas.microsoft.com/office/drawing/2014/main" id="{7194090E-1455-6648-9A20-CD451EE3E97D}"/>
              </a:ext>
            </a:extLst>
          </p:cNvPr>
          <p:cNvSpPr txBox="1"/>
          <p:nvPr/>
        </p:nvSpPr>
        <p:spPr>
          <a:xfrm>
            <a:off x="472198" y="6322686"/>
            <a:ext cx="4397828" cy="400110"/>
          </a:xfrm>
          <a:prstGeom prst="rect">
            <a:avLst/>
          </a:prstGeom>
          <a:noFill/>
        </p:spPr>
        <p:txBody>
          <a:bodyPr wrap="square" rtlCol="0">
            <a:spAutoFit/>
          </a:bodyPr>
          <a:lstStyle/>
          <a:p>
            <a:r>
              <a:rPr lang="en-US" sz="2000" b="1" dirty="0">
                <a:latin typeface="Montserrat" pitchFamily="2" charset="77"/>
              </a:rPr>
              <a:t>Leading With Quality</a:t>
            </a:r>
            <a:endParaRPr lang="en-US" sz="2400" dirty="0">
              <a:latin typeface="Montserrat" pitchFamily="2" charset="77"/>
            </a:endParaRPr>
          </a:p>
        </p:txBody>
      </p:sp>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82235"/>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7" name="Picture 6" descr="A picture containing light&#10;&#10;Description automatically generated">
            <a:extLst>
              <a:ext uri="{FF2B5EF4-FFF2-40B4-BE49-F238E27FC236}">
                <a16:creationId xmlns:a16="http://schemas.microsoft.com/office/drawing/2014/main" id="{9A4D3E03-5B84-079A-F8F4-361E75297DE8}"/>
              </a:ext>
            </a:extLst>
          </p:cNvPr>
          <p:cNvPicPr>
            <a:picLocks noChangeAspect="1"/>
          </p:cNvPicPr>
          <p:nvPr/>
        </p:nvPicPr>
        <p:blipFill>
          <a:blip r:embed="rId3"/>
          <a:stretch>
            <a:fillRect/>
          </a:stretch>
        </p:blipFill>
        <p:spPr>
          <a:xfrm rot="909346">
            <a:off x="10206715" y="-1438272"/>
            <a:ext cx="2766367" cy="10023757"/>
          </a:xfrm>
          <a:prstGeom prst="rect">
            <a:avLst/>
          </a:prstGeom>
        </p:spPr>
      </p:pic>
    </p:spTree>
    <p:extLst>
      <p:ext uri="{BB962C8B-B14F-4D97-AF65-F5344CB8AC3E}">
        <p14:creationId xmlns:p14="http://schemas.microsoft.com/office/powerpoint/2010/main" val="3229590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6439EC1F-C469-BEFA-1889-B5723C8FCBE7}"/>
              </a:ext>
            </a:extLst>
          </p:cNvPr>
          <p:cNvPicPr>
            <a:picLocks noChangeAspect="1"/>
          </p:cNvPicPr>
          <p:nvPr/>
        </p:nvPicPr>
        <p:blipFill>
          <a:blip r:embed="rId2"/>
          <a:stretch>
            <a:fillRect/>
          </a:stretch>
        </p:blipFill>
        <p:spPr>
          <a:xfrm>
            <a:off x="0" y="0"/>
            <a:ext cx="12236502" cy="6883032"/>
          </a:xfrm>
          <a:prstGeom prst="rect">
            <a:avLst/>
          </a:prstGeom>
        </p:spPr>
      </p:pic>
      <p:sp>
        <p:nvSpPr>
          <p:cNvPr id="2" name="Title 1">
            <a:extLst>
              <a:ext uri="{FF2B5EF4-FFF2-40B4-BE49-F238E27FC236}">
                <a16:creationId xmlns:a16="http://schemas.microsoft.com/office/drawing/2014/main" id="{096825E3-73AB-B24F-94B8-0215EB4AF7BF}"/>
              </a:ext>
            </a:extLst>
          </p:cNvPr>
          <p:cNvSpPr>
            <a:spLocks noGrp="1"/>
          </p:cNvSpPr>
          <p:nvPr>
            <p:ph type="title"/>
          </p:nvPr>
        </p:nvSpPr>
        <p:spPr/>
        <p:txBody>
          <a:bodyPr>
            <a:normAutofit/>
          </a:bodyPr>
          <a:lstStyle/>
          <a:p>
            <a:r>
              <a:rPr lang="en-US" sz="8800" b="1" dirty="0">
                <a:solidFill>
                  <a:srgbClr val="ED701A"/>
                </a:solidFill>
                <a:latin typeface="Montserrat" pitchFamily="2" charset="77"/>
              </a:rPr>
              <a:t>HEADING</a:t>
            </a:r>
          </a:p>
        </p:txBody>
      </p:sp>
      <p:sp>
        <p:nvSpPr>
          <p:cNvPr id="3" name="Content Placeholder 2">
            <a:extLst>
              <a:ext uri="{FF2B5EF4-FFF2-40B4-BE49-F238E27FC236}">
                <a16:creationId xmlns:a16="http://schemas.microsoft.com/office/drawing/2014/main" id="{534DD638-55FC-8A47-8941-AA2711FCA5D0}"/>
              </a:ext>
            </a:extLst>
          </p:cNvPr>
          <p:cNvSpPr>
            <a:spLocks noGrp="1"/>
          </p:cNvSpPr>
          <p:nvPr>
            <p:ph idx="1"/>
          </p:nvPr>
        </p:nvSpPr>
        <p:spPr>
          <a:xfrm>
            <a:off x="838200" y="1605219"/>
            <a:ext cx="10515600" cy="4351338"/>
          </a:xfrm>
        </p:spPr>
        <p:txBody>
          <a:bodyPr>
            <a:normAutofit/>
          </a:bodyPr>
          <a:lstStyle/>
          <a:p>
            <a:r>
              <a:rPr lang="en-US" sz="2400" dirty="0">
                <a:latin typeface="Montserrat" pitchFamily="2" charset="77"/>
              </a:rPr>
              <a:t>Points of the speech</a:t>
            </a:r>
          </a:p>
        </p:txBody>
      </p:sp>
      <p:sp>
        <p:nvSpPr>
          <p:cNvPr id="11" name="TextBox 10">
            <a:extLst>
              <a:ext uri="{FF2B5EF4-FFF2-40B4-BE49-F238E27FC236}">
                <a16:creationId xmlns:a16="http://schemas.microsoft.com/office/drawing/2014/main" id="{28F6BADE-48DB-224C-8475-91B4F948238D}"/>
              </a:ext>
            </a:extLst>
          </p:cNvPr>
          <p:cNvSpPr txBox="1"/>
          <p:nvPr/>
        </p:nvSpPr>
        <p:spPr>
          <a:xfrm>
            <a:off x="7263775" y="5956557"/>
            <a:ext cx="4397828" cy="400110"/>
          </a:xfrm>
          <a:prstGeom prst="rect">
            <a:avLst/>
          </a:prstGeom>
          <a:noFill/>
        </p:spPr>
        <p:txBody>
          <a:bodyPr wrap="square" rtlCol="0">
            <a:spAutoFit/>
          </a:bodyPr>
          <a:lstStyle/>
          <a:p>
            <a:pPr algn="r"/>
            <a:r>
              <a:rPr lang="en-US" sz="2000" b="1" dirty="0">
                <a:solidFill>
                  <a:srgbClr val="ED701A"/>
                </a:solidFill>
                <a:latin typeface="Montserrat" pitchFamily="2" charset="77"/>
              </a:rPr>
              <a:t>SPEAKER </a:t>
            </a:r>
            <a:r>
              <a:rPr lang="en-US" sz="2000" dirty="0">
                <a:solidFill>
                  <a:srgbClr val="ED701A"/>
                </a:solidFill>
                <a:latin typeface="Montserrat" pitchFamily="2" charset="77"/>
              </a:rPr>
              <a:t>NAME</a:t>
            </a:r>
          </a:p>
        </p:txBody>
      </p:sp>
      <p:sp>
        <p:nvSpPr>
          <p:cNvPr id="12" name="TextBox 11">
            <a:extLst>
              <a:ext uri="{FF2B5EF4-FFF2-40B4-BE49-F238E27FC236}">
                <a16:creationId xmlns:a16="http://schemas.microsoft.com/office/drawing/2014/main" id="{B2FCD00E-5636-7640-BD31-198D691EDA0C}"/>
              </a:ext>
            </a:extLst>
          </p:cNvPr>
          <p:cNvSpPr txBox="1"/>
          <p:nvPr/>
        </p:nvSpPr>
        <p:spPr>
          <a:xfrm>
            <a:off x="7305667" y="6322686"/>
            <a:ext cx="4397828" cy="400110"/>
          </a:xfrm>
          <a:prstGeom prst="rect">
            <a:avLst/>
          </a:prstGeom>
          <a:noFill/>
        </p:spPr>
        <p:txBody>
          <a:bodyPr wrap="square" rtlCol="0">
            <a:spAutoFit/>
          </a:bodyPr>
          <a:lstStyle/>
          <a:p>
            <a:pPr algn="r"/>
            <a:r>
              <a:rPr lang="en-US" sz="2000" b="1" dirty="0">
                <a:latin typeface="Montserrat" pitchFamily="2" charset="77"/>
              </a:rPr>
              <a:t>TOPIC</a:t>
            </a:r>
            <a:endParaRPr lang="en-US" sz="2400" dirty="0">
              <a:latin typeface="Montserrat" pitchFamily="2" charset="77"/>
            </a:endParaRPr>
          </a:p>
        </p:txBody>
      </p:sp>
      <p:cxnSp>
        <p:nvCxnSpPr>
          <p:cNvPr id="14" name="Straight Connector 13">
            <a:extLst>
              <a:ext uri="{FF2B5EF4-FFF2-40B4-BE49-F238E27FC236}">
                <a16:creationId xmlns:a16="http://schemas.microsoft.com/office/drawing/2014/main" id="{D4043195-0577-0449-B1DF-6EFC45D564FD}"/>
              </a:ext>
            </a:extLst>
          </p:cNvPr>
          <p:cNvCxnSpPr>
            <a:cxnSpLocks/>
          </p:cNvCxnSpPr>
          <p:nvPr/>
        </p:nvCxnSpPr>
        <p:spPr>
          <a:xfrm>
            <a:off x="430306" y="5782235"/>
            <a:ext cx="11231297"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8" name="Picture 7" descr="Text&#10;&#10;Description automatically generated">
            <a:extLst>
              <a:ext uri="{FF2B5EF4-FFF2-40B4-BE49-F238E27FC236}">
                <a16:creationId xmlns:a16="http://schemas.microsoft.com/office/drawing/2014/main" id="{6AAA5A28-B2E6-5BAF-3243-54B5F1447824}"/>
              </a:ext>
            </a:extLst>
          </p:cNvPr>
          <p:cNvPicPr>
            <a:picLocks noChangeAspect="1"/>
          </p:cNvPicPr>
          <p:nvPr/>
        </p:nvPicPr>
        <p:blipFill>
          <a:blip r:embed="rId3"/>
          <a:stretch>
            <a:fillRect/>
          </a:stretch>
        </p:blipFill>
        <p:spPr>
          <a:xfrm>
            <a:off x="455024" y="5875136"/>
            <a:ext cx="758186" cy="758186"/>
          </a:xfrm>
          <a:prstGeom prst="rect">
            <a:avLst/>
          </a:prstGeom>
        </p:spPr>
      </p:pic>
      <p:pic>
        <p:nvPicPr>
          <p:cNvPr id="17" name="Picture 16" descr="Logo&#10;&#10;Description automatically generated">
            <a:extLst>
              <a:ext uri="{FF2B5EF4-FFF2-40B4-BE49-F238E27FC236}">
                <a16:creationId xmlns:a16="http://schemas.microsoft.com/office/drawing/2014/main" id="{A4783196-0FAB-3E3B-9B17-54E5997848E5}"/>
              </a:ext>
            </a:extLst>
          </p:cNvPr>
          <p:cNvPicPr>
            <a:picLocks noChangeAspect="1"/>
          </p:cNvPicPr>
          <p:nvPr/>
        </p:nvPicPr>
        <p:blipFill>
          <a:blip r:embed="rId4"/>
          <a:stretch>
            <a:fillRect/>
          </a:stretch>
        </p:blipFill>
        <p:spPr>
          <a:xfrm rot="13265508">
            <a:off x="9942446" y="1162836"/>
            <a:ext cx="2345586" cy="2822768"/>
          </a:xfrm>
          <a:prstGeom prst="rect">
            <a:avLst/>
          </a:prstGeom>
        </p:spPr>
      </p:pic>
      <p:pic>
        <p:nvPicPr>
          <p:cNvPr id="10" name="Picture 9" descr="A picture containing music, guitar&#10;&#10;Description automatically generated">
            <a:extLst>
              <a:ext uri="{FF2B5EF4-FFF2-40B4-BE49-F238E27FC236}">
                <a16:creationId xmlns:a16="http://schemas.microsoft.com/office/drawing/2014/main" id="{8D7683A7-8D2C-2D30-79DF-D9F75CDB391C}"/>
              </a:ext>
            </a:extLst>
          </p:cNvPr>
          <p:cNvPicPr>
            <a:picLocks noChangeAspect="1"/>
          </p:cNvPicPr>
          <p:nvPr/>
        </p:nvPicPr>
        <p:blipFill>
          <a:blip r:embed="rId5"/>
          <a:stretch>
            <a:fillRect/>
          </a:stretch>
        </p:blipFill>
        <p:spPr>
          <a:xfrm rot="932916">
            <a:off x="10155485" y="359017"/>
            <a:ext cx="3405183" cy="5321375"/>
          </a:xfrm>
          <a:prstGeom prst="rect">
            <a:avLst/>
          </a:prstGeom>
        </p:spPr>
      </p:pic>
    </p:spTree>
    <p:extLst>
      <p:ext uri="{BB962C8B-B14F-4D97-AF65-F5344CB8AC3E}">
        <p14:creationId xmlns:p14="http://schemas.microsoft.com/office/powerpoint/2010/main" val="1706779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CECB838C-EF60-DA4F-82FD-EA0FD73A7904}"/>
              </a:ext>
            </a:extLst>
          </p:cNvPr>
          <p:cNvPicPr>
            <a:picLocks noChangeAspect="1"/>
          </p:cNvPicPr>
          <p:nvPr/>
        </p:nvPicPr>
        <p:blipFill>
          <a:blip r:embed="rId2"/>
          <a:stretch>
            <a:fillRect/>
          </a:stretch>
        </p:blipFill>
        <p:spPr>
          <a:xfrm>
            <a:off x="0" y="0"/>
            <a:ext cx="12192000" cy="6858000"/>
          </a:xfrm>
          <a:prstGeom prst="rect">
            <a:avLst/>
          </a:prstGeom>
        </p:spPr>
      </p:pic>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472198" y="576417"/>
            <a:ext cx="10723024" cy="647200"/>
          </a:xfrm>
        </p:spPr>
        <p:txBody>
          <a:bodyPr>
            <a:normAutofit fontScale="90000"/>
          </a:bodyPr>
          <a:lstStyle/>
          <a:p>
            <a:pPr algn="ctr"/>
            <a:r>
              <a:rPr lang="en-US" b="1" dirty="0">
                <a:solidFill>
                  <a:srgbClr val="ED701A"/>
                </a:solidFill>
                <a:latin typeface="Montserrat" pitchFamily="2" charset="77"/>
              </a:rPr>
              <a:t>What is Shifting Left and Why it’s not Enough</a:t>
            </a:r>
          </a:p>
        </p:txBody>
      </p:sp>
      <p:sp>
        <p:nvSpPr>
          <p:cNvPr id="11" name="Content Placeholder 2">
            <a:extLst>
              <a:ext uri="{FF2B5EF4-FFF2-40B4-BE49-F238E27FC236}">
                <a16:creationId xmlns:a16="http://schemas.microsoft.com/office/drawing/2014/main" id="{156379D7-09B9-A04E-AB5A-9CA623F71D20}"/>
              </a:ext>
            </a:extLst>
          </p:cNvPr>
          <p:cNvSpPr>
            <a:spLocks noGrp="1"/>
          </p:cNvSpPr>
          <p:nvPr>
            <p:ph idx="1"/>
          </p:nvPr>
        </p:nvSpPr>
        <p:spPr>
          <a:xfrm>
            <a:off x="472198" y="1397938"/>
            <a:ext cx="10515600" cy="4351338"/>
          </a:xfrm>
        </p:spPr>
        <p:txBody>
          <a:bodyPr>
            <a:normAutofit lnSpcReduction="10000"/>
          </a:bodyPr>
          <a:lstStyle/>
          <a:p>
            <a:r>
              <a:rPr lang="en-US" sz="2400" dirty="0">
                <a:latin typeface="Montserrat" pitchFamily="2" charset="77"/>
              </a:rPr>
              <a:t>Shifting Left:  Moving Quality to an earlier place in the development process</a:t>
            </a:r>
          </a:p>
          <a:p>
            <a:pPr lvl="1"/>
            <a:r>
              <a:rPr lang="en-US" sz="2000" dirty="0">
                <a:latin typeface="Montserrat" pitchFamily="2" charset="77"/>
              </a:rPr>
              <a:t>Pair Programming QA/Dev</a:t>
            </a:r>
          </a:p>
          <a:p>
            <a:pPr lvl="1"/>
            <a:r>
              <a:rPr lang="en-US" sz="2000" dirty="0">
                <a:latin typeface="Montserrat" pitchFamily="2" charset="77"/>
              </a:rPr>
              <a:t>Solid Unit Testing</a:t>
            </a:r>
          </a:p>
          <a:p>
            <a:pPr lvl="1"/>
            <a:r>
              <a:rPr lang="en-US" sz="2000" dirty="0">
                <a:latin typeface="Montserrat" pitchFamily="2" charset="77"/>
              </a:rPr>
              <a:t>Early Automation</a:t>
            </a:r>
          </a:p>
          <a:p>
            <a:pPr lvl="1"/>
            <a:r>
              <a:rPr lang="en-US" sz="2000" dirty="0">
                <a:latin typeface="Montserrat" pitchFamily="2" charset="77"/>
              </a:rPr>
              <a:t>CI/CD build processes</a:t>
            </a:r>
          </a:p>
          <a:p>
            <a:pPr lvl="1"/>
            <a:r>
              <a:rPr lang="en-US" sz="2000" dirty="0">
                <a:latin typeface="Montserrat" pitchFamily="2" charset="77"/>
              </a:rPr>
              <a:t>Test Early and Often</a:t>
            </a:r>
          </a:p>
          <a:p>
            <a:r>
              <a:rPr lang="en-US" sz="2400" dirty="0">
                <a:latin typeface="Montserrat" pitchFamily="2" charset="77"/>
              </a:rPr>
              <a:t>Bad decisions can be made before Dev/QA get involved forcing “Quality” into a “Mission Impossible” condition.</a:t>
            </a:r>
          </a:p>
          <a:p>
            <a:pPr lvl="1"/>
            <a:r>
              <a:rPr lang="en-US" sz="2000" dirty="0">
                <a:latin typeface="Montserrat" pitchFamily="2" charset="77"/>
              </a:rPr>
              <a:t>Wrong tools</a:t>
            </a:r>
          </a:p>
          <a:p>
            <a:pPr lvl="1"/>
            <a:r>
              <a:rPr lang="en-US" sz="2000" dirty="0">
                <a:latin typeface="Montserrat" pitchFamily="2" charset="77"/>
              </a:rPr>
              <a:t>Bad design</a:t>
            </a:r>
          </a:p>
          <a:p>
            <a:pPr lvl="1"/>
            <a:r>
              <a:rPr lang="en-US" sz="2000" dirty="0">
                <a:latin typeface="Montserrat" pitchFamily="2" charset="77"/>
              </a:rPr>
              <a:t>Designed for the wrong user</a:t>
            </a:r>
          </a:p>
          <a:p>
            <a:pPr lvl="1"/>
            <a:r>
              <a:rPr lang="en-US" sz="2000" dirty="0">
                <a:latin typeface="Montserrat" pitchFamily="2" charset="77"/>
              </a:rPr>
              <a:t>Not leveraging existing work </a:t>
            </a:r>
          </a:p>
          <a:p>
            <a:pPr lvl="1"/>
            <a:endParaRPr lang="en-US" sz="2000" dirty="0">
              <a:latin typeface="Montserrat" pitchFamily="2" charset="77"/>
            </a:endParaRPr>
          </a:p>
        </p:txBody>
      </p:sp>
      <p:sp>
        <p:nvSpPr>
          <p:cNvPr id="18" name="TextBox 17">
            <a:extLst>
              <a:ext uri="{FF2B5EF4-FFF2-40B4-BE49-F238E27FC236}">
                <a16:creationId xmlns:a16="http://schemas.microsoft.com/office/drawing/2014/main" id="{7CCAA82B-A680-3847-9520-40F190491379}"/>
              </a:ext>
            </a:extLst>
          </p:cNvPr>
          <p:cNvSpPr txBox="1"/>
          <p:nvPr/>
        </p:nvSpPr>
        <p:spPr>
          <a:xfrm>
            <a:off x="472198" y="5956557"/>
            <a:ext cx="4355936" cy="400110"/>
          </a:xfrm>
          <a:prstGeom prst="rect">
            <a:avLst/>
          </a:prstGeom>
          <a:noFill/>
        </p:spPr>
        <p:txBody>
          <a:bodyPr wrap="square" rtlCol="0">
            <a:spAutoFit/>
          </a:bodyPr>
          <a:lstStyle/>
          <a:p>
            <a:r>
              <a:rPr lang="en-US" sz="2000" b="1" dirty="0">
                <a:solidFill>
                  <a:srgbClr val="ED701A"/>
                </a:solidFill>
                <a:latin typeface="Montserrat" pitchFamily="2" charset="77"/>
              </a:rPr>
              <a:t>Heather Wilcox</a:t>
            </a:r>
            <a:endParaRPr lang="en-US" sz="2000" dirty="0">
              <a:solidFill>
                <a:srgbClr val="ED701A"/>
              </a:solidFill>
              <a:latin typeface="Montserrat" pitchFamily="2" charset="77"/>
            </a:endParaRPr>
          </a:p>
        </p:txBody>
      </p:sp>
      <p:sp>
        <p:nvSpPr>
          <p:cNvPr id="19" name="TextBox 18">
            <a:extLst>
              <a:ext uri="{FF2B5EF4-FFF2-40B4-BE49-F238E27FC236}">
                <a16:creationId xmlns:a16="http://schemas.microsoft.com/office/drawing/2014/main" id="{7194090E-1455-6648-9A20-CD451EE3E97D}"/>
              </a:ext>
            </a:extLst>
          </p:cNvPr>
          <p:cNvSpPr txBox="1"/>
          <p:nvPr/>
        </p:nvSpPr>
        <p:spPr>
          <a:xfrm>
            <a:off x="472198" y="6322686"/>
            <a:ext cx="4397828" cy="400110"/>
          </a:xfrm>
          <a:prstGeom prst="rect">
            <a:avLst/>
          </a:prstGeom>
          <a:noFill/>
        </p:spPr>
        <p:txBody>
          <a:bodyPr wrap="square" rtlCol="0">
            <a:spAutoFit/>
          </a:bodyPr>
          <a:lstStyle/>
          <a:p>
            <a:r>
              <a:rPr lang="en-US" sz="2000" b="1" dirty="0">
                <a:latin typeface="Montserrat" pitchFamily="2" charset="77"/>
              </a:rPr>
              <a:t>Leading With Quality</a:t>
            </a:r>
            <a:endParaRPr lang="en-US" sz="2400" dirty="0">
              <a:latin typeface="Montserrat" pitchFamily="2" charset="77"/>
            </a:endParaRPr>
          </a:p>
        </p:txBody>
      </p:sp>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82235"/>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7" name="Picture 6" descr="A picture containing light&#10;&#10;Description automatically generated">
            <a:extLst>
              <a:ext uri="{FF2B5EF4-FFF2-40B4-BE49-F238E27FC236}">
                <a16:creationId xmlns:a16="http://schemas.microsoft.com/office/drawing/2014/main" id="{9A4D3E03-5B84-079A-F8F4-361E75297DE8}"/>
              </a:ext>
            </a:extLst>
          </p:cNvPr>
          <p:cNvPicPr>
            <a:picLocks noChangeAspect="1"/>
          </p:cNvPicPr>
          <p:nvPr/>
        </p:nvPicPr>
        <p:blipFill>
          <a:blip r:embed="rId3"/>
          <a:stretch>
            <a:fillRect/>
          </a:stretch>
        </p:blipFill>
        <p:spPr>
          <a:xfrm rot="909346">
            <a:off x="10206715" y="-1438272"/>
            <a:ext cx="2766367" cy="10023757"/>
          </a:xfrm>
          <a:prstGeom prst="rect">
            <a:avLst/>
          </a:prstGeom>
        </p:spPr>
      </p:pic>
    </p:spTree>
    <p:extLst>
      <p:ext uri="{BB962C8B-B14F-4D97-AF65-F5344CB8AC3E}">
        <p14:creationId xmlns:p14="http://schemas.microsoft.com/office/powerpoint/2010/main" val="2578373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CECB838C-EF60-DA4F-82FD-EA0FD73A7904}"/>
              </a:ext>
            </a:extLst>
          </p:cNvPr>
          <p:cNvPicPr>
            <a:picLocks noChangeAspect="1"/>
          </p:cNvPicPr>
          <p:nvPr/>
        </p:nvPicPr>
        <p:blipFill>
          <a:blip r:embed="rId2"/>
          <a:stretch>
            <a:fillRect/>
          </a:stretch>
        </p:blipFill>
        <p:spPr>
          <a:xfrm>
            <a:off x="0" y="0"/>
            <a:ext cx="12192000" cy="6858000"/>
          </a:xfrm>
          <a:prstGeom prst="rect">
            <a:avLst/>
          </a:prstGeom>
        </p:spPr>
      </p:pic>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472198" y="576417"/>
            <a:ext cx="10900652" cy="647200"/>
          </a:xfrm>
        </p:spPr>
        <p:txBody>
          <a:bodyPr>
            <a:normAutofit fontScale="90000"/>
          </a:bodyPr>
          <a:lstStyle/>
          <a:p>
            <a:r>
              <a:rPr lang="en-US" b="1" dirty="0">
                <a:solidFill>
                  <a:srgbClr val="ED701A"/>
                </a:solidFill>
                <a:latin typeface="Montserrat" pitchFamily="2" charset="77"/>
              </a:rPr>
              <a:t>The Scenario:  A Project is Born….</a:t>
            </a:r>
          </a:p>
        </p:txBody>
      </p:sp>
      <p:sp>
        <p:nvSpPr>
          <p:cNvPr id="11" name="Content Placeholder 2">
            <a:extLst>
              <a:ext uri="{FF2B5EF4-FFF2-40B4-BE49-F238E27FC236}">
                <a16:creationId xmlns:a16="http://schemas.microsoft.com/office/drawing/2014/main" id="{156379D7-09B9-A04E-AB5A-9CA623F71D20}"/>
              </a:ext>
            </a:extLst>
          </p:cNvPr>
          <p:cNvSpPr>
            <a:spLocks noGrp="1"/>
          </p:cNvSpPr>
          <p:nvPr>
            <p:ph idx="1"/>
          </p:nvPr>
        </p:nvSpPr>
        <p:spPr>
          <a:xfrm>
            <a:off x="472198" y="1397938"/>
            <a:ext cx="10515600" cy="4351338"/>
          </a:xfrm>
        </p:spPr>
        <p:txBody>
          <a:bodyPr>
            <a:normAutofit/>
          </a:bodyPr>
          <a:lstStyle/>
          <a:p>
            <a:r>
              <a:rPr lang="en-US" sz="2400" dirty="0">
                <a:latin typeface="Montserrat" pitchFamily="2" charset="77"/>
              </a:rPr>
              <a:t>A need is identified:</a:t>
            </a:r>
          </a:p>
          <a:p>
            <a:pPr lvl="1"/>
            <a:r>
              <a:rPr lang="en-US" dirty="0">
                <a:solidFill>
                  <a:srgbClr val="202124"/>
                </a:solidFill>
                <a:effectLst/>
                <a:latin typeface="Arial" panose="020B0604020202020204" pitchFamily="34" charset="0"/>
                <a:ea typeface="Calibri" panose="020F0502020204030204" pitchFamily="34" charset="0"/>
                <a:cs typeface="Arial" panose="020B0604020202020204" pitchFamily="34" charset="0"/>
              </a:rPr>
              <a:t>“We need a widget that stores data from a web page!”  </a:t>
            </a:r>
            <a:endParaRPr lang="en-US" dirty="0">
              <a:effectLst/>
              <a:latin typeface="Arial" panose="020B0604020202020204" pitchFamily="34" charset="0"/>
              <a:ea typeface="Calibri" panose="020F0502020204030204" pitchFamily="34" charset="0"/>
              <a:cs typeface="Times New Roman" panose="02020603050405020304" pitchFamily="18" charset="0"/>
            </a:endParaRPr>
          </a:p>
          <a:p>
            <a:pPr>
              <a:spcBef>
                <a:spcPts val="0"/>
              </a:spcBef>
            </a:pPr>
            <a:r>
              <a:rPr lang="en-US" sz="2400" dirty="0">
                <a:solidFill>
                  <a:srgbClr val="202124"/>
                </a:solidFill>
                <a:effectLst/>
                <a:latin typeface="Montserrat" panose="00000500000000000000" pitchFamily="2" charset="0"/>
                <a:ea typeface="Calibri" panose="020F0502020204030204" pitchFamily="34" charset="0"/>
                <a:cs typeface="Arial" panose="020B0604020202020204" pitchFamily="34" charset="0"/>
              </a:rPr>
              <a:t>Marketing has done all the research to prove that the addition of this widget would be a valuable feature for the current product line.  </a:t>
            </a:r>
            <a:endParaRPr lang="en-US" sz="2400" dirty="0">
              <a:effectLst/>
              <a:latin typeface="Montserrat" panose="00000500000000000000" pitchFamily="2" charset="0"/>
              <a:ea typeface="Calibri" panose="020F0502020204030204" pitchFamily="34" charset="0"/>
              <a:cs typeface="Times New Roman" panose="02020603050405020304" pitchFamily="18" charset="0"/>
            </a:endParaRPr>
          </a:p>
          <a:p>
            <a:pPr>
              <a:spcBef>
                <a:spcPts val="0"/>
              </a:spcBef>
            </a:pPr>
            <a:r>
              <a:rPr lang="en-US" sz="2400" dirty="0">
                <a:solidFill>
                  <a:srgbClr val="202124"/>
                </a:solidFill>
                <a:effectLst/>
                <a:latin typeface="Montserrat" panose="00000500000000000000" pitchFamily="2" charset="0"/>
                <a:ea typeface="Calibri" panose="020F0502020204030204" pitchFamily="34" charset="0"/>
                <a:cs typeface="Arial" panose="020B0604020202020204" pitchFamily="34" charset="0"/>
              </a:rPr>
              <a:t>Sales swears up and down that people have been asking for this functionality for years and they’ll be able to sell it to every customer the company has ever had and, what’s more, it will attract new clients in droves.  </a:t>
            </a:r>
            <a:endParaRPr lang="en-US" sz="2400" dirty="0">
              <a:effectLst/>
              <a:latin typeface="Montserrat" panose="00000500000000000000" pitchFamily="2" charset="0"/>
              <a:ea typeface="Calibri" panose="020F0502020204030204" pitchFamily="34" charset="0"/>
              <a:cs typeface="Times New Roman" panose="02020603050405020304" pitchFamily="18" charset="0"/>
            </a:endParaRPr>
          </a:p>
          <a:p>
            <a:pPr>
              <a:spcBef>
                <a:spcPts val="0"/>
              </a:spcBef>
              <a:spcAft>
                <a:spcPts val="1000"/>
              </a:spcAft>
            </a:pPr>
            <a:r>
              <a:rPr lang="en-US" sz="2400" dirty="0">
                <a:solidFill>
                  <a:srgbClr val="202124"/>
                </a:solidFill>
                <a:effectLst/>
                <a:latin typeface="Montserrat" panose="00000500000000000000" pitchFamily="2" charset="0"/>
                <a:ea typeface="Calibri" panose="020F0502020204030204" pitchFamily="34" charset="0"/>
                <a:cs typeface="Arial" panose="020B0604020202020204" pitchFamily="34" charset="0"/>
              </a:rPr>
              <a:t>It is the PERFECT idea and all that is needed is a Design and a  Dev Team to build it!  </a:t>
            </a:r>
            <a:endParaRPr lang="en-US" sz="2400" dirty="0">
              <a:effectLst/>
              <a:latin typeface="Montserrat" panose="00000500000000000000" pitchFamily="2" charset="0"/>
              <a:ea typeface="Calibri" panose="020F0502020204030204" pitchFamily="34" charset="0"/>
              <a:cs typeface="Times New Roman" panose="02020603050405020304" pitchFamily="18" charset="0"/>
            </a:endParaRPr>
          </a:p>
          <a:p>
            <a:endParaRPr lang="en-US" sz="2400" dirty="0">
              <a:latin typeface="Montserrat" pitchFamily="2" charset="77"/>
            </a:endParaRPr>
          </a:p>
        </p:txBody>
      </p:sp>
      <p:sp>
        <p:nvSpPr>
          <p:cNvPr id="18" name="TextBox 17">
            <a:extLst>
              <a:ext uri="{FF2B5EF4-FFF2-40B4-BE49-F238E27FC236}">
                <a16:creationId xmlns:a16="http://schemas.microsoft.com/office/drawing/2014/main" id="{7CCAA82B-A680-3847-9520-40F190491379}"/>
              </a:ext>
            </a:extLst>
          </p:cNvPr>
          <p:cNvSpPr txBox="1"/>
          <p:nvPr/>
        </p:nvSpPr>
        <p:spPr>
          <a:xfrm>
            <a:off x="472198" y="5956557"/>
            <a:ext cx="4355936" cy="400110"/>
          </a:xfrm>
          <a:prstGeom prst="rect">
            <a:avLst/>
          </a:prstGeom>
          <a:noFill/>
        </p:spPr>
        <p:txBody>
          <a:bodyPr wrap="square" rtlCol="0">
            <a:spAutoFit/>
          </a:bodyPr>
          <a:lstStyle/>
          <a:p>
            <a:r>
              <a:rPr lang="en-US" sz="2000" b="1" dirty="0">
                <a:solidFill>
                  <a:srgbClr val="ED701A"/>
                </a:solidFill>
                <a:latin typeface="Montserrat" pitchFamily="2" charset="77"/>
              </a:rPr>
              <a:t>Heather Wilcox</a:t>
            </a:r>
            <a:endParaRPr lang="en-US" sz="2000" dirty="0">
              <a:solidFill>
                <a:srgbClr val="ED701A"/>
              </a:solidFill>
              <a:latin typeface="Montserrat" pitchFamily="2" charset="77"/>
            </a:endParaRPr>
          </a:p>
        </p:txBody>
      </p:sp>
      <p:sp>
        <p:nvSpPr>
          <p:cNvPr id="19" name="TextBox 18">
            <a:extLst>
              <a:ext uri="{FF2B5EF4-FFF2-40B4-BE49-F238E27FC236}">
                <a16:creationId xmlns:a16="http://schemas.microsoft.com/office/drawing/2014/main" id="{7194090E-1455-6648-9A20-CD451EE3E97D}"/>
              </a:ext>
            </a:extLst>
          </p:cNvPr>
          <p:cNvSpPr txBox="1"/>
          <p:nvPr/>
        </p:nvSpPr>
        <p:spPr>
          <a:xfrm>
            <a:off x="472198" y="6322686"/>
            <a:ext cx="4397828" cy="400110"/>
          </a:xfrm>
          <a:prstGeom prst="rect">
            <a:avLst/>
          </a:prstGeom>
          <a:noFill/>
        </p:spPr>
        <p:txBody>
          <a:bodyPr wrap="square" rtlCol="0">
            <a:spAutoFit/>
          </a:bodyPr>
          <a:lstStyle/>
          <a:p>
            <a:r>
              <a:rPr lang="en-US" sz="2000" b="1" dirty="0">
                <a:latin typeface="Montserrat" pitchFamily="2" charset="77"/>
              </a:rPr>
              <a:t>Leading With Quality</a:t>
            </a:r>
            <a:endParaRPr lang="en-US" sz="2400" dirty="0">
              <a:latin typeface="Montserrat" pitchFamily="2" charset="77"/>
            </a:endParaRPr>
          </a:p>
        </p:txBody>
      </p:sp>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82235"/>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7" name="Picture 6" descr="A picture containing light&#10;&#10;Description automatically generated">
            <a:extLst>
              <a:ext uri="{FF2B5EF4-FFF2-40B4-BE49-F238E27FC236}">
                <a16:creationId xmlns:a16="http://schemas.microsoft.com/office/drawing/2014/main" id="{9A4D3E03-5B84-079A-F8F4-361E75297DE8}"/>
              </a:ext>
            </a:extLst>
          </p:cNvPr>
          <p:cNvPicPr>
            <a:picLocks noChangeAspect="1"/>
          </p:cNvPicPr>
          <p:nvPr/>
        </p:nvPicPr>
        <p:blipFill>
          <a:blip r:embed="rId3"/>
          <a:stretch>
            <a:fillRect/>
          </a:stretch>
        </p:blipFill>
        <p:spPr>
          <a:xfrm rot="909346">
            <a:off x="10206715" y="-1438272"/>
            <a:ext cx="2766367" cy="10023757"/>
          </a:xfrm>
          <a:prstGeom prst="rect">
            <a:avLst/>
          </a:prstGeom>
        </p:spPr>
      </p:pic>
    </p:spTree>
    <p:extLst>
      <p:ext uri="{BB962C8B-B14F-4D97-AF65-F5344CB8AC3E}">
        <p14:creationId xmlns:p14="http://schemas.microsoft.com/office/powerpoint/2010/main" val="2052825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CECB838C-EF60-DA4F-82FD-EA0FD73A7904}"/>
              </a:ext>
            </a:extLst>
          </p:cNvPr>
          <p:cNvPicPr>
            <a:picLocks noChangeAspect="1"/>
          </p:cNvPicPr>
          <p:nvPr/>
        </p:nvPicPr>
        <p:blipFill>
          <a:blip r:embed="rId2"/>
          <a:stretch>
            <a:fillRect/>
          </a:stretch>
        </p:blipFill>
        <p:spPr>
          <a:xfrm>
            <a:off x="0" y="0"/>
            <a:ext cx="12192000" cy="6858000"/>
          </a:xfrm>
          <a:prstGeom prst="rect">
            <a:avLst/>
          </a:prstGeom>
        </p:spPr>
      </p:pic>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472198" y="576417"/>
            <a:ext cx="4813786" cy="647200"/>
          </a:xfrm>
        </p:spPr>
        <p:txBody>
          <a:bodyPr>
            <a:normAutofit fontScale="90000"/>
          </a:bodyPr>
          <a:lstStyle/>
          <a:p>
            <a:r>
              <a:rPr lang="en-US" b="1" dirty="0">
                <a:solidFill>
                  <a:srgbClr val="ED701A"/>
                </a:solidFill>
                <a:latin typeface="Montserrat" pitchFamily="2" charset="77"/>
              </a:rPr>
              <a:t>Make it so</a:t>
            </a:r>
          </a:p>
        </p:txBody>
      </p:sp>
      <p:sp>
        <p:nvSpPr>
          <p:cNvPr id="11" name="Content Placeholder 2">
            <a:extLst>
              <a:ext uri="{FF2B5EF4-FFF2-40B4-BE49-F238E27FC236}">
                <a16:creationId xmlns:a16="http://schemas.microsoft.com/office/drawing/2014/main" id="{156379D7-09B9-A04E-AB5A-9CA623F71D20}"/>
              </a:ext>
            </a:extLst>
          </p:cNvPr>
          <p:cNvSpPr>
            <a:spLocks noGrp="1"/>
          </p:cNvSpPr>
          <p:nvPr>
            <p:ph idx="1"/>
          </p:nvPr>
        </p:nvSpPr>
        <p:spPr>
          <a:xfrm>
            <a:off x="472198" y="1397938"/>
            <a:ext cx="10515600" cy="4351338"/>
          </a:xfrm>
        </p:spPr>
        <p:txBody>
          <a:bodyPr>
            <a:normAutofit/>
          </a:bodyPr>
          <a:lstStyle/>
          <a:p>
            <a:r>
              <a:rPr lang="en-US" sz="2400" dirty="0">
                <a:latin typeface="Montserrat" pitchFamily="2" charset="77"/>
              </a:rPr>
              <a:t>A Discovery Team is assembled</a:t>
            </a:r>
          </a:p>
          <a:p>
            <a:r>
              <a:rPr lang="en-US" sz="2400" dirty="0">
                <a:latin typeface="Montserrat" pitchFamily="2" charset="77"/>
              </a:rPr>
              <a:t>They lay out the solution design for the new widget- frontend and backend</a:t>
            </a:r>
          </a:p>
          <a:p>
            <a:r>
              <a:rPr lang="en-US" sz="2400" dirty="0">
                <a:latin typeface="Montserrat" pitchFamily="2" charset="77"/>
              </a:rPr>
              <a:t>They pick out a tool set for the team to use</a:t>
            </a:r>
          </a:p>
          <a:p>
            <a:r>
              <a:rPr lang="en-US" sz="2400" dirty="0">
                <a:latin typeface="Montserrat" pitchFamily="2" charset="77"/>
              </a:rPr>
              <a:t>The whole thing is packaged up and delivered to the team</a:t>
            </a:r>
          </a:p>
          <a:p>
            <a:r>
              <a:rPr lang="en-US" sz="2400" dirty="0">
                <a:latin typeface="Montserrat" pitchFamily="2" charset="77"/>
              </a:rPr>
              <a:t>Team says that they can have a Minimum Viable Product (MVP) in approximately 3 months (400 hours per person X 7 people)</a:t>
            </a:r>
          </a:p>
          <a:p>
            <a:r>
              <a:rPr lang="en-US" sz="2400" dirty="0">
                <a:latin typeface="Montserrat" pitchFamily="2" charset="77"/>
              </a:rPr>
              <a:t>WHUMP!  The project is already quality-impaired and it hasn’t started yet</a:t>
            </a:r>
          </a:p>
        </p:txBody>
      </p:sp>
      <p:sp>
        <p:nvSpPr>
          <p:cNvPr id="18" name="TextBox 17">
            <a:extLst>
              <a:ext uri="{FF2B5EF4-FFF2-40B4-BE49-F238E27FC236}">
                <a16:creationId xmlns:a16="http://schemas.microsoft.com/office/drawing/2014/main" id="{7CCAA82B-A680-3847-9520-40F190491379}"/>
              </a:ext>
            </a:extLst>
          </p:cNvPr>
          <p:cNvSpPr txBox="1"/>
          <p:nvPr/>
        </p:nvSpPr>
        <p:spPr>
          <a:xfrm>
            <a:off x="472198" y="5956557"/>
            <a:ext cx="4355936" cy="400110"/>
          </a:xfrm>
          <a:prstGeom prst="rect">
            <a:avLst/>
          </a:prstGeom>
          <a:noFill/>
        </p:spPr>
        <p:txBody>
          <a:bodyPr wrap="square" rtlCol="0">
            <a:spAutoFit/>
          </a:bodyPr>
          <a:lstStyle/>
          <a:p>
            <a:r>
              <a:rPr lang="en-US" sz="2000" b="1" dirty="0">
                <a:solidFill>
                  <a:srgbClr val="ED701A"/>
                </a:solidFill>
                <a:latin typeface="Montserrat" pitchFamily="2" charset="77"/>
              </a:rPr>
              <a:t>Heather Wilcox</a:t>
            </a:r>
            <a:endParaRPr lang="en-US" sz="2000" dirty="0">
              <a:solidFill>
                <a:srgbClr val="ED701A"/>
              </a:solidFill>
              <a:latin typeface="Montserrat" pitchFamily="2" charset="77"/>
            </a:endParaRPr>
          </a:p>
        </p:txBody>
      </p:sp>
      <p:sp>
        <p:nvSpPr>
          <p:cNvPr id="19" name="TextBox 18">
            <a:extLst>
              <a:ext uri="{FF2B5EF4-FFF2-40B4-BE49-F238E27FC236}">
                <a16:creationId xmlns:a16="http://schemas.microsoft.com/office/drawing/2014/main" id="{7194090E-1455-6648-9A20-CD451EE3E97D}"/>
              </a:ext>
            </a:extLst>
          </p:cNvPr>
          <p:cNvSpPr txBox="1"/>
          <p:nvPr/>
        </p:nvSpPr>
        <p:spPr>
          <a:xfrm>
            <a:off x="472198" y="6322686"/>
            <a:ext cx="4397828" cy="400110"/>
          </a:xfrm>
          <a:prstGeom prst="rect">
            <a:avLst/>
          </a:prstGeom>
          <a:noFill/>
        </p:spPr>
        <p:txBody>
          <a:bodyPr wrap="square" rtlCol="0">
            <a:spAutoFit/>
          </a:bodyPr>
          <a:lstStyle/>
          <a:p>
            <a:r>
              <a:rPr lang="en-US" sz="2000" b="1" dirty="0">
                <a:latin typeface="Montserrat" pitchFamily="2" charset="77"/>
              </a:rPr>
              <a:t>Leading With Quality</a:t>
            </a:r>
            <a:endParaRPr lang="en-US" sz="2400" dirty="0">
              <a:latin typeface="Montserrat" pitchFamily="2" charset="77"/>
            </a:endParaRPr>
          </a:p>
        </p:txBody>
      </p:sp>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82235"/>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7" name="Picture 6" descr="A picture containing light&#10;&#10;Description automatically generated">
            <a:extLst>
              <a:ext uri="{FF2B5EF4-FFF2-40B4-BE49-F238E27FC236}">
                <a16:creationId xmlns:a16="http://schemas.microsoft.com/office/drawing/2014/main" id="{9A4D3E03-5B84-079A-F8F4-361E75297DE8}"/>
              </a:ext>
            </a:extLst>
          </p:cNvPr>
          <p:cNvPicPr>
            <a:picLocks noChangeAspect="1"/>
          </p:cNvPicPr>
          <p:nvPr/>
        </p:nvPicPr>
        <p:blipFill>
          <a:blip r:embed="rId3"/>
          <a:stretch>
            <a:fillRect/>
          </a:stretch>
        </p:blipFill>
        <p:spPr>
          <a:xfrm rot="909346">
            <a:off x="10206715" y="-1438272"/>
            <a:ext cx="2766367" cy="10023757"/>
          </a:xfrm>
          <a:prstGeom prst="rect">
            <a:avLst/>
          </a:prstGeom>
        </p:spPr>
      </p:pic>
    </p:spTree>
    <p:extLst>
      <p:ext uri="{BB962C8B-B14F-4D97-AF65-F5344CB8AC3E}">
        <p14:creationId xmlns:p14="http://schemas.microsoft.com/office/powerpoint/2010/main" val="4038074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CECB838C-EF60-DA4F-82FD-EA0FD73A7904}"/>
              </a:ext>
            </a:extLst>
          </p:cNvPr>
          <p:cNvPicPr>
            <a:picLocks noChangeAspect="1"/>
          </p:cNvPicPr>
          <p:nvPr/>
        </p:nvPicPr>
        <p:blipFill>
          <a:blip r:embed="rId2"/>
          <a:stretch>
            <a:fillRect/>
          </a:stretch>
        </p:blipFill>
        <p:spPr>
          <a:xfrm>
            <a:off x="0" y="0"/>
            <a:ext cx="12192000" cy="6858000"/>
          </a:xfrm>
          <a:prstGeom prst="rect">
            <a:avLst/>
          </a:prstGeom>
        </p:spPr>
      </p:pic>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100013" y="576417"/>
            <a:ext cx="11887199" cy="647200"/>
          </a:xfrm>
        </p:spPr>
        <p:txBody>
          <a:bodyPr>
            <a:normAutofit fontScale="90000"/>
          </a:bodyPr>
          <a:lstStyle/>
          <a:p>
            <a:r>
              <a:rPr lang="en-US" b="1" dirty="0">
                <a:solidFill>
                  <a:srgbClr val="ED701A"/>
                </a:solidFill>
                <a:latin typeface="Montserrat" pitchFamily="2" charset="77"/>
              </a:rPr>
              <a:t>Impairment Starts with The Wrong People </a:t>
            </a:r>
          </a:p>
        </p:txBody>
      </p:sp>
      <p:sp>
        <p:nvSpPr>
          <p:cNvPr id="11" name="Content Placeholder 2">
            <a:extLst>
              <a:ext uri="{FF2B5EF4-FFF2-40B4-BE49-F238E27FC236}">
                <a16:creationId xmlns:a16="http://schemas.microsoft.com/office/drawing/2014/main" id="{156379D7-09B9-A04E-AB5A-9CA623F71D20}"/>
              </a:ext>
            </a:extLst>
          </p:cNvPr>
          <p:cNvSpPr>
            <a:spLocks noGrp="1"/>
          </p:cNvSpPr>
          <p:nvPr>
            <p:ph idx="1"/>
          </p:nvPr>
        </p:nvSpPr>
        <p:spPr>
          <a:xfrm>
            <a:off x="472198" y="1397938"/>
            <a:ext cx="10515600" cy="4351338"/>
          </a:xfrm>
        </p:spPr>
        <p:txBody>
          <a:bodyPr>
            <a:normAutofit/>
          </a:bodyPr>
          <a:lstStyle/>
          <a:p>
            <a:r>
              <a:rPr lang="en-US" sz="2400" dirty="0">
                <a:latin typeface="Montserrat" pitchFamily="2" charset="77"/>
              </a:rPr>
              <a:t>A Team is assembled to design the project</a:t>
            </a:r>
          </a:p>
          <a:p>
            <a:r>
              <a:rPr lang="en-US" sz="2400" dirty="0">
                <a:latin typeface="Montserrat" pitchFamily="2" charset="77"/>
              </a:rPr>
              <a:t>Typical “Discovery Team”</a:t>
            </a:r>
          </a:p>
          <a:p>
            <a:pPr lvl="1"/>
            <a:r>
              <a:rPr lang="en-US" sz="2000" dirty="0">
                <a:latin typeface="Montserrat" pitchFamily="2" charset="77"/>
              </a:rPr>
              <a:t>Business Analyst (BA)</a:t>
            </a:r>
          </a:p>
          <a:p>
            <a:pPr lvl="1"/>
            <a:r>
              <a:rPr lang="en-US" sz="2000" dirty="0">
                <a:latin typeface="Montserrat" pitchFamily="2" charset="77"/>
              </a:rPr>
              <a:t>UX Designer</a:t>
            </a:r>
          </a:p>
          <a:p>
            <a:pPr lvl="1"/>
            <a:r>
              <a:rPr lang="en-US" sz="2000" dirty="0">
                <a:latin typeface="Montserrat" pitchFamily="2" charset="77"/>
              </a:rPr>
              <a:t>Solution Architect  - Our Token Technical Guy</a:t>
            </a:r>
          </a:p>
          <a:p>
            <a:pPr lvl="1"/>
            <a:r>
              <a:rPr lang="en-US" sz="2000" dirty="0">
                <a:latin typeface="Montserrat" pitchFamily="2" charset="77"/>
              </a:rPr>
              <a:t>Delivery Manager</a:t>
            </a:r>
          </a:p>
          <a:p>
            <a:r>
              <a:rPr lang="en-US" sz="2400" dirty="0">
                <a:latin typeface="Montserrat" pitchFamily="2" charset="77"/>
              </a:rPr>
              <a:t>Other common Participants</a:t>
            </a:r>
          </a:p>
          <a:p>
            <a:pPr lvl="1"/>
            <a:r>
              <a:rPr lang="en-US" sz="2000" dirty="0">
                <a:latin typeface="Montserrat" pitchFamily="2" charset="77"/>
              </a:rPr>
              <a:t>Product Managers (PMs)</a:t>
            </a:r>
          </a:p>
          <a:p>
            <a:pPr lvl="1"/>
            <a:r>
              <a:rPr lang="en-US" sz="2000" dirty="0">
                <a:latin typeface="Montserrat" pitchFamily="2" charset="77"/>
              </a:rPr>
              <a:t>Technical Product Managers (TPMs)</a:t>
            </a:r>
          </a:p>
          <a:p>
            <a:pPr lvl="1"/>
            <a:r>
              <a:rPr lang="en-US" sz="2000" dirty="0">
                <a:latin typeface="Montserrat" pitchFamily="2" charset="77"/>
              </a:rPr>
              <a:t>Project Managers</a:t>
            </a:r>
          </a:p>
          <a:p>
            <a:pPr lvl="1"/>
            <a:endParaRPr lang="en-US" sz="2000" dirty="0">
              <a:latin typeface="Montserrat" pitchFamily="2" charset="77"/>
            </a:endParaRPr>
          </a:p>
          <a:p>
            <a:pPr lvl="1"/>
            <a:endParaRPr lang="en-US" sz="2000" dirty="0">
              <a:latin typeface="Montserrat" pitchFamily="2" charset="77"/>
            </a:endParaRPr>
          </a:p>
        </p:txBody>
      </p:sp>
      <p:sp>
        <p:nvSpPr>
          <p:cNvPr id="18" name="TextBox 17">
            <a:extLst>
              <a:ext uri="{FF2B5EF4-FFF2-40B4-BE49-F238E27FC236}">
                <a16:creationId xmlns:a16="http://schemas.microsoft.com/office/drawing/2014/main" id="{7CCAA82B-A680-3847-9520-40F190491379}"/>
              </a:ext>
            </a:extLst>
          </p:cNvPr>
          <p:cNvSpPr txBox="1"/>
          <p:nvPr/>
        </p:nvSpPr>
        <p:spPr>
          <a:xfrm>
            <a:off x="472198" y="5956557"/>
            <a:ext cx="4355936" cy="400110"/>
          </a:xfrm>
          <a:prstGeom prst="rect">
            <a:avLst/>
          </a:prstGeom>
          <a:noFill/>
        </p:spPr>
        <p:txBody>
          <a:bodyPr wrap="square" rtlCol="0">
            <a:spAutoFit/>
          </a:bodyPr>
          <a:lstStyle/>
          <a:p>
            <a:r>
              <a:rPr lang="en-US" sz="2000" b="1" dirty="0">
                <a:solidFill>
                  <a:srgbClr val="ED701A"/>
                </a:solidFill>
                <a:latin typeface="Montserrat" pitchFamily="2" charset="77"/>
              </a:rPr>
              <a:t>Heather Wilcox</a:t>
            </a:r>
            <a:endParaRPr lang="en-US" sz="2000" dirty="0">
              <a:solidFill>
                <a:srgbClr val="ED701A"/>
              </a:solidFill>
              <a:latin typeface="Montserrat" pitchFamily="2" charset="77"/>
            </a:endParaRPr>
          </a:p>
        </p:txBody>
      </p:sp>
      <p:sp>
        <p:nvSpPr>
          <p:cNvPr id="19" name="TextBox 18">
            <a:extLst>
              <a:ext uri="{FF2B5EF4-FFF2-40B4-BE49-F238E27FC236}">
                <a16:creationId xmlns:a16="http://schemas.microsoft.com/office/drawing/2014/main" id="{7194090E-1455-6648-9A20-CD451EE3E97D}"/>
              </a:ext>
            </a:extLst>
          </p:cNvPr>
          <p:cNvSpPr txBox="1"/>
          <p:nvPr/>
        </p:nvSpPr>
        <p:spPr>
          <a:xfrm>
            <a:off x="472198" y="6322686"/>
            <a:ext cx="4397828" cy="400110"/>
          </a:xfrm>
          <a:prstGeom prst="rect">
            <a:avLst/>
          </a:prstGeom>
          <a:noFill/>
        </p:spPr>
        <p:txBody>
          <a:bodyPr wrap="square" rtlCol="0">
            <a:spAutoFit/>
          </a:bodyPr>
          <a:lstStyle/>
          <a:p>
            <a:r>
              <a:rPr lang="en-US" sz="2000" b="1" dirty="0">
                <a:latin typeface="Montserrat" pitchFamily="2" charset="77"/>
              </a:rPr>
              <a:t>Leading With Quality</a:t>
            </a:r>
            <a:endParaRPr lang="en-US" sz="2400" dirty="0">
              <a:latin typeface="Montserrat" pitchFamily="2" charset="77"/>
            </a:endParaRPr>
          </a:p>
        </p:txBody>
      </p:sp>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82235"/>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7" name="Picture 6" descr="A picture containing light&#10;&#10;Description automatically generated">
            <a:extLst>
              <a:ext uri="{FF2B5EF4-FFF2-40B4-BE49-F238E27FC236}">
                <a16:creationId xmlns:a16="http://schemas.microsoft.com/office/drawing/2014/main" id="{9A4D3E03-5B84-079A-F8F4-361E75297DE8}"/>
              </a:ext>
            </a:extLst>
          </p:cNvPr>
          <p:cNvPicPr>
            <a:picLocks noChangeAspect="1"/>
          </p:cNvPicPr>
          <p:nvPr/>
        </p:nvPicPr>
        <p:blipFill>
          <a:blip r:embed="rId3"/>
          <a:stretch>
            <a:fillRect/>
          </a:stretch>
        </p:blipFill>
        <p:spPr>
          <a:xfrm rot="909346">
            <a:off x="10206715" y="-1438272"/>
            <a:ext cx="2766367" cy="10023757"/>
          </a:xfrm>
          <a:prstGeom prst="rect">
            <a:avLst/>
          </a:prstGeom>
        </p:spPr>
      </p:pic>
    </p:spTree>
    <p:extLst>
      <p:ext uri="{BB962C8B-B14F-4D97-AF65-F5344CB8AC3E}">
        <p14:creationId xmlns:p14="http://schemas.microsoft.com/office/powerpoint/2010/main" val="4224753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CECB838C-EF60-DA4F-82FD-EA0FD73A7904}"/>
              </a:ext>
            </a:extLst>
          </p:cNvPr>
          <p:cNvPicPr>
            <a:picLocks noChangeAspect="1"/>
          </p:cNvPicPr>
          <p:nvPr/>
        </p:nvPicPr>
        <p:blipFill>
          <a:blip r:embed="rId2"/>
          <a:stretch>
            <a:fillRect/>
          </a:stretch>
        </p:blipFill>
        <p:spPr>
          <a:xfrm>
            <a:off x="0" y="0"/>
            <a:ext cx="12192000" cy="6858000"/>
          </a:xfrm>
          <a:prstGeom prst="rect">
            <a:avLst/>
          </a:prstGeom>
        </p:spPr>
      </p:pic>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472197" y="576417"/>
            <a:ext cx="10055759" cy="647200"/>
          </a:xfrm>
        </p:spPr>
        <p:txBody>
          <a:bodyPr>
            <a:normAutofit fontScale="90000"/>
          </a:bodyPr>
          <a:lstStyle/>
          <a:p>
            <a:r>
              <a:rPr lang="en-US" b="1" dirty="0">
                <a:solidFill>
                  <a:srgbClr val="ED701A"/>
                </a:solidFill>
                <a:latin typeface="Montserrat" pitchFamily="2" charset="77"/>
              </a:rPr>
              <a:t>Why are they The Wrong People?</a:t>
            </a:r>
          </a:p>
        </p:txBody>
      </p:sp>
      <p:sp>
        <p:nvSpPr>
          <p:cNvPr id="11" name="Content Placeholder 2">
            <a:extLst>
              <a:ext uri="{FF2B5EF4-FFF2-40B4-BE49-F238E27FC236}">
                <a16:creationId xmlns:a16="http://schemas.microsoft.com/office/drawing/2014/main" id="{156379D7-09B9-A04E-AB5A-9CA623F71D20}"/>
              </a:ext>
            </a:extLst>
          </p:cNvPr>
          <p:cNvSpPr>
            <a:spLocks noGrp="1"/>
          </p:cNvSpPr>
          <p:nvPr>
            <p:ph idx="1"/>
          </p:nvPr>
        </p:nvSpPr>
        <p:spPr>
          <a:xfrm>
            <a:off x="472198" y="1397938"/>
            <a:ext cx="10515600" cy="4351338"/>
          </a:xfrm>
        </p:spPr>
        <p:txBody>
          <a:bodyPr>
            <a:normAutofit/>
          </a:bodyPr>
          <a:lstStyle/>
          <a:p>
            <a:r>
              <a:rPr lang="en-US" sz="2400" dirty="0">
                <a:latin typeface="Montserrat" pitchFamily="2" charset="77"/>
              </a:rPr>
              <a:t>They don’t work on the product every day</a:t>
            </a:r>
          </a:p>
          <a:p>
            <a:pPr lvl="1"/>
            <a:r>
              <a:rPr lang="en-US" sz="2000" dirty="0">
                <a:latin typeface="Montserrat" pitchFamily="2" charset="77"/>
              </a:rPr>
              <a:t>They know what the product can do</a:t>
            </a:r>
          </a:p>
          <a:p>
            <a:pPr lvl="1"/>
            <a:r>
              <a:rPr lang="en-US" sz="2000" dirty="0">
                <a:latin typeface="Montserrat" pitchFamily="2" charset="77"/>
              </a:rPr>
              <a:t>They may not know what it’s capable of doing</a:t>
            </a:r>
          </a:p>
          <a:p>
            <a:pPr lvl="1"/>
            <a:r>
              <a:rPr lang="en-US" sz="2000" dirty="0">
                <a:latin typeface="Montserrat" pitchFamily="2" charset="77"/>
              </a:rPr>
              <a:t>They may not know where problems are hidden</a:t>
            </a:r>
          </a:p>
          <a:p>
            <a:r>
              <a:rPr lang="en-US" sz="2400" dirty="0">
                <a:latin typeface="Montserrat" pitchFamily="2" charset="77"/>
              </a:rPr>
              <a:t>They don’t have daily experience with the tools that will be used</a:t>
            </a:r>
          </a:p>
          <a:p>
            <a:r>
              <a:rPr lang="en-US" sz="2400" dirty="0">
                <a:latin typeface="Montserrat" pitchFamily="2" charset="77"/>
              </a:rPr>
              <a:t>They don’t necessarily talk to the person who will use the product</a:t>
            </a:r>
          </a:p>
          <a:p>
            <a:pPr lvl="1"/>
            <a:r>
              <a:rPr lang="en-US" sz="2000" dirty="0">
                <a:latin typeface="Montserrat" pitchFamily="2" charset="77"/>
              </a:rPr>
              <a:t>They may talk to the person that buys the product.  The Buyer is not always The User</a:t>
            </a:r>
          </a:p>
          <a:p>
            <a:r>
              <a:rPr lang="en-US" sz="2400" dirty="0">
                <a:latin typeface="Montserrat" pitchFamily="2" charset="77"/>
              </a:rPr>
              <a:t>Although they likely have knowledge of the company’s full range of products, they probably don’t know about skunkworks projects and extra capabilities that might be hiding in the codebase. </a:t>
            </a:r>
          </a:p>
          <a:p>
            <a:pPr lvl="1"/>
            <a:endParaRPr lang="en-US" sz="2000" dirty="0">
              <a:latin typeface="Montserrat" pitchFamily="2" charset="77"/>
            </a:endParaRPr>
          </a:p>
          <a:p>
            <a:pPr lvl="1"/>
            <a:endParaRPr lang="en-US" sz="2000" dirty="0">
              <a:latin typeface="Montserrat" pitchFamily="2" charset="77"/>
            </a:endParaRPr>
          </a:p>
          <a:p>
            <a:pPr marL="457200" lvl="1" indent="0">
              <a:buNone/>
            </a:pPr>
            <a:endParaRPr lang="en-US" sz="2000" dirty="0">
              <a:latin typeface="Montserrat" pitchFamily="2" charset="77"/>
            </a:endParaRPr>
          </a:p>
        </p:txBody>
      </p:sp>
      <p:sp>
        <p:nvSpPr>
          <p:cNvPr id="18" name="TextBox 17">
            <a:extLst>
              <a:ext uri="{FF2B5EF4-FFF2-40B4-BE49-F238E27FC236}">
                <a16:creationId xmlns:a16="http://schemas.microsoft.com/office/drawing/2014/main" id="{7CCAA82B-A680-3847-9520-40F190491379}"/>
              </a:ext>
            </a:extLst>
          </p:cNvPr>
          <p:cNvSpPr txBox="1"/>
          <p:nvPr/>
        </p:nvSpPr>
        <p:spPr>
          <a:xfrm>
            <a:off x="472198" y="5956557"/>
            <a:ext cx="4355936" cy="400110"/>
          </a:xfrm>
          <a:prstGeom prst="rect">
            <a:avLst/>
          </a:prstGeom>
          <a:noFill/>
        </p:spPr>
        <p:txBody>
          <a:bodyPr wrap="square" rtlCol="0">
            <a:spAutoFit/>
          </a:bodyPr>
          <a:lstStyle/>
          <a:p>
            <a:r>
              <a:rPr lang="en-US" sz="2000" b="1" dirty="0">
                <a:solidFill>
                  <a:srgbClr val="ED701A"/>
                </a:solidFill>
                <a:latin typeface="Montserrat" pitchFamily="2" charset="77"/>
              </a:rPr>
              <a:t>Heather Wilcox</a:t>
            </a:r>
            <a:endParaRPr lang="en-US" sz="2000" dirty="0">
              <a:solidFill>
                <a:srgbClr val="ED701A"/>
              </a:solidFill>
              <a:latin typeface="Montserrat" pitchFamily="2" charset="77"/>
            </a:endParaRPr>
          </a:p>
        </p:txBody>
      </p:sp>
      <p:sp>
        <p:nvSpPr>
          <p:cNvPr id="19" name="TextBox 18">
            <a:extLst>
              <a:ext uri="{FF2B5EF4-FFF2-40B4-BE49-F238E27FC236}">
                <a16:creationId xmlns:a16="http://schemas.microsoft.com/office/drawing/2014/main" id="{7194090E-1455-6648-9A20-CD451EE3E97D}"/>
              </a:ext>
            </a:extLst>
          </p:cNvPr>
          <p:cNvSpPr txBox="1"/>
          <p:nvPr/>
        </p:nvSpPr>
        <p:spPr>
          <a:xfrm>
            <a:off x="472198" y="6322686"/>
            <a:ext cx="4397828" cy="400110"/>
          </a:xfrm>
          <a:prstGeom prst="rect">
            <a:avLst/>
          </a:prstGeom>
          <a:noFill/>
        </p:spPr>
        <p:txBody>
          <a:bodyPr wrap="square" rtlCol="0">
            <a:spAutoFit/>
          </a:bodyPr>
          <a:lstStyle/>
          <a:p>
            <a:r>
              <a:rPr lang="en-US" sz="2000" b="1" dirty="0">
                <a:latin typeface="Montserrat" pitchFamily="2" charset="77"/>
              </a:rPr>
              <a:t>Leading With Quality</a:t>
            </a:r>
            <a:endParaRPr lang="en-US" sz="2400" dirty="0">
              <a:latin typeface="Montserrat" pitchFamily="2" charset="77"/>
            </a:endParaRPr>
          </a:p>
        </p:txBody>
      </p:sp>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82235"/>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7" name="Picture 6" descr="A picture containing light&#10;&#10;Description automatically generated">
            <a:extLst>
              <a:ext uri="{FF2B5EF4-FFF2-40B4-BE49-F238E27FC236}">
                <a16:creationId xmlns:a16="http://schemas.microsoft.com/office/drawing/2014/main" id="{9A4D3E03-5B84-079A-F8F4-361E75297DE8}"/>
              </a:ext>
            </a:extLst>
          </p:cNvPr>
          <p:cNvPicPr>
            <a:picLocks noChangeAspect="1"/>
          </p:cNvPicPr>
          <p:nvPr/>
        </p:nvPicPr>
        <p:blipFill>
          <a:blip r:embed="rId3"/>
          <a:stretch>
            <a:fillRect/>
          </a:stretch>
        </p:blipFill>
        <p:spPr>
          <a:xfrm rot="909346">
            <a:off x="10206715" y="-1438272"/>
            <a:ext cx="2766367" cy="10023757"/>
          </a:xfrm>
          <a:prstGeom prst="rect">
            <a:avLst/>
          </a:prstGeom>
        </p:spPr>
      </p:pic>
    </p:spTree>
    <p:extLst>
      <p:ext uri="{BB962C8B-B14F-4D97-AF65-F5344CB8AC3E}">
        <p14:creationId xmlns:p14="http://schemas.microsoft.com/office/powerpoint/2010/main" val="3183884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CECB838C-EF60-DA4F-82FD-EA0FD73A7904}"/>
              </a:ext>
            </a:extLst>
          </p:cNvPr>
          <p:cNvPicPr>
            <a:picLocks noChangeAspect="1"/>
          </p:cNvPicPr>
          <p:nvPr/>
        </p:nvPicPr>
        <p:blipFill>
          <a:blip r:embed="rId2"/>
          <a:stretch>
            <a:fillRect/>
          </a:stretch>
        </p:blipFill>
        <p:spPr>
          <a:xfrm>
            <a:off x="0" y="0"/>
            <a:ext cx="12192000" cy="6858000"/>
          </a:xfrm>
          <a:prstGeom prst="rect">
            <a:avLst/>
          </a:prstGeom>
        </p:spPr>
      </p:pic>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472198" y="576417"/>
            <a:ext cx="10735380" cy="647200"/>
          </a:xfrm>
        </p:spPr>
        <p:txBody>
          <a:bodyPr>
            <a:normAutofit fontScale="90000"/>
          </a:bodyPr>
          <a:lstStyle/>
          <a:p>
            <a:r>
              <a:rPr lang="en-US" b="1" dirty="0">
                <a:solidFill>
                  <a:srgbClr val="ED701A"/>
                </a:solidFill>
                <a:latin typeface="Montserrat" pitchFamily="2" charset="77"/>
              </a:rPr>
              <a:t>Who are the Right People and why</a:t>
            </a:r>
          </a:p>
        </p:txBody>
      </p:sp>
      <p:sp>
        <p:nvSpPr>
          <p:cNvPr id="11" name="Content Placeholder 2">
            <a:extLst>
              <a:ext uri="{FF2B5EF4-FFF2-40B4-BE49-F238E27FC236}">
                <a16:creationId xmlns:a16="http://schemas.microsoft.com/office/drawing/2014/main" id="{156379D7-09B9-A04E-AB5A-9CA623F71D20}"/>
              </a:ext>
            </a:extLst>
          </p:cNvPr>
          <p:cNvSpPr>
            <a:spLocks noGrp="1"/>
          </p:cNvSpPr>
          <p:nvPr>
            <p:ph idx="1"/>
          </p:nvPr>
        </p:nvSpPr>
        <p:spPr>
          <a:xfrm>
            <a:off x="472198" y="1397937"/>
            <a:ext cx="10515600" cy="4558615"/>
          </a:xfrm>
        </p:spPr>
        <p:txBody>
          <a:bodyPr>
            <a:normAutofit lnSpcReduction="10000"/>
          </a:bodyPr>
          <a:lstStyle/>
          <a:p>
            <a:r>
              <a:rPr lang="en-US" sz="2400" dirty="0">
                <a:latin typeface="Montserrat" pitchFamily="2" charset="77"/>
              </a:rPr>
              <a:t>(Occam’s razor) Use your Domain Experts</a:t>
            </a:r>
          </a:p>
          <a:p>
            <a:r>
              <a:rPr lang="en-US" sz="2400" dirty="0">
                <a:latin typeface="Montserrat" pitchFamily="2" charset="77"/>
              </a:rPr>
              <a:t>Lead Developers </a:t>
            </a:r>
          </a:p>
          <a:p>
            <a:pPr lvl="1"/>
            <a:r>
              <a:rPr lang="en-US" sz="2000" dirty="0">
                <a:latin typeface="Montserrat" pitchFamily="2" charset="77"/>
              </a:rPr>
              <a:t>They know where the problems will be, what easter eggs (and rotten eggs) are hidden where, and what the actual possibilities are.</a:t>
            </a:r>
          </a:p>
          <a:p>
            <a:pPr lvl="1"/>
            <a:r>
              <a:rPr lang="en-US" sz="2000" dirty="0">
                <a:latin typeface="Montserrat" pitchFamily="2" charset="77"/>
              </a:rPr>
              <a:t>They understand the code and the tools intimately</a:t>
            </a:r>
          </a:p>
          <a:p>
            <a:r>
              <a:rPr lang="en-US" sz="2400" dirty="0">
                <a:latin typeface="Montserrat" pitchFamily="2" charset="77"/>
              </a:rPr>
              <a:t>Quality Assurance</a:t>
            </a:r>
          </a:p>
          <a:p>
            <a:pPr lvl="1"/>
            <a:r>
              <a:rPr lang="en-US" sz="2000" dirty="0">
                <a:latin typeface="Montserrat" pitchFamily="2" charset="77"/>
              </a:rPr>
              <a:t>They tend to have historical knowledge about what has worked and what has failed</a:t>
            </a:r>
          </a:p>
          <a:p>
            <a:pPr lvl="1"/>
            <a:r>
              <a:rPr lang="en-US" sz="2000" dirty="0">
                <a:latin typeface="Montserrat" pitchFamily="2" charset="77"/>
              </a:rPr>
              <a:t>They know where customers will get confused or have problems (as will support)</a:t>
            </a:r>
          </a:p>
          <a:p>
            <a:r>
              <a:rPr lang="en-US" sz="2400" dirty="0">
                <a:latin typeface="Montserrat" pitchFamily="2" charset="77"/>
              </a:rPr>
              <a:t>Support</a:t>
            </a:r>
          </a:p>
          <a:p>
            <a:pPr lvl="1"/>
            <a:r>
              <a:rPr lang="en-US" sz="2000" dirty="0">
                <a:latin typeface="Montserrat" pitchFamily="2" charset="77"/>
              </a:rPr>
              <a:t>They talk to ACTUAL users every day (not just the purchasers) and will  know what features customers really NEED and will use.  </a:t>
            </a:r>
          </a:p>
          <a:p>
            <a:pPr lvl="1"/>
            <a:endParaRPr lang="en-US" sz="2000" dirty="0">
              <a:latin typeface="Montserrat" pitchFamily="2" charset="77"/>
            </a:endParaRPr>
          </a:p>
        </p:txBody>
      </p:sp>
      <p:sp>
        <p:nvSpPr>
          <p:cNvPr id="18" name="TextBox 17">
            <a:extLst>
              <a:ext uri="{FF2B5EF4-FFF2-40B4-BE49-F238E27FC236}">
                <a16:creationId xmlns:a16="http://schemas.microsoft.com/office/drawing/2014/main" id="{7CCAA82B-A680-3847-9520-40F190491379}"/>
              </a:ext>
            </a:extLst>
          </p:cNvPr>
          <p:cNvSpPr txBox="1"/>
          <p:nvPr/>
        </p:nvSpPr>
        <p:spPr>
          <a:xfrm>
            <a:off x="472198" y="5956557"/>
            <a:ext cx="4355936" cy="400110"/>
          </a:xfrm>
          <a:prstGeom prst="rect">
            <a:avLst/>
          </a:prstGeom>
          <a:noFill/>
        </p:spPr>
        <p:txBody>
          <a:bodyPr wrap="square" rtlCol="0">
            <a:spAutoFit/>
          </a:bodyPr>
          <a:lstStyle/>
          <a:p>
            <a:r>
              <a:rPr lang="en-US" sz="2000" b="1" dirty="0">
                <a:solidFill>
                  <a:srgbClr val="ED701A"/>
                </a:solidFill>
                <a:latin typeface="Montserrat" pitchFamily="2" charset="77"/>
              </a:rPr>
              <a:t>Heather Wilcox</a:t>
            </a:r>
            <a:endParaRPr lang="en-US" sz="2000" dirty="0">
              <a:solidFill>
                <a:srgbClr val="ED701A"/>
              </a:solidFill>
              <a:latin typeface="Montserrat" pitchFamily="2" charset="77"/>
            </a:endParaRPr>
          </a:p>
        </p:txBody>
      </p:sp>
      <p:sp>
        <p:nvSpPr>
          <p:cNvPr id="19" name="TextBox 18">
            <a:extLst>
              <a:ext uri="{FF2B5EF4-FFF2-40B4-BE49-F238E27FC236}">
                <a16:creationId xmlns:a16="http://schemas.microsoft.com/office/drawing/2014/main" id="{7194090E-1455-6648-9A20-CD451EE3E97D}"/>
              </a:ext>
            </a:extLst>
          </p:cNvPr>
          <p:cNvSpPr txBox="1"/>
          <p:nvPr/>
        </p:nvSpPr>
        <p:spPr>
          <a:xfrm>
            <a:off x="472198" y="6322686"/>
            <a:ext cx="4397828" cy="400110"/>
          </a:xfrm>
          <a:prstGeom prst="rect">
            <a:avLst/>
          </a:prstGeom>
          <a:noFill/>
        </p:spPr>
        <p:txBody>
          <a:bodyPr wrap="square" rtlCol="0">
            <a:spAutoFit/>
          </a:bodyPr>
          <a:lstStyle/>
          <a:p>
            <a:r>
              <a:rPr lang="en-US" sz="2000" b="1" dirty="0">
                <a:latin typeface="Montserrat" pitchFamily="2" charset="77"/>
              </a:rPr>
              <a:t>Leading With Quality</a:t>
            </a:r>
            <a:endParaRPr lang="en-US" sz="2400" dirty="0">
              <a:latin typeface="Montserrat" pitchFamily="2" charset="77"/>
            </a:endParaRPr>
          </a:p>
        </p:txBody>
      </p:sp>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82235"/>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7" name="Picture 6" descr="A picture containing light&#10;&#10;Description automatically generated">
            <a:extLst>
              <a:ext uri="{FF2B5EF4-FFF2-40B4-BE49-F238E27FC236}">
                <a16:creationId xmlns:a16="http://schemas.microsoft.com/office/drawing/2014/main" id="{9A4D3E03-5B84-079A-F8F4-361E75297DE8}"/>
              </a:ext>
            </a:extLst>
          </p:cNvPr>
          <p:cNvPicPr>
            <a:picLocks noChangeAspect="1"/>
          </p:cNvPicPr>
          <p:nvPr/>
        </p:nvPicPr>
        <p:blipFill>
          <a:blip r:embed="rId3"/>
          <a:stretch>
            <a:fillRect/>
          </a:stretch>
        </p:blipFill>
        <p:spPr>
          <a:xfrm rot="909346">
            <a:off x="10206715" y="-1438272"/>
            <a:ext cx="2766367" cy="10023757"/>
          </a:xfrm>
          <a:prstGeom prst="rect">
            <a:avLst/>
          </a:prstGeom>
        </p:spPr>
      </p:pic>
    </p:spTree>
    <p:extLst>
      <p:ext uri="{BB962C8B-B14F-4D97-AF65-F5344CB8AC3E}">
        <p14:creationId xmlns:p14="http://schemas.microsoft.com/office/powerpoint/2010/main" val="3645360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CECB838C-EF60-DA4F-82FD-EA0FD73A7904}"/>
              </a:ext>
            </a:extLst>
          </p:cNvPr>
          <p:cNvPicPr>
            <a:picLocks noChangeAspect="1"/>
          </p:cNvPicPr>
          <p:nvPr/>
        </p:nvPicPr>
        <p:blipFill>
          <a:blip r:embed="rId2"/>
          <a:stretch>
            <a:fillRect/>
          </a:stretch>
        </p:blipFill>
        <p:spPr>
          <a:xfrm>
            <a:off x="0" y="0"/>
            <a:ext cx="12192000" cy="6858000"/>
          </a:xfrm>
          <a:prstGeom prst="rect">
            <a:avLst/>
          </a:prstGeom>
        </p:spPr>
      </p:pic>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472198" y="567674"/>
            <a:ext cx="11279079" cy="647200"/>
          </a:xfrm>
        </p:spPr>
        <p:txBody>
          <a:bodyPr>
            <a:normAutofit fontScale="90000"/>
          </a:bodyPr>
          <a:lstStyle/>
          <a:p>
            <a:r>
              <a:rPr lang="en-US" b="1" dirty="0">
                <a:solidFill>
                  <a:srgbClr val="ED701A"/>
                </a:solidFill>
                <a:latin typeface="Montserrat" pitchFamily="2" charset="77"/>
              </a:rPr>
              <a:t>Why the Right People don’t get included</a:t>
            </a:r>
            <a:br>
              <a:rPr lang="en-US" b="1" dirty="0">
                <a:solidFill>
                  <a:srgbClr val="ED701A"/>
                </a:solidFill>
                <a:latin typeface="Montserrat" pitchFamily="2" charset="77"/>
              </a:rPr>
            </a:br>
            <a:r>
              <a:rPr lang="en-US" sz="3600" dirty="0">
                <a:solidFill>
                  <a:srgbClr val="ED701A"/>
                </a:solidFill>
                <a:latin typeface="Montserrat" pitchFamily="2" charset="77"/>
              </a:rPr>
              <a:t>(and why those reasons are wrong)</a:t>
            </a:r>
          </a:p>
        </p:txBody>
      </p:sp>
      <p:sp>
        <p:nvSpPr>
          <p:cNvPr id="11" name="Content Placeholder 2">
            <a:extLst>
              <a:ext uri="{FF2B5EF4-FFF2-40B4-BE49-F238E27FC236}">
                <a16:creationId xmlns:a16="http://schemas.microsoft.com/office/drawing/2014/main" id="{156379D7-09B9-A04E-AB5A-9CA623F71D20}"/>
              </a:ext>
            </a:extLst>
          </p:cNvPr>
          <p:cNvSpPr>
            <a:spLocks noGrp="1"/>
          </p:cNvSpPr>
          <p:nvPr>
            <p:ph idx="1"/>
          </p:nvPr>
        </p:nvSpPr>
        <p:spPr>
          <a:xfrm>
            <a:off x="472198" y="1397938"/>
            <a:ext cx="10515600" cy="4351338"/>
          </a:xfrm>
        </p:spPr>
        <p:txBody>
          <a:bodyPr>
            <a:normAutofit fontScale="92500"/>
          </a:bodyPr>
          <a:lstStyle/>
          <a:p>
            <a:endParaRPr lang="en-US" sz="2400" dirty="0">
              <a:latin typeface="Montserrat" pitchFamily="2" charset="77"/>
            </a:endParaRPr>
          </a:p>
          <a:p>
            <a:r>
              <a:rPr lang="en-US" sz="2400" dirty="0">
                <a:latin typeface="Montserrat" pitchFamily="2" charset="77"/>
              </a:rPr>
              <a:t>Developers are expensive  (Spoiler alert – they aren’t.)</a:t>
            </a:r>
          </a:p>
          <a:p>
            <a:r>
              <a:rPr lang="en-US" sz="2400" dirty="0">
                <a:latin typeface="Montserrat" pitchFamily="2" charset="77"/>
              </a:rPr>
              <a:t>Dev and QA are busy keeping the lights on  (Not too busy to prevent a mess….)</a:t>
            </a:r>
          </a:p>
          <a:p>
            <a:r>
              <a:rPr lang="en-US" sz="2400" dirty="0">
                <a:latin typeface="Montserrat" pitchFamily="2" charset="77"/>
              </a:rPr>
              <a:t>There’s already an Architect on the team so Dev is redundant   (Architects != Developers)</a:t>
            </a:r>
          </a:p>
          <a:p>
            <a:r>
              <a:rPr lang="en-US" sz="2400" dirty="0">
                <a:latin typeface="Montserrat" pitchFamily="2" charset="77"/>
              </a:rPr>
              <a:t>Developers over-design everything!  (This is a solution, not a product.)</a:t>
            </a:r>
          </a:p>
          <a:p>
            <a:r>
              <a:rPr lang="en-US" sz="2400" dirty="0">
                <a:latin typeface="Montserrat" pitchFamily="2" charset="77"/>
              </a:rPr>
              <a:t>QA doesn’t need to be involved until coding starts   (Yes they do.  They know more than you think!)</a:t>
            </a:r>
          </a:p>
          <a:p>
            <a:r>
              <a:rPr lang="en-US" sz="2400" dirty="0">
                <a:latin typeface="Montserrat" pitchFamily="2" charset="77"/>
              </a:rPr>
              <a:t>Support doesn’t know enough about software development to be helpful.   (They know more about the customer than anyone else.)</a:t>
            </a:r>
          </a:p>
          <a:p>
            <a:endParaRPr lang="en-US" sz="2400" dirty="0">
              <a:latin typeface="Montserrat" pitchFamily="2" charset="77"/>
            </a:endParaRPr>
          </a:p>
          <a:p>
            <a:endParaRPr lang="en-US" sz="2400" dirty="0">
              <a:latin typeface="Montserrat" pitchFamily="2" charset="77"/>
            </a:endParaRPr>
          </a:p>
        </p:txBody>
      </p:sp>
      <p:sp>
        <p:nvSpPr>
          <p:cNvPr id="18" name="TextBox 17">
            <a:extLst>
              <a:ext uri="{FF2B5EF4-FFF2-40B4-BE49-F238E27FC236}">
                <a16:creationId xmlns:a16="http://schemas.microsoft.com/office/drawing/2014/main" id="{7CCAA82B-A680-3847-9520-40F190491379}"/>
              </a:ext>
            </a:extLst>
          </p:cNvPr>
          <p:cNvSpPr txBox="1"/>
          <p:nvPr/>
        </p:nvSpPr>
        <p:spPr>
          <a:xfrm>
            <a:off x="472198" y="5956557"/>
            <a:ext cx="4355936" cy="400110"/>
          </a:xfrm>
          <a:prstGeom prst="rect">
            <a:avLst/>
          </a:prstGeom>
          <a:noFill/>
        </p:spPr>
        <p:txBody>
          <a:bodyPr wrap="square" rtlCol="0">
            <a:spAutoFit/>
          </a:bodyPr>
          <a:lstStyle/>
          <a:p>
            <a:r>
              <a:rPr lang="en-US" sz="2000" b="1" dirty="0">
                <a:solidFill>
                  <a:srgbClr val="ED701A"/>
                </a:solidFill>
                <a:latin typeface="Montserrat" pitchFamily="2" charset="77"/>
              </a:rPr>
              <a:t>Heather Wilcox</a:t>
            </a:r>
            <a:endParaRPr lang="en-US" sz="2000" dirty="0">
              <a:solidFill>
                <a:srgbClr val="ED701A"/>
              </a:solidFill>
              <a:latin typeface="Montserrat" pitchFamily="2" charset="77"/>
            </a:endParaRPr>
          </a:p>
        </p:txBody>
      </p:sp>
      <p:sp>
        <p:nvSpPr>
          <p:cNvPr id="19" name="TextBox 18">
            <a:extLst>
              <a:ext uri="{FF2B5EF4-FFF2-40B4-BE49-F238E27FC236}">
                <a16:creationId xmlns:a16="http://schemas.microsoft.com/office/drawing/2014/main" id="{7194090E-1455-6648-9A20-CD451EE3E97D}"/>
              </a:ext>
            </a:extLst>
          </p:cNvPr>
          <p:cNvSpPr txBox="1"/>
          <p:nvPr/>
        </p:nvSpPr>
        <p:spPr>
          <a:xfrm>
            <a:off x="472198" y="6322686"/>
            <a:ext cx="4397828" cy="400110"/>
          </a:xfrm>
          <a:prstGeom prst="rect">
            <a:avLst/>
          </a:prstGeom>
          <a:noFill/>
        </p:spPr>
        <p:txBody>
          <a:bodyPr wrap="square" rtlCol="0">
            <a:spAutoFit/>
          </a:bodyPr>
          <a:lstStyle/>
          <a:p>
            <a:r>
              <a:rPr lang="en-US" sz="2000" b="1" dirty="0">
                <a:latin typeface="Montserrat" pitchFamily="2" charset="77"/>
              </a:rPr>
              <a:t>Leading With Quality</a:t>
            </a:r>
            <a:endParaRPr lang="en-US" sz="2400" dirty="0">
              <a:latin typeface="Montserrat" pitchFamily="2" charset="77"/>
            </a:endParaRPr>
          </a:p>
        </p:txBody>
      </p:sp>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82235"/>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7" name="Picture 6" descr="A picture containing light&#10;&#10;Description automatically generated">
            <a:extLst>
              <a:ext uri="{FF2B5EF4-FFF2-40B4-BE49-F238E27FC236}">
                <a16:creationId xmlns:a16="http://schemas.microsoft.com/office/drawing/2014/main" id="{9A4D3E03-5B84-079A-F8F4-361E75297DE8}"/>
              </a:ext>
            </a:extLst>
          </p:cNvPr>
          <p:cNvPicPr>
            <a:picLocks noChangeAspect="1"/>
          </p:cNvPicPr>
          <p:nvPr/>
        </p:nvPicPr>
        <p:blipFill>
          <a:blip r:embed="rId3"/>
          <a:stretch>
            <a:fillRect/>
          </a:stretch>
        </p:blipFill>
        <p:spPr>
          <a:xfrm rot="909346">
            <a:off x="10206715" y="-1438273"/>
            <a:ext cx="2766367" cy="10023757"/>
          </a:xfrm>
          <a:prstGeom prst="rect">
            <a:avLst/>
          </a:prstGeom>
        </p:spPr>
      </p:pic>
    </p:spTree>
    <p:extLst>
      <p:ext uri="{BB962C8B-B14F-4D97-AF65-F5344CB8AC3E}">
        <p14:creationId xmlns:p14="http://schemas.microsoft.com/office/powerpoint/2010/main" val="24466050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12184</TotalTime>
  <Words>1691</Words>
  <Application>Microsoft Office PowerPoint</Application>
  <PresentationFormat>Widescreen</PresentationFormat>
  <Paragraphs>282</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Montserrat</vt:lpstr>
      <vt:lpstr>Symbol</vt:lpstr>
      <vt:lpstr>Office Theme</vt:lpstr>
      <vt:lpstr>PowerPoint Presentation</vt:lpstr>
      <vt:lpstr>About Me…</vt:lpstr>
      <vt:lpstr>What is Shifting Left and Why it’s not Enough</vt:lpstr>
      <vt:lpstr>The Scenario:  A Project is Born….</vt:lpstr>
      <vt:lpstr>Make it so</vt:lpstr>
      <vt:lpstr>Impairment Starts with The Wrong People </vt:lpstr>
      <vt:lpstr>Why are they The Wrong People?</vt:lpstr>
      <vt:lpstr>Who are the Right People and why</vt:lpstr>
      <vt:lpstr>Why the Right People don’t get included (and why those reasons are wrong)</vt:lpstr>
      <vt:lpstr>The Financials*</vt:lpstr>
      <vt:lpstr>The “Save the Busy People” Strategy </vt:lpstr>
      <vt:lpstr>Project Costs</vt:lpstr>
      <vt:lpstr>What Could Possibly Go Wrong?</vt:lpstr>
      <vt:lpstr>What Else could go wrong?</vt:lpstr>
      <vt:lpstr>What If We Get a Do-Over</vt:lpstr>
      <vt:lpstr>What the Dev Team Needs to Succeed</vt:lpstr>
      <vt:lpstr>It Can Work for Any SDLC</vt:lpstr>
      <vt:lpstr>Conclusion</vt:lpstr>
      <vt:lpstr>Questions?</vt:lpstr>
      <vt:lpstr>PowerPoint Presentation</vt:lpstr>
      <vt:lpstr>HEADING TWO</vt:lpstr>
      <vt:lpstr>HEADING TWO</vt:lpstr>
      <vt:lpstr>HEADING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Bateman</dc:creator>
  <cp:lastModifiedBy>Heather Wilcox</cp:lastModifiedBy>
  <cp:revision>18</cp:revision>
  <dcterms:created xsi:type="dcterms:W3CDTF">2022-01-24T13:06:12Z</dcterms:created>
  <dcterms:modified xsi:type="dcterms:W3CDTF">2023-10-06T22:49:58Z</dcterms:modified>
</cp:coreProperties>
</file>