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57" r:id="rId3"/>
    <p:sldId id="258" r:id="rId4"/>
    <p:sldId id="281" r:id="rId5"/>
    <p:sldId id="280" r:id="rId6"/>
    <p:sldId id="262" r:id="rId7"/>
    <p:sldId id="282" r:id="rId8"/>
    <p:sldId id="264" r:id="rId9"/>
    <p:sldId id="283" r:id="rId10"/>
    <p:sldId id="284" r:id="rId11"/>
    <p:sldId id="265" r:id="rId12"/>
    <p:sldId id="266" r:id="rId13"/>
    <p:sldId id="285" r:id="rId14"/>
    <p:sldId id="286" r:id="rId15"/>
    <p:sldId id="288" r:id="rId16"/>
    <p:sldId id="289" r:id="rId17"/>
    <p:sldId id="291" r:id="rId18"/>
    <p:sldId id="292" r:id="rId19"/>
    <p:sldId id="272" r:id="rId20"/>
    <p:sldId id="278" r:id="rId21"/>
    <p:sldId id="274" r:id="rId22"/>
    <p:sldId id="279"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F3336506-D3E3-461B-9070-84CBA6309A24}">
          <p14:sldIdLst>
            <p14:sldId id="256"/>
            <p14:sldId id="257"/>
            <p14:sldId id="258"/>
            <p14:sldId id="281"/>
            <p14:sldId id="280"/>
            <p14:sldId id="262"/>
            <p14:sldId id="282"/>
            <p14:sldId id="264"/>
            <p14:sldId id="283"/>
            <p14:sldId id="284"/>
            <p14:sldId id="265"/>
            <p14:sldId id="266"/>
            <p14:sldId id="285"/>
            <p14:sldId id="286"/>
            <p14:sldId id="288"/>
            <p14:sldId id="289"/>
            <p14:sldId id="291"/>
            <p14:sldId id="292"/>
            <p14:sldId id="272"/>
            <p14:sldId id="278"/>
            <p14:sldId id="274"/>
            <p14:sldId id="279"/>
            <p14:sldId id="259"/>
          </p14:sldIdLst>
        </p14:section>
        <p14:section name="Backup" id="{811B1691-08C3-4DDB-9417-04BABB4E37C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01A"/>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87012" autoAdjust="0"/>
  </p:normalViewPr>
  <p:slideViewPr>
    <p:cSldViewPr snapToGrid="0" snapToObjects="1">
      <p:cViewPr varScale="1">
        <p:scale>
          <a:sx n="103" d="100"/>
          <a:sy n="103" d="100"/>
        </p:scale>
        <p:origin x="15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linkedin.com/in/nancy-hou-mccormack-3583781/" TargetMode="External"/><Relationship Id="rId7" Type="http://schemas.openxmlformats.org/officeDocument/2006/relationships/image" Target="../media/image37.svg"/><Relationship Id="rId2" Type="http://schemas.openxmlformats.org/officeDocument/2006/relationships/hyperlink" Target="mailto:nhou_wei@yahoo.com" TargetMode="External"/><Relationship Id="rId1" Type="http://schemas.openxmlformats.org/officeDocument/2006/relationships/hyperlink" Target="mailto:McCormack.Wei@Mayo.edu" TargetMode="Externa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hyperlink" Target="mailto:McCormack.Wei@Mayo.edu" TargetMode="External"/><Relationship Id="rId7" Type="http://schemas.openxmlformats.org/officeDocument/2006/relationships/image" Target="../media/image38.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hyperlink" Target="mailto:nhou_wei@yahoo.com" TargetMode="External"/><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hyperlink" Target="https://www.linkedin.com/in/nancy-hou-mccormack-358378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A0213-B980-44B2-BEA4-604AB63CE464}" type="doc">
      <dgm:prSet loTypeId="urn:microsoft.com/office/officeart/2018/2/layout/IconLabelList" loCatId="icon" qsTypeId="urn:microsoft.com/office/officeart/2005/8/quickstyle/3d3" qsCatId="3D" csTypeId="urn:microsoft.com/office/officeart/2005/8/colors/accent1_2" csCatId="accent1" phldr="1"/>
      <dgm:spPr/>
      <dgm:t>
        <a:bodyPr/>
        <a:lstStyle/>
        <a:p>
          <a:endParaRPr lang="en-US"/>
        </a:p>
      </dgm:t>
    </dgm:pt>
    <dgm:pt modelId="{0A336AA5-5FC3-4F03-ABF4-025034C82091}">
      <dgm:prSet custT="1"/>
      <dgm:spPr/>
      <dgm:t>
        <a:bodyPr/>
        <a:lstStyle/>
        <a:p>
          <a:pPr algn="ctr">
            <a:lnSpc>
              <a:spcPct val="100000"/>
            </a:lnSpc>
          </a:pPr>
          <a:r>
            <a:rPr lang="en-US" sz="1800" dirty="0"/>
            <a:t>Introducing Mayo, CDH, AI Engineering and Verification and Validation (V&amp;V)</a:t>
          </a:r>
        </a:p>
      </dgm:t>
    </dgm:pt>
    <dgm:pt modelId="{CE7BB68B-099E-4308-BF0B-B9646E64AE6F}" type="parTrans" cxnId="{9FE54A74-D660-4872-819A-6B0B9EEC4C12}">
      <dgm:prSet/>
      <dgm:spPr/>
      <dgm:t>
        <a:bodyPr/>
        <a:lstStyle/>
        <a:p>
          <a:endParaRPr lang="en-US"/>
        </a:p>
      </dgm:t>
    </dgm:pt>
    <dgm:pt modelId="{C9643133-087F-40FB-A7D8-ABCE4FE01116}" type="sibTrans" cxnId="{9FE54A74-D660-4872-819A-6B0B9EEC4C12}">
      <dgm:prSet/>
      <dgm:spPr/>
      <dgm:t>
        <a:bodyPr/>
        <a:lstStyle/>
        <a:p>
          <a:pPr>
            <a:lnSpc>
              <a:spcPct val="100000"/>
            </a:lnSpc>
          </a:pPr>
          <a:endParaRPr lang="en-US"/>
        </a:p>
      </dgm:t>
    </dgm:pt>
    <dgm:pt modelId="{979A5EF5-4890-447B-B5BF-0EC2D8F3445C}">
      <dgm:prSet custT="1"/>
      <dgm:spPr/>
      <dgm:t>
        <a:bodyPr/>
        <a:lstStyle/>
        <a:p>
          <a:pPr>
            <a:lnSpc>
              <a:spcPct val="100000"/>
            </a:lnSpc>
          </a:pPr>
          <a:r>
            <a:rPr lang="en-US" sz="1800" dirty="0"/>
            <a:t>An example of a model deployment</a:t>
          </a:r>
        </a:p>
      </dgm:t>
    </dgm:pt>
    <dgm:pt modelId="{08F0B7F4-68C1-4ADF-93B6-6ED6E5FE3B63}" type="parTrans" cxnId="{6BE76F30-67FD-40E5-B82C-7D7B26F2371D}">
      <dgm:prSet/>
      <dgm:spPr/>
      <dgm:t>
        <a:bodyPr/>
        <a:lstStyle/>
        <a:p>
          <a:endParaRPr lang="en-US"/>
        </a:p>
      </dgm:t>
    </dgm:pt>
    <dgm:pt modelId="{6EAC800A-4B2A-44F8-A125-A5BDEC966640}" type="sibTrans" cxnId="{6BE76F30-67FD-40E5-B82C-7D7B26F2371D}">
      <dgm:prSet/>
      <dgm:spPr/>
      <dgm:t>
        <a:bodyPr/>
        <a:lstStyle/>
        <a:p>
          <a:pPr>
            <a:lnSpc>
              <a:spcPct val="100000"/>
            </a:lnSpc>
          </a:pPr>
          <a:endParaRPr lang="en-US"/>
        </a:p>
      </dgm:t>
    </dgm:pt>
    <dgm:pt modelId="{BB3E5F30-832F-4E78-8E12-5EFDED7414A3}">
      <dgm:prSet custT="1"/>
      <dgm:spPr/>
      <dgm:t>
        <a:bodyPr/>
        <a:lstStyle/>
        <a:p>
          <a:pPr>
            <a:lnSpc>
              <a:spcPct val="100000"/>
            </a:lnSpc>
          </a:pPr>
          <a:r>
            <a:rPr lang="en-US" sz="1800" dirty="0"/>
            <a:t>An Example of full stack Verification and Validation    </a:t>
          </a:r>
        </a:p>
      </dgm:t>
    </dgm:pt>
    <dgm:pt modelId="{F499DBBB-B412-454D-BCFB-752B39B0129A}" type="parTrans" cxnId="{1F5BF75A-08CC-4DCF-9327-25CC259F2D38}">
      <dgm:prSet/>
      <dgm:spPr/>
      <dgm:t>
        <a:bodyPr/>
        <a:lstStyle/>
        <a:p>
          <a:endParaRPr lang="en-US"/>
        </a:p>
      </dgm:t>
    </dgm:pt>
    <dgm:pt modelId="{DBAF3508-3B17-4FBD-8141-AA8110C8026E}" type="sibTrans" cxnId="{1F5BF75A-08CC-4DCF-9327-25CC259F2D38}">
      <dgm:prSet/>
      <dgm:spPr/>
      <dgm:t>
        <a:bodyPr/>
        <a:lstStyle/>
        <a:p>
          <a:pPr>
            <a:lnSpc>
              <a:spcPct val="100000"/>
            </a:lnSpc>
          </a:pPr>
          <a:endParaRPr lang="en-US"/>
        </a:p>
      </dgm:t>
    </dgm:pt>
    <dgm:pt modelId="{3A55EE08-9FCA-4C13-A4F6-A1094AA9FF6C}">
      <dgm:prSet custT="1"/>
      <dgm:spPr/>
      <dgm:t>
        <a:bodyPr/>
        <a:lstStyle/>
        <a:p>
          <a:pPr>
            <a:lnSpc>
              <a:spcPct val="100000"/>
            </a:lnSpc>
          </a:pPr>
          <a:r>
            <a:rPr lang="en-US" sz="1800" dirty="0"/>
            <a:t>How to design testing datasets for end-to-end testing</a:t>
          </a:r>
        </a:p>
      </dgm:t>
    </dgm:pt>
    <dgm:pt modelId="{CC32ED94-BF77-4815-B647-06349A2F415B}" type="parTrans" cxnId="{8AA912AA-0BBE-4749-928F-5DD503B23548}">
      <dgm:prSet/>
      <dgm:spPr/>
      <dgm:t>
        <a:bodyPr/>
        <a:lstStyle/>
        <a:p>
          <a:endParaRPr lang="en-US"/>
        </a:p>
      </dgm:t>
    </dgm:pt>
    <dgm:pt modelId="{1114FDC6-0402-4EA8-A3A2-87D5BF5D528E}" type="sibTrans" cxnId="{8AA912AA-0BBE-4749-928F-5DD503B23548}">
      <dgm:prSet/>
      <dgm:spPr/>
      <dgm:t>
        <a:bodyPr/>
        <a:lstStyle/>
        <a:p>
          <a:pPr>
            <a:lnSpc>
              <a:spcPct val="100000"/>
            </a:lnSpc>
          </a:pPr>
          <a:endParaRPr lang="en-US"/>
        </a:p>
      </dgm:t>
    </dgm:pt>
    <dgm:pt modelId="{68A4749F-7FD1-4407-B2A3-47680576F5DA}">
      <dgm:prSet custT="1"/>
      <dgm:spPr/>
      <dgm:t>
        <a:bodyPr/>
        <a:lstStyle/>
        <a:p>
          <a:pPr>
            <a:lnSpc>
              <a:spcPct val="100000"/>
            </a:lnSpc>
          </a:pPr>
          <a:r>
            <a:rPr lang="en-US" sz="1800" dirty="0"/>
            <a:t>How to create testing datasets for end-to-end testing?  </a:t>
          </a:r>
        </a:p>
      </dgm:t>
    </dgm:pt>
    <dgm:pt modelId="{1DA1A86E-48FD-4ED0-8285-89A36252800A}" type="parTrans" cxnId="{031F8F91-3D78-4ED4-ABD5-966B5AE685E7}">
      <dgm:prSet/>
      <dgm:spPr/>
      <dgm:t>
        <a:bodyPr/>
        <a:lstStyle/>
        <a:p>
          <a:endParaRPr lang="en-US"/>
        </a:p>
      </dgm:t>
    </dgm:pt>
    <dgm:pt modelId="{06D1DFB0-0F50-42A3-8E69-1E4F0541D350}" type="sibTrans" cxnId="{031F8F91-3D78-4ED4-ABD5-966B5AE685E7}">
      <dgm:prSet/>
      <dgm:spPr/>
      <dgm:t>
        <a:bodyPr/>
        <a:lstStyle/>
        <a:p>
          <a:pPr>
            <a:lnSpc>
              <a:spcPct val="100000"/>
            </a:lnSpc>
          </a:pPr>
          <a:endParaRPr lang="en-US"/>
        </a:p>
      </dgm:t>
    </dgm:pt>
    <dgm:pt modelId="{6A06C569-D1DE-4759-93D0-0C2EF44E8830}">
      <dgm:prSet custT="1"/>
      <dgm:spPr/>
      <dgm:t>
        <a:bodyPr/>
        <a:lstStyle/>
        <a:p>
          <a:pPr>
            <a:lnSpc>
              <a:spcPct val="100000"/>
            </a:lnSpc>
          </a:pPr>
          <a:r>
            <a:rPr lang="en-US" sz="1800" dirty="0"/>
            <a:t>Challenges</a:t>
          </a:r>
        </a:p>
      </dgm:t>
    </dgm:pt>
    <dgm:pt modelId="{D71ACE3A-2FE8-4D96-A9C7-966F2EECC74B}" type="parTrans" cxnId="{04C08891-A504-4B96-BD28-C1C724CDE783}">
      <dgm:prSet/>
      <dgm:spPr/>
      <dgm:t>
        <a:bodyPr/>
        <a:lstStyle/>
        <a:p>
          <a:endParaRPr lang="en-US"/>
        </a:p>
      </dgm:t>
    </dgm:pt>
    <dgm:pt modelId="{0E09853A-A6B5-4AA9-A6AD-57651650A97B}" type="sibTrans" cxnId="{04C08891-A504-4B96-BD28-C1C724CDE783}">
      <dgm:prSet/>
      <dgm:spPr/>
      <dgm:t>
        <a:bodyPr/>
        <a:lstStyle/>
        <a:p>
          <a:endParaRPr lang="en-US"/>
        </a:p>
      </dgm:t>
    </dgm:pt>
    <dgm:pt modelId="{97DA60AD-38B9-4926-8112-3D1405332B6B}" type="pres">
      <dgm:prSet presAssocID="{3BEA0213-B980-44B2-BEA4-604AB63CE464}" presName="root" presStyleCnt="0">
        <dgm:presLayoutVars>
          <dgm:dir/>
          <dgm:resizeHandles val="exact"/>
        </dgm:presLayoutVars>
      </dgm:prSet>
      <dgm:spPr/>
    </dgm:pt>
    <dgm:pt modelId="{239D82A3-FE86-446A-8CAC-AC626250D8D0}" type="pres">
      <dgm:prSet presAssocID="{0A336AA5-5FC3-4F03-ABF4-025034C82091}" presName="compNode" presStyleCnt="0"/>
      <dgm:spPr/>
    </dgm:pt>
    <dgm:pt modelId="{5366C730-753D-4751-9752-AA49DD7CA42B}" type="pres">
      <dgm:prSet presAssocID="{0A336AA5-5FC3-4F03-ABF4-025034C8209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F7605245-6804-4F39-984A-2F1A717CDDAC}" type="pres">
      <dgm:prSet presAssocID="{0A336AA5-5FC3-4F03-ABF4-025034C82091}" presName="spaceRect" presStyleCnt="0"/>
      <dgm:spPr/>
    </dgm:pt>
    <dgm:pt modelId="{78CBEC7C-52F3-4269-8102-C86BAD205A4A}" type="pres">
      <dgm:prSet presAssocID="{0A336AA5-5FC3-4F03-ABF4-025034C82091}" presName="textRect" presStyleLbl="revTx" presStyleIdx="0" presStyleCnt="6">
        <dgm:presLayoutVars>
          <dgm:chMax val="1"/>
          <dgm:chPref val="1"/>
        </dgm:presLayoutVars>
      </dgm:prSet>
      <dgm:spPr/>
    </dgm:pt>
    <dgm:pt modelId="{121957A8-31E8-4735-9122-D0A80D5DC802}" type="pres">
      <dgm:prSet presAssocID="{C9643133-087F-40FB-A7D8-ABCE4FE01116}" presName="sibTrans" presStyleCnt="0"/>
      <dgm:spPr/>
    </dgm:pt>
    <dgm:pt modelId="{486A07ED-D8D0-4075-8A04-E4C1D0FA2071}" type="pres">
      <dgm:prSet presAssocID="{979A5EF5-4890-447B-B5BF-0EC2D8F3445C}" presName="compNode" presStyleCnt="0"/>
      <dgm:spPr/>
    </dgm:pt>
    <dgm:pt modelId="{73BBCA87-4C24-4B5E-87DF-67B8749E7E46}" type="pres">
      <dgm:prSet presAssocID="{979A5EF5-4890-447B-B5BF-0EC2D8F3445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1B334EB0-D39F-48D5-A9AF-693B5AFEDF80}" type="pres">
      <dgm:prSet presAssocID="{979A5EF5-4890-447B-B5BF-0EC2D8F3445C}" presName="spaceRect" presStyleCnt="0"/>
      <dgm:spPr/>
    </dgm:pt>
    <dgm:pt modelId="{FB92CB8F-8AD1-4DB5-B872-06A84A5AF3F8}" type="pres">
      <dgm:prSet presAssocID="{979A5EF5-4890-447B-B5BF-0EC2D8F3445C}" presName="textRect" presStyleLbl="revTx" presStyleIdx="1" presStyleCnt="6">
        <dgm:presLayoutVars>
          <dgm:chMax val="1"/>
          <dgm:chPref val="1"/>
        </dgm:presLayoutVars>
      </dgm:prSet>
      <dgm:spPr/>
    </dgm:pt>
    <dgm:pt modelId="{F2FF8156-6ACF-4145-AD1C-521403F52C72}" type="pres">
      <dgm:prSet presAssocID="{6EAC800A-4B2A-44F8-A125-A5BDEC966640}" presName="sibTrans" presStyleCnt="0"/>
      <dgm:spPr/>
    </dgm:pt>
    <dgm:pt modelId="{D1B5FC7C-3CD5-4C91-BE34-B3F2381659E1}" type="pres">
      <dgm:prSet presAssocID="{BB3E5F30-832F-4E78-8E12-5EFDED7414A3}" presName="compNode" presStyleCnt="0"/>
      <dgm:spPr/>
    </dgm:pt>
    <dgm:pt modelId="{78E4D075-ECC6-4269-A984-B148758ECE6F}" type="pres">
      <dgm:prSet presAssocID="{BB3E5F30-832F-4E78-8E12-5EFDED7414A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805A7617-163E-4530-91A0-A13F33E061F8}" type="pres">
      <dgm:prSet presAssocID="{BB3E5F30-832F-4E78-8E12-5EFDED7414A3}" presName="spaceRect" presStyleCnt="0"/>
      <dgm:spPr/>
    </dgm:pt>
    <dgm:pt modelId="{24BB7D81-520B-4932-875E-F34AA363DD37}" type="pres">
      <dgm:prSet presAssocID="{BB3E5F30-832F-4E78-8E12-5EFDED7414A3}" presName="textRect" presStyleLbl="revTx" presStyleIdx="2" presStyleCnt="6">
        <dgm:presLayoutVars>
          <dgm:chMax val="1"/>
          <dgm:chPref val="1"/>
        </dgm:presLayoutVars>
      </dgm:prSet>
      <dgm:spPr/>
    </dgm:pt>
    <dgm:pt modelId="{89E45897-B8E6-4720-AE61-54F9979EEA5B}" type="pres">
      <dgm:prSet presAssocID="{DBAF3508-3B17-4FBD-8141-AA8110C8026E}" presName="sibTrans" presStyleCnt="0"/>
      <dgm:spPr/>
    </dgm:pt>
    <dgm:pt modelId="{A7E91A4F-474F-41A0-9060-020626CDB3E1}" type="pres">
      <dgm:prSet presAssocID="{3A55EE08-9FCA-4C13-A4F6-A1094AA9FF6C}" presName="compNode" presStyleCnt="0"/>
      <dgm:spPr/>
    </dgm:pt>
    <dgm:pt modelId="{72E43591-E4C6-450C-BF3E-0325328EACD3}" type="pres">
      <dgm:prSet presAssocID="{3A55EE08-9FCA-4C13-A4F6-A1094AA9FF6C}" presName="iconRect" presStyleLbl="node1" presStyleIdx="3" presStyleCnt="6" custLinFactNeighborX="1380" custLinFactNeighborY="55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grammer"/>
        </a:ext>
      </dgm:extLst>
    </dgm:pt>
    <dgm:pt modelId="{F9153ACB-5BCD-4FB1-B9BA-810F9E39757A}" type="pres">
      <dgm:prSet presAssocID="{3A55EE08-9FCA-4C13-A4F6-A1094AA9FF6C}" presName="spaceRect" presStyleCnt="0"/>
      <dgm:spPr/>
    </dgm:pt>
    <dgm:pt modelId="{3A99FB1D-720C-4A74-B919-BAB26D02AF65}" type="pres">
      <dgm:prSet presAssocID="{3A55EE08-9FCA-4C13-A4F6-A1094AA9FF6C}" presName="textRect" presStyleLbl="revTx" presStyleIdx="3" presStyleCnt="6" custScaleX="100985" custScaleY="119695" custLinFactNeighborX="-3447" custLinFactNeighborY="13170">
        <dgm:presLayoutVars>
          <dgm:chMax val="1"/>
          <dgm:chPref val="1"/>
        </dgm:presLayoutVars>
      </dgm:prSet>
      <dgm:spPr/>
    </dgm:pt>
    <dgm:pt modelId="{BD188C31-D008-4C2E-9E50-522D5B7BDDFD}" type="pres">
      <dgm:prSet presAssocID="{1114FDC6-0402-4EA8-A3A2-87D5BF5D528E}" presName="sibTrans" presStyleCnt="0"/>
      <dgm:spPr/>
    </dgm:pt>
    <dgm:pt modelId="{2C164E60-21FC-463E-88C1-3ADF56B4FA78}" type="pres">
      <dgm:prSet presAssocID="{68A4749F-7FD1-4407-B2A3-47680576F5DA}" presName="compNode" presStyleCnt="0"/>
      <dgm:spPr/>
    </dgm:pt>
    <dgm:pt modelId="{D4DA1A04-AADC-461D-BAC9-993F8E5AFAEC}" type="pres">
      <dgm:prSet presAssocID="{68A4749F-7FD1-4407-B2A3-47680576F5D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atistics"/>
        </a:ext>
      </dgm:extLst>
    </dgm:pt>
    <dgm:pt modelId="{51C0EFB0-88F9-4678-BA80-DE58B1CE1BBC}" type="pres">
      <dgm:prSet presAssocID="{68A4749F-7FD1-4407-B2A3-47680576F5DA}" presName="spaceRect" presStyleCnt="0"/>
      <dgm:spPr/>
    </dgm:pt>
    <dgm:pt modelId="{F02C49D2-497B-4348-9FA2-AFEF08C1FA11}" type="pres">
      <dgm:prSet presAssocID="{68A4749F-7FD1-4407-B2A3-47680576F5DA}" presName="textRect" presStyleLbl="revTx" presStyleIdx="4" presStyleCnt="6">
        <dgm:presLayoutVars>
          <dgm:chMax val="1"/>
          <dgm:chPref val="1"/>
        </dgm:presLayoutVars>
      </dgm:prSet>
      <dgm:spPr/>
    </dgm:pt>
    <dgm:pt modelId="{375D5A68-1636-49E0-999E-182DFC51472B}" type="pres">
      <dgm:prSet presAssocID="{06D1DFB0-0F50-42A3-8E69-1E4F0541D350}" presName="sibTrans" presStyleCnt="0"/>
      <dgm:spPr/>
    </dgm:pt>
    <dgm:pt modelId="{8DE1840B-E47D-4DD6-B37A-A19FCEE1C963}" type="pres">
      <dgm:prSet presAssocID="{6A06C569-D1DE-4759-93D0-0C2EF44E8830}" presName="compNode" presStyleCnt="0"/>
      <dgm:spPr/>
    </dgm:pt>
    <dgm:pt modelId="{31A23B67-7D9B-43C3-B715-21EBDA52D4B6}" type="pres">
      <dgm:prSet presAssocID="{6A06C569-D1DE-4759-93D0-0C2EF44E88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ar chart"/>
        </a:ext>
      </dgm:extLst>
    </dgm:pt>
    <dgm:pt modelId="{718D7746-9CCE-4DB6-8014-6785FAA9A654}" type="pres">
      <dgm:prSet presAssocID="{6A06C569-D1DE-4759-93D0-0C2EF44E8830}" presName="spaceRect" presStyleCnt="0"/>
      <dgm:spPr/>
    </dgm:pt>
    <dgm:pt modelId="{B5F709B7-5783-4804-8E4F-C8032B4DDF13}" type="pres">
      <dgm:prSet presAssocID="{6A06C569-D1DE-4759-93D0-0C2EF44E8830}" presName="textRect" presStyleLbl="revTx" presStyleIdx="5" presStyleCnt="6" custLinFactNeighborX="127">
        <dgm:presLayoutVars>
          <dgm:chMax val="1"/>
          <dgm:chPref val="1"/>
        </dgm:presLayoutVars>
      </dgm:prSet>
      <dgm:spPr/>
    </dgm:pt>
  </dgm:ptLst>
  <dgm:cxnLst>
    <dgm:cxn modelId="{67EEA008-AD2C-4026-843F-CFAD9F1D7A54}" type="presOf" srcId="{3A55EE08-9FCA-4C13-A4F6-A1094AA9FF6C}" destId="{3A99FB1D-720C-4A74-B919-BAB26D02AF65}" srcOrd="0" destOrd="0" presId="urn:microsoft.com/office/officeart/2018/2/layout/IconLabelList"/>
    <dgm:cxn modelId="{4EDA1410-E0DF-42F4-AD99-B6C5C4B631A9}" type="presOf" srcId="{979A5EF5-4890-447B-B5BF-0EC2D8F3445C}" destId="{FB92CB8F-8AD1-4DB5-B872-06A84A5AF3F8}" srcOrd="0" destOrd="0" presId="urn:microsoft.com/office/officeart/2018/2/layout/IconLabelList"/>
    <dgm:cxn modelId="{ADD8F41A-2577-495F-8CAC-36039211A450}" type="presOf" srcId="{3BEA0213-B980-44B2-BEA4-604AB63CE464}" destId="{97DA60AD-38B9-4926-8112-3D1405332B6B}" srcOrd="0" destOrd="0" presId="urn:microsoft.com/office/officeart/2018/2/layout/IconLabelList"/>
    <dgm:cxn modelId="{6BE76F30-67FD-40E5-B82C-7D7B26F2371D}" srcId="{3BEA0213-B980-44B2-BEA4-604AB63CE464}" destId="{979A5EF5-4890-447B-B5BF-0EC2D8F3445C}" srcOrd="1" destOrd="0" parTransId="{08F0B7F4-68C1-4ADF-93B6-6ED6E5FE3B63}" sibTransId="{6EAC800A-4B2A-44F8-A125-A5BDEC966640}"/>
    <dgm:cxn modelId="{6D879B73-D8AF-44A3-804A-A300923739E0}" type="presOf" srcId="{68A4749F-7FD1-4407-B2A3-47680576F5DA}" destId="{F02C49D2-497B-4348-9FA2-AFEF08C1FA11}" srcOrd="0" destOrd="0" presId="urn:microsoft.com/office/officeart/2018/2/layout/IconLabelList"/>
    <dgm:cxn modelId="{9FE54A74-D660-4872-819A-6B0B9EEC4C12}" srcId="{3BEA0213-B980-44B2-BEA4-604AB63CE464}" destId="{0A336AA5-5FC3-4F03-ABF4-025034C82091}" srcOrd="0" destOrd="0" parTransId="{CE7BB68B-099E-4308-BF0B-B9646E64AE6F}" sibTransId="{C9643133-087F-40FB-A7D8-ABCE4FE01116}"/>
    <dgm:cxn modelId="{1F5BF75A-08CC-4DCF-9327-25CC259F2D38}" srcId="{3BEA0213-B980-44B2-BEA4-604AB63CE464}" destId="{BB3E5F30-832F-4E78-8E12-5EFDED7414A3}" srcOrd="2" destOrd="0" parTransId="{F499DBBB-B412-454D-BCFB-752B39B0129A}" sibTransId="{DBAF3508-3B17-4FBD-8141-AA8110C8026E}"/>
    <dgm:cxn modelId="{04C08891-A504-4B96-BD28-C1C724CDE783}" srcId="{3BEA0213-B980-44B2-BEA4-604AB63CE464}" destId="{6A06C569-D1DE-4759-93D0-0C2EF44E8830}" srcOrd="5" destOrd="0" parTransId="{D71ACE3A-2FE8-4D96-A9C7-966F2EECC74B}" sibTransId="{0E09853A-A6B5-4AA9-A6AD-57651650A97B}"/>
    <dgm:cxn modelId="{031F8F91-3D78-4ED4-ABD5-966B5AE685E7}" srcId="{3BEA0213-B980-44B2-BEA4-604AB63CE464}" destId="{68A4749F-7FD1-4407-B2A3-47680576F5DA}" srcOrd="4" destOrd="0" parTransId="{1DA1A86E-48FD-4ED0-8285-89A36252800A}" sibTransId="{06D1DFB0-0F50-42A3-8E69-1E4F0541D350}"/>
    <dgm:cxn modelId="{2336A997-B0DD-418B-90BE-ABF7BF242C7B}" type="presOf" srcId="{6A06C569-D1DE-4759-93D0-0C2EF44E8830}" destId="{B5F709B7-5783-4804-8E4F-C8032B4DDF13}" srcOrd="0" destOrd="0" presId="urn:microsoft.com/office/officeart/2018/2/layout/IconLabelList"/>
    <dgm:cxn modelId="{BAF88D99-86C1-4904-97E7-659EF31BC7EF}" type="presOf" srcId="{BB3E5F30-832F-4E78-8E12-5EFDED7414A3}" destId="{24BB7D81-520B-4932-875E-F34AA363DD37}" srcOrd="0" destOrd="0" presId="urn:microsoft.com/office/officeart/2018/2/layout/IconLabelList"/>
    <dgm:cxn modelId="{8AA912AA-0BBE-4749-928F-5DD503B23548}" srcId="{3BEA0213-B980-44B2-BEA4-604AB63CE464}" destId="{3A55EE08-9FCA-4C13-A4F6-A1094AA9FF6C}" srcOrd="3" destOrd="0" parTransId="{CC32ED94-BF77-4815-B647-06349A2F415B}" sibTransId="{1114FDC6-0402-4EA8-A3A2-87D5BF5D528E}"/>
    <dgm:cxn modelId="{66DCDEDD-D20C-4302-A4B0-CD32DFFD5AB4}" type="presOf" srcId="{0A336AA5-5FC3-4F03-ABF4-025034C82091}" destId="{78CBEC7C-52F3-4269-8102-C86BAD205A4A}" srcOrd="0" destOrd="0" presId="urn:microsoft.com/office/officeart/2018/2/layout/IconLabelList"/>
    <dgm:cxn modelId="{3B2A1631-854A-4489-B595-BE17A7ACA892}" type="presParOf" srcId="{97DA60AD-38B9-4926-8112-3D1405332B6B}" destId="{239D82A3-FE86-446A-8CAC-AC626250D8D0}" srcOrd="0" destOrd="0" presId="urn:microsoft.com/office/officeart/2018/2/layout/IconLabelList"/>
    <dgm:cxn modelId="{FEE49CB0-A0A2-4101-A8E4-078F0C1C78A5}" type="presParOf" srcId="{239D82A3-FE86-446A-8CAC-AC626250D8D0}" destId="{5366C730-753D-4751-9752-AA49DD7CA42B}" srcOrd="0" destOrd="0" presId="urn:microsoft.com/office/officeart/2018/2/layout/IconLabelList"/>
    <dgm:cxn modelId="{5B001C77-782F-4ABD-A269-4BBE76D347B5}" type="presParOf" srcId="{239D82A3-FE86-446A-8CAC-AC626250D8D0}" destId="{F7605245-6804-4F39-984A-2F1A717CDDAC}" srcOrd="1" destOrd="0" presId="urn:microsoft.com/office/officeart/2018/2/layout/IconLabelList"/>
    <dgm:cxn modelId="{7793E79A-22B4-4976-A5A5-620AAD41CB3E}" type="presParOf" srcId="{239D82A3-FE86-446A-8CAC-AC626250D8D0}" destId="{78CBEC7C-52F3-4269-8102-C86BAD205A4A}" srcOrd="2" destOrd="0" presId="urn:microsoft.com/office/officeart/2018/2/layout/IconLabelList"/>
    <dgm:cxn modelId="{4707DD12-CC2B-4D91-A0C3-CF99B690086A}" type="presParOf" srcId="{97DA60AD-38B9-4926-8112-3D1405332B6B}" destId="{121957A8-31E8-4735-9122-D0A80D5DC802}" srcOrd="1" destOrd="0" presId="urn:microsoft.com/office/officeart/2018/2/layout/IconLabelList"/>
    <dgm:cxn modelId="{2729C7FD-1977-4B81-9ACF-2D96BF56BBF2}" type="presParOf" srcId="{97DA60AD-38B9-4926-8112-3D1405332B6B}" destId="{486A07ED-D8D0-4075-8A04-E4C1D0FA2071}" srcOrd="2" destOrd="0" presId="urn:microsoft.com/office/officeart/2018/2/layout/IconLabelList"/>
    <dgm:cxn modelId="{56AB35BA-3A64-4BDA-A919-5976F98783DA}" type="presParOf" srcId="{486A07ED-D8D0-4075-8A04-E4C1D0FA2071}" destId="{73BBCA87-4C24-4B5E-87DF-67B8749E7E46}" srcOrd="0" destOrd="0" presId="urn:microsoft.com/office/officeart/2018/2/layout/IconLabelList"/>
    <dgm:cxn modelId="{27073CAB-1DB2-4179-A328-81D80ED6AD3F}" type="presParOf" srcId="{486A07ED-D8D0-4075-8A04-E4C1D0FA2071}" destId="{1B334EB0-D39F-48D5-A9AF-693B5AFEDF80}" srcOrd="1" destOrd="0" presId="urn:microsoft.com/office/officeart/2018/2/layout/IconLabelList"/>
    <dgm:cxn modelId="{1D64DC06-0C48-4829-B86B-B3F7B7FBF698}" type="presParOf" srcId="{486A07ED-D8D0-4075-8A04-E4C1D0FA2071}" destId="{FB92CB8F-8AD1-4DB5-B872-06A84A5AF3F8}" srcOrd="2" destOrd="0" presId="urn:microsoft.com/office/officeart/2018/2/layout/IconLabelList"/>
    <dgm:cxn modelId="{2B349CAA-B8EB-430B-AAC0-5DBC0ECD39F9}" type="presParOf" srcId="{97DA60AD-38B9-4926-8112-3D1405332B6B}" destId="{F2FF8156-6ACF-4145-AD1C-521403F52C72}" srcOrd="3" destOrd="0" presId="urn:microsoft.com/office/officeart/2018/2/layout/IconLabelList"/>
    <dgm:cxn modelId="{E1614DD9-79D2-46A3-ABF2-3E2647625172}" type="presParOf" srcId="{97DA60AD-38B9-4926-8112-3D1405332B6B}" destId="{D1B5FC7C-3CD5-4C91-BE34-B3F2381659E1}" srcOrd="4" destOrd="0" presId="urn:microsoft.com/office/officeart/2018/2/layout/IconLabelList"/>
    <dgm:cxn modelId="{B0FED456-0AA0-42D8-862F-FE26590B8FC9}" type="presParOf" srcId="{D1B5FC7C-3CD5-4C91-BE34-B3F2381659E1}" destId="{78E4D075-ECC6-4269-A984-B148758ECE6F}" srcOrd="0" destOrd="0" presId="urn:microsoft.com/office/officeart/2018/2/layout/IconLabelList"/>
    <dgm:cxn modelId="{B5164245-6631-4F46-A332-3C5B8C188B07}" type="presParOf" srcId="{D1B5FC7C-3CD5-4C91-BE34-B3F2381659E1}" destId="{805A7617-163E-4530-91A0-A13F33E061F8}" srcOrd="1" destOrd="0" presId="urn:microsoft.com/office/officeart/2018/2/layout/IconLabelList"/>
    <dgm:cxn modelId="{60058602-841F-4423-AC06-5E7D36914FD1}" type="presParOf" srcId="{D1B5FC7C-3CD5-4C91-BE34-B3F2381659E1}" destId="{24BB7D81-520B-4932-875E-F34AA363DD37}" srcOrd="2" destOrd="0" presId="urn:microsoft.com/office/officeart/2018/2/layout/IconLabelList"/>
    <dgm:cxn modelId="{4209CB44-A213-4D41-9803-6AAD37B28715}" type="presParOf" srcId="{97DA60AD-38B9-4926-8112-3D1405332B6B}" destId="{89E45897-B8E6-4720-AE61-54F9979EEA5B}" srcOrd="5" destOrd="0" presId="urn:microsoft.com/office/officeart/2018/2/layout/IconLabelList"/>
    <dgm:cxn modelId="{5564C8AC-A0B2-4693-9D1C-5B31D4C0EC3C}" type="presParOf" srcId="{97DA60AD-38B9-4926-8112-3D1405332B6B}" destId="{A7E91A4F-474F-41A0-9060-020626CDB3E1}" srcOrd="6" destOrd="0" presId="urn:microsoft.com/office/officeart/2018/2/layout/IconLabelList"/>
    <dgm:cxn modelId="{A58A0958-7D54-4CF2-A93F-6813D07A1C88}" type="presParOf" srcId="{A7E91A4F-474F-41A0-9060-020626CDB3E1}" destId="{72E43591-E4C6-450C-BF3E-0325328EACD3}" srcOrd="0" destOrd="0" presId="urn:microsoft.com/office/officeart/2018/2/layout/IconLabelList"/>
    <dgm:cxn modelId="{642AAB37-1427-4F9E-BEE8-7909CE4DACB2}" type="presParOf" srcId="{A7E91A4F-474F-41A0-9060-020626CDB3E1}" destId="{F9153ACB-5BCD-4FB1-B9BA-810F9E39757A}" srcOrd="1" destOrd="0" presId="urn:microsoft.com/office/officeart/2018/2/layout/IconLabelList"/>
    <dgm:cxn modelId="{E1128824-93A6-43A4-8773-FE74F601A832}" type="presParOf" srcId="{A7E91A4F-474F-41A0-9060-020626CDB3E1}" destId="{3A99FB1D-720C-4A74-B919-BAB26D02AF65}" srcOrd="2" destOrd="0" presId="urn:microsoft.com/office/officeart/2018/2/layout/IconLabelList"/>
    <dgm:cxn modelId="{8581F4E7-DD2D-4D96-B8E2-619E02F0D5C1}" type="presParOf" srcId="{97DA60AD-38B9-4926-8112-3D1405332B6B}" destId="{BD188C31-D008-4C2E-9E50-522D5B7BDDFD}" srcOrd="7" destOrd="0" presId="urn:microsoft.com/office/officeart/2018/2/layout/IconLabelList"/>
    <dgm:cxn modelId="{284B04AD-DE74-4357-87EB-4BC74A3B140B}" type="presParOf" srcId="{97DA60AD-38B9-4926-8112-3D1405332B6B}" destId="{2C164E60-21FC-463E-88C1-3ADF56B4FA78}" srcOrd="8" destOrd="0" presId="urn:microsoft.com/office/officeart/2018/2/layout/IconLabelList"/>
    <dgm:cxn modelId="{72D6E16A-DC17-4702-A1F3-AA5CF72320F4}" type="presParOf" srcId="{2C164E60-21FC-463E-88C1-3ADF56B4FA78}" destId="{D4DA1A04-AADC-461D-BAC9-993F8E5AFAEC}" srcOrd="0" destOrd="0" presId="urn:microsoft.com/office/officeart/2018/2/layout/IconLabelList"/>
    <dgm:cxn modelId="{BF7992E4-631D-4BA4-88BD-5DC4350BEDE8}" type="presParOf" srcId="{2C164E60-21FC-463E-88C1-3ADF56B4FA78}" destId="{51C0EFB0-88F9-4678-BA80-DE58B1CE1BBC}" srcOrd="1" destOrd="0" presId="urn:microsoft.com/office/officeart/2018/2/layout/IconLabelList"/>
    <dgm:cxn modelId="{652013F2-0C52-441A-B80B-3678E2DED8FF}" type="presParOf" srcId="{2C164E60-21FC-463E-88C1-3ADF56B4FA78}" destId="{F02C49D2-497B-4348-9FA2-AFEF08C1FA11}" srcOrd="2" destOrd="0" presId="urn:microsoft.com/office/officeart/2018/2/layout/IconLabelList"/>
    <dgm:cxn modelId="{EE724B07-7C16-4B9E-BC32-66CC7A8AA726}" type="presParOf" srcId="{97DA60AD-38B9-4926-8112-3D1405332B6B}" destId="{375D5A68-1636-49E0-999E-182DFC51472B}" srcOrd="9" destOrd="0" presId="urn:microsoft.com/office/officeart/2018/2/layout/IconLabelList"/>
    <dgm:cxn modelId="{7B867EAC-B727-4A4F-9FA1-863E03B6E1F4}" type="presParOf" srcId="{97DA60AD-38B9-4926-8112-3D1405332B6B}" destId="{8DE1840B-E47D-4DD6-B37A-A19FCEE1C963}" srcOrd="10" destOrd="0" presId="urn:microsoft.com/office/officeart/2018/2/layout/IconLabelList"/>
    <dgm:cxn modelId="{54B4D510-CA83-40CA-8942-C4DA17C15117}" type="presParOf" srcId="{8DE1840B-E47D-4DD6-B37A-A19FCEE1C963}" destId="{31A23B67-7D9B-43C3-B715-21EBDA52D4B6}" srcOrd="0" destOrd="0" presId="urn:microsoft.com/office/officeart/2018/2/layout/IconLabelList"/>
    <dgm:cxn modelId="{844F5D9E-6AAE-4580-AFB7-9C7BA482BBDE}" type="presParOf" srcId="{8DE1840B-E47D-4DD6-B37A-A19FCEE1C963}" destId="{718D7746-9CCE-4DB6-8014-6785FAA9A654}" srcOrd="1" destOrd="0" presId="urn:microsoft.com/office/officeart/2018/2/layout/IconLabelList"/>
    <dgm:cxn modelId="{AC458BD4-CE93-42F7-847F-6DA65971F357}" type="presParOf" srcId="{8DE1840B-E47D-4DD6-B37A-A19FCEE1C963}" destId="{B5F709B7-5783-4804-8E4F-C8032B4DDF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70128-9530-406A-80E2-48A0CB88DD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3A5B34-B271-45BA-9BA8-A0831D74E97F}">
      <dgm:prSet/>
      <dgm:spPr/>
      <dgm:t>
        <a:bodyPr/>
        <a:lstStyle/>
        <a:p>
          <a:pPr>
            <a:lnSpc>
              <a:spcPct val="100000"/>
            </a:lnSpc>
          </a:pPr>
          <a:r>
            <a:rPr lang="en-US" dirty="0"/>
            <a:t>Sr Full Stack V&amp;V Engineer and offshore V&amp;V Lead for Mayo Clinic CDH AI Engineering</a:t>
          </a:r>
        </a:p>
      </dgm:t>
    </dgm:pt>
    <dgm:pt modelId="{B82A39FF-0FD7-4582-BEDF-D541E46E2B24}" type="parTrans" cxnId="{01C48818-2691-408C-858A-CC910422F30E}">
      <dgm:prSet/>
      <dgm:spPr/>
      <dgm:t>
        <a:bodyPr/>
        <a:lstStyle/>
        <a:p>
          <a:endParaRPr lang="en-US"/>
        </a:p>
      </dgm:t>
    </dgm:pt>
    <dgm:pt modelId="{0F275CAF-E12B-4144-B0A7-031351BEC52F}" type="sibTrans" cxnId="{01C48818-2691-408C-858A-CC910422F30E}">
      <dgm:prSet/>
      <dgm:spPr/>
      <dgm:t>
        <a:bodyPr/>
        <a:lstStyle/>
        <a:p>
          <a:endParaRPr lang="en-US"/>
        </a:p>
      </dgm:t>
    </dgm:pt>
    <dgm:pt modelId="{743A0051-51AD-4F69-B0B6-15ECCAC468A5}">
      <dgm:prSet/>
      <dgm:spPr/>
      <dgm:t>
        <a:bodyPr/>
        <a:lstStyle/>
        <a:p>
          <a:pPr>
            <a:lnSpc>
              <a:spcPct val="100000"/>
            </a:lnSpc>
          </a:pPr>
          <a:r>
            <a:rPr lang="en-US"/>
            <a:t>8 years management experiences plus 16 years testing experiences in different industries: Medical/Healthcare, Semiconductor, Networking and IT  </a:t>
          </a:r>
        </a:p>
      </dgm:t>
    </dgm:pt>
    <dgm:pt modelId="{8FD657F0-E2D6-475F-AA75-5FB06D0DCA66}" type="parTrans" cxnId="{6A49C535-F023-4A16-AA47-33284710F3F8}">
      <dgm:prSet/>
      <dgm:spPr/>
      <dgm:t>
        <a:bodyPr/>
        <a:lstStyle/>
        <a:p>
          <a:endParaRPr lang="en-US"/>
        </a:p>
      </dgm:t>
    </dgm:pt>
    <dgm:pt modelId="{3F11F104-51E1-4BD0-BB67-908ACF4846CB}" type="sibTrans" cxnId="{6A49C535-F023-4A16-AA47-33284710F3F8}">
      <dgm:prSet/>
      <dgm:spPr/>
      <dgm:t>
        <a:bodyPr/>
        <a:lstStyle/>
        <a:p>
          <a:endParaRPr lang="en-US"/>
        </a:p>
      </dgm:t>
    </dgm:pt>
    <dgm:pt modelId="{BCDE81A9-ABC4-4DFA-A5C3-07E87CC86FEE}">
      <dgm:prSet/>
      <dgm:spPr/>
      <dgm:t>
        <a:bodyPr/>
        <a:lstStyle/>
        <a:p>
          <a:pPr>
            <a:lnSpc>
              <a:spcPct val="100000"/>
            </a:lnSpc>
          </a:pPr>
          <a:r>
            <a:rPr lang="en-US"/>
            <a:t>Accomplished at managing and leading diverse quality teams using both waterfall and agile methodologies</a:t>
          </a:r>
        </a:p>
      </dgm:t>
    </dgm:pt>
    <dgm:pt modelId="{99E3860C-7B46-4E7C-AC36-45FE4F83EE50}" type="parTrans" cxnId="{38C725D0-02A7-4EFE-AD93-8469B3EEAA34}">
      <dgm:prSet/>
      <dgm:spPr/>
      <dgm:t>
        <a:bodyPr/>
        <a:lstStyle/>
        <a:p>
          <a:endParaRPr lang="en-US"/>
        </a:p>
      </dgm:t>
    </dgm:pt>
    <dgm:pt modelId="{8B6FC6DB-CA77-4C08-96BB-7E4C117E548C}" type="sibTrans" cxnId="{38C725D0-02A7-4EFE-AD93-8469B3EEAA34}">
      <dgm:prSet/>
      <dgm:spPr/>
      <dgm:t>
        <a:bodyPr/>
        <a:lstStyle/>
        <a:p>
          <a:endParaRPr lang="en-US"/>
        </a:p>
      </dgm:t>
    </dgm:pt>
    <dgm:pt modelId="{ADC72E81-6A42-4D05-9BA2-A323D83D5880}">
      <dgm:prSet/>
      <dgm:spPr/>
      <dgm:t>
        <a:bodyPr/>
        <a:lstStyle/>
        <a:p>
          <a:pPr>
            <a:lnSpc>
              <a:spcPct val="100000"/>
            </a:lnSpc>
          </a:pPr>
          <a:r>
            <a:rPr lang="en-US"/>
            <a:t>Adept in all aspects of the SDLC but excel in test strategy, planning, process, standards, and metrics </a:t>
          </a:r>
        </a:p>
      </dgm:t>
    </dgm:pt>
    <dgm:pt modelId="{EBBE796D-0795-4007-8531-74A981E035BC}" type="parTrans" cxnId="{94E79E96-E47A-40D5-ABB3-4BD8EC790ECD}">
      <dgm:prSet/>
      <dgm:spPr/>
      <dgm:t>
        <a:bodyPr/>
        <a:lstStyle/>
        <a:p>
          <a:endParaRPr lang="en-US"/>
        </a:p>
      </dgm:t>
    </dgm:pt>
    <dgm:pt modelId="{DBB0275D-5D09-4859-A1C1-5CD4551D0AFF}" type="sibTrans" cxnId="{94E79E96-E47A-40D5-ABB3-4BD8EC790ECD}">
      <dgm:prSet/>
      <dgm:spPr/>
      <dgm:t>
        <a:bodyPr/>
        <a:lstStyle/>
        <a:p>
          <a:endParaRPr lang="en-US"/>
        </a:p>
      </dgm:t>
    </dgm:pt>
    <dgm:pt modelId="{98AFFFF9-7691-4B03-80F7-905FF9AD9402}" type="pres">
      <dgm:prSet presAssocID="{57570128-9530-406A-80E2-48A0CB88DDD0}" presName="root" presStyleCnt="0">
        <dgm:presLayoutVars>
          <dgm:dir/>
          <dgm:resizeHandles val="exact"/>
        </dgm:presLayoutVars>
      </dgm:prSet>
      <dgm:spPr/>
    </dgm:pt>
    <dgm:pt modelId="{F849759D-9A4F-49A7-A0AF-403282DA1652}" type="pres">
      <dgm:prSet presAssocID="{283A5B34-B271-45BA-9BA8-A0831D74E97F}" presName="compNode" presStyleCnt="0"/>
      <dgm:spPr/>
    </dgm:pt>
    <dgm:pt modelId="{71A08713-4B50-4083-ABFA-33590FDC54EB}" type="pres">
      <dgm:prSet presAssocID="{283A5B34-B271-45BA-9BA8-A0831D74E97F}" presName="bgRect" presStyleLbl="bgShp" presStyleIdx="0" presStyleCnt="4"/>
      <dgm:spPr/>
    </dgm:pt>
    <dgm:pt modelId="{1AAA51BF-B514-46B3-AD87-A8BE97A08878}" type="pres">
      <dgm:prSet presAssocID="{283A5B34-B271-45BA-9BA8-A0831D74E9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ger Symbol outline"/>
        </a:ext>
      </dgm:extLst>
    </dgm:pt>
    <dgm:pt modelId="{D6659096-A192-444C-A7A1-C939989D5725}" type="pres">
      <dgm:prSet presAssocID="{283A5B34-B271-45BA-9BA8-A0831D74E97F}" presName="spaceRect" presStyleCnt="0"/>
      <dgm:spPr/>
    </dgm:pt>
    <dgm:pt modelId="{8D81AD64-D56E-401F-816A-5D1EB31067CB}" type="pres">
      <dgm:prSet presAssocID="{283A5B34-B271-45BA-9BA8-A0831D74E97F}" presName="parTx" presStyleLbl="revTx" presStyleIdx="0" presStyleCnt="4">
        <dgm:presLayoutVars>
          <dgm:chMax val="0"/>
          <dgm:chPref val="0"/>
        </dgm:presLayoutVars>
      </dgm:prSet>
      <dgm:spPr/>
    </dgm:pt>
    <dgm:pt modelId="{FB788CB1-F17A-4958-975A-10F5D9A3B2FD}" type="pres">
      <dgm:prSet presAssocID="{0F275CAF-E12B-4144-B0A7-031351BEC52F}" presName="sibTrans" presStyleCnt="0"/>
      <dgm:spPr/>
    </dgm:pt>
    <dgm:pt modelId="{CBE5699F-35DF-4B21-85FE-F78C6BDB1887}" type="pres">
      <dgm:prSet presAssocID="{743A0051-51AD-4F69-B0B6-15ECCAC468A5}" presName="compNode" presStyleCnt="0"/>
      <dgm:spPr/>
    </dgm:pt>
    <dgm:pt modelId="{09DCA998-FA80-4263-AD65-7DEA1466631B}" type="pres">
      <dgm:prSet presAssocID="{743A0051-51AD-4F69-B0B6-15ECCAC468A5}" presName="bgRect" presStyleLbl="bgShp" presStyleIdx="1" presStyleCnt="4"/>
      <dgm:spPr/>
    </dgm:pt>
    <dgm:pt modelId="{C86A6A55-AAEF-4A61-90BC-4FD5E4A8D86C}" type="pres">
      <dgm:prSet presAssocID="{743A0051-51AD-4F69-B0B6-15ECCAC468A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perture outline"/>
        </a:ext>
      </dgm:extLst>
    </dgm:pt>
    <dgm:pt modelId="{588F14E1-8B6D-4A84-B5C0-0B8BDAFD6B2A}" type="pres">
      <dgm:prSet presAssocID="{743A0051-51AD-4F69-B0B6-15ECCAC468A5}" presName="spaceRect" presStyleCnt="0"/>
      <dgm:spPr/>
    </dgm:pt>
    <dgm:pt modelId="{4F6CC3DA-1C0E-4C7A-9935-E93B50940F16}" type="pres">
      <dgm:prSet presAssocID="{743A0051-51AD-4F69-B0B6-15ECCAC468A5}" presName="parTx" presStyleLbl="revTx" presStyleIdx="1" presStyleCnt="4">
        <dgm:presLayoutVars>
          <dgm:chMax val="0"/>
          <dgm:chPref val="0"/>
        </dgm:presLayoutVars>
      </dgm:prSet>
      <dgm:spPr/>
    </dgm:pt>
    <dgm:pt modelId="{34EFF306-7299-4669-A921-351A4D2D1FB0}" type="pres">
      <dgm:prSet presAssocID="{3F11F104-51E1-4BD0-BB67-908ACF4846CB}" presName="sibTrans" presStyleCnt="0"/>
      <dgm:spPr/>
    </dgm:pt>
    <dgm:pt modelId="{EA686C2A-FB49-44DA-911C-8DF37D848F95}" type="pres">
      <dgm:prSet presAssocID="{BCDE81A9-ABC4-4DFA-A5C3-07E87CC86FEE}" presName="compNode" presStyleCnt="0"/>
      <dgm:spPr/>
    </dgm:pt>
    <dgm:pt modelId="{049E3447-D6C8-4750-8D94-734A224005D7}" type="pres">
      <dgm:prSet presAssocID="{BCDE81A9-ABC4-4DFA-A5C3-07E87CC86FEE}" presName="bgRect" presStyleLbl="bgShp" presStyleIdx="2" presStyleCnt="4"/>
      <dgm:spPr/>
    </dgm:pt>
    <dgm:pt modelId="{1E0DCBFC-83B8-4A48-B5DD-37AC9FAD65C7}" type="pres">
      <dgm:prSet presAssocID="{BCDE81A9-ABC4-4DFA-A5C3-07E87CC86F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tom outline"/>
        </a:ext>
      </dgm:extLst>
    </dgm:pt>
    <dgm:pt modelId="{B4339361-8220-4928-9293-74AF86AB6522}" type="pres">
      <dgm:prSet presAssocID="{BCDE81A9-ABC4-4DFA-A5C3-07E87CC86FEE}" presName="spaceRect" presStyleCnt="0"/>
      <dgm:spPr/>
    </dgm:pt>
    <dgm:pt modelId="{4A68CF70-2EE8-4E18-BA78-28024F66C338}" type="pres">
      <dgm:prSet presAssocID="{BCDE81A9-ABC4-4DFA-A5C3-07E87CC86FEE}" presName="parTx" presStyleLbl="revTx" presStyleIdx="2" presStyleCnt="4">
        <dgm:presLayoutVars>
          <dgm:chMax val="0"/>
          <dgm:chPref val="0"/>
        </dgm:presLayoutVars>
      </dgm:prSet>
      <dgm:spPr/>
    </dgm:pt>
    <dgm:pt modelId="{BD6C43F1-5065-4369-9456-6AF0B6394411}" type="pres">
      <dgm:prSet presAssocID="{8B6FC6DB-CA77-4C08-96BB-7E4C117E548C}" presName="sibTrans" presStyleCnt="0"/>
      <dgm:spPr/>
    </dgm:pt>
    <dgm:pt modelId="{2B4FF6B0-961F-41AD-82A6-6901304B6C0A}" type="pres">
      <dgm:prSet presAssocID="{ADC72E81-6A42-4D05-9BA2-A323D83D5880}" presName="compNode" presStyleCnt="0"/>
      <dgm:spPr/>
    </dgm:pt>
    <dgm:pt modelId="{6EDE1753-C5EC-4FA4-A86E-C18E674B2974}" type="pres">
      <dgm:prSet presAssocID="{ADC72E81-6A42-4D05-9BA2-A323D83D5880}" presName="bgRect" presStyleLbl="bgShp" presStyleIdx="3" presStyleCnt="4"/>
      <dgm:spPr/>
    </dgm:pt>
    <dgm:pt modelId="{9EF89A9F-7D0D-4032-91E9-79D5557A66B3}" type="pres">
      <dgm:prSet presAssocID="{ADC72E81-6A42-4D05-9BA2-A323D83D58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New outline"/>
        </a:ext>
      </dgm:extLst>
    </dgm:pt>
    <dgm:pt modelId="{418FDC76-547E-4389-B939-1A4EA52D5889}" type="pres">
      <dgm:prSet presAssocID="{ADC72E81-6A42-4D05-9BA2-A323D83D5880}" presName="spaceRect" presStyleCnt="0"/>
      <dgm:spPr/>
    </dgm:pt>
    <dgm:pt modelId="{EDBB20C7-A77A-49E8-A932-585ECCA88D01}" type="pres">
      <dgm:prSet presAssocID="{ADC72E81-6A42-4D05-9BA2-A323D83D5880}" presName="parTx" presStyleLbl="revTx" presStyleIdx="3" presStyleCnt="4">
        <dgm:presLayoutVars>
          <dgm:chMax val="0"/>
          <dgm:chPref val="0"/>
        </dgm:presLayoutVars>
      </dgm:prSet>
      <dgm:spPr/>
    </dgm:pt>
  </dgm:ptLst>
  <dgm:cxnLst>
    <dgm:cxn modelId="{01C48818-2691-408C-858A-CC910422F30E}" srcId="{57570128-9530-406A-80E2-48A0CB88DDD0}" destId="{283A5B34-B271-45BA-9BA8-A0831D74E97F}" srcOrd="0" destOrd="0" parTransId="{B82A39FF-0FD7-4582-BEDF-D541E46E2B24}" sibTransId="{0F275CAF-E12B-4144-B0A7-031351BEC52F}"/>
    <dgm:cxn modelId="{56A0A734-1B2C-4F64-918A-C62DE87A8A00}" type="presOf" srcId="{57570128-9530-406A-80E2-48A0CB88DDD0}" destId="{98AFFFF9-7691-4B03-80F7-905FF9AD9402}" srcOrd="0" destOrd="0" presId="urn:microsoft.com/office/officeart/2018/2/layout/IconVerticalSolidList"/>
    <dgm:cxn modelId="{6A49C535-F023-4A16-AA47-33284710F3F8}" srcId="{57570128-9530-406A-80E2-48A0CB88DDD0}" destId="{743A0051-51AD-4F69-B0B6-15ECCAC468A5}" srcOrd="1" destOrd="0" parTransId="{8FD657F0-E2D6-475F-AA75-5FB06D0DCA66}" sibTransId="{3F11F104-51E1-4BD0-BB67-908ACF4846CB}"/>
    <dgm:cxn modelId="{9561EC5B-DE88-480B-886A-E209B8E6D35A}" type="presOf" srcId="{ADC72E81-6A42-4D05-9BA2-A323D83D5880}" destId="{EDBB20C7-A77A-49E8-A932-585ECCA88D01}" srcOrd="0" destOrd="0" presId="urn:microsoft.com/office/officeart/2018/2/layout/IconVerticalSolidList"/>
    <dgm:cxn modelId="{EC907766-1DE0-498C-A914-B60276D0B34D}" type="presOf" srcId="{743A0051-51AD-4F69-B0B6-15ECCAC468A5}" destId="{4F6CC3DA-1C0E-4C7A-9935-E93B50940F16}" srcOrd="0" destOrd="0" presId="urn:microsoft.com/office/officeart/2018/2/layout/IconVerticalSolidList"/>
    <dgm:cxn modelId="{27802693-03BE-41E0-8BED-E74B6D18882B}" type="presOf" srcId="{283A5B34-B271-45BA-9BA8-A0831D74E97F}" destId="{8D81AD64-D56E-401F-816A-5D1EB31067CB}" srcOrd="0" destOrd="0" presId="urn:microsoft.com/office/officeart/2018/2/layout/IconVerticalSolidList"/>
    <dgm:cxn modelId="{94E79E96-E47A-40D5-ABB3-4BD8EC790ECD}" srcId="{57570128-9530-406A-80E2-48A0CB88DDD0}" destId="{ADC72E81-6A42-4D05-9BA2-A323D83D5880}" srcOrd="3" destOrd="0" parTransId="{EBBE796D-0795-4007-8531-74A981E035BC}" sibTransId="{DBB0275D-5D09-4859-A1C1-5CD4551D0AFF}"/>
    <dgm:cxn modelId="{3B3B2A9A-3FA6-4B25-8193-05E148F217F0}" type="presOf" srcId="{BCDE81A9-ABC4-4DFA-A5C3-07E87CC86FEE}" destId="{4A68CF70-2EE8-4E18-BA78-28024F66C338}" srcOrd="0" destOrd="0" presId="urn:microsoft.com/office/officeart/2018/2/layout/IconVerticalSolidList"/>
    <dgm:cxn modelId="{38C725D0-02A7-4EFE-AD93-8469B3EEAA34}" srcId="{57570128-9530-406A-80E2-48A0CB88DDD0}" destId="{BCDE81A9-ABC4-4DFA-A5C3-07E87CC86FEE}" srcOrd="2" destOrd="0" parTransId="{99E3860C-7B46-4E7C-AC36-45FE4F83EE50}" sibTransId="{8B6FC6DB-CA77-4C08-96BB-7E4C117E548C}"/>
    <dgm:cxn modelId="{BD9BC54B-2173-4B5D-823C-D58FE9ACAD43}" type="presParOf" srcId="{98AFFFF9-7691-4B03-80F7-905FF9AD9402}" destId="{F849759D-9A4F-49A7-A0AF-403282DA1652}" srcOrd="0" destOrd="0" presId="urn:microsoft.com/office/officeart/2018/2/layout/IconVerticalSolidList"/>
    <dgm:cxn modelId="{6D6BBC75-97FA-4E6E-B341-EA2CF92A7DC9}" type="presParOf" srcId="{F849759D-9A4F-49A7-A0AF-403282DA1652}" destId="{71A08713-4B50-4083-ABFA-33590FDC54EB}" srcOrd="0" destOrd="0" presId="urn:microsoft.com/office/officeart/2018/2/layout/IconVerticalSolidList"/>
    <dgm:cxn modelId="{325F86E5-5926-4E52-88E2-3817B32E836D}" type="presParOf" srcId="{F849759D-9A4F-49A7-A0AF-403282DA1652}" destId="{1AAA51BF-B514-46B3-AD87-A8BE97A08878}" srcOrd="1" destOrd="0" presId="urn:microsoft.com/office/officeart/2018/2/layout/IconVerticalSolidList"/>
    <dgm:cxn modelId="{DCAA2355-240A-443A-8F31-EE4AA3971342}" type="presParOf" srcId="{F849759D-9A4F-49A7-A0AF-403282DA1652}" destId="{D6659096-A192-444C-A7A1-C939989D5725}" srcOrd="2" destOrd="0" presId="urn:microsoft.com/office/officeart/2018/2/layout/IconVerticalSolidList"/>
    <dgm:cxn modelId="{6FEEE7FF-C6D6-4C03-9FF3-D96CA35F84BE}" type="presParOf" srcId="{F849759D-9A4F-49A7-A0AF-403282DA1652}" destId="{8D81AD64-D56E-401F-816A-5D1EB31067CB}" srcOrd="3" destOrd="0" presId="urn:microsoft.com/office/officeart/2018/2/layout/IconVerticalSolidList"/>
    <dgm:cxn modelId="{FE8C032A-C136-4586-86DE-2E1AD49474B0}" type="presParOf" srcId="{98AFFFF9-7691-4B03-80F7-905FF9AD9402}" destId="{FB788CB1-F17A-4958-975A-10F5D9A3B2FD}" srcOrd="1" destOrd="0" presId="urn:microsoft.com/office/officeart/2018/2/layout/IconVerticalSolidList"/>
    <dgm:cxn modelId="{5DD4854A-AC68-4626-93AC-14AA7E69090B}" type="presParOf" srcId="{98AFFFF9-7691-4B03-80F7-905FF9AD9402}" destId="{CBE5699F-35DF-4B21-85FE-F78C6BDB1887}" srcOrd="2" destOrd="0" presId="urn:microsoft.com/office/officeart/2018/2/layout/IconVerticalSolidList"/>
    <dgm:cxn modelId="{271441EB-9427-4494-AF98-76975CD314AE}" type="presParOf" srcId="{CBE5699F-35DF-4B21-85FE-F78C6BDB1887}" destId="{09DCA998-FA80-4263-AD65-7DEA1466631B}" srcOrd="0" destOrd="0" presId="urn:microsoft.com/office/officeart/2018/2/layout/IconVerticalSolidList"/>
    <dgm:cxn modelId="{25B72377-7F9D-4D7F-A687-9CCF3DB4EC49}" type="presParOf" srcId="{CBE5699F-35DF-4B21-85FE-F78C6BDB1887}" destId="{C86A6A55-AAEF-4A61-90BC-4FD5E4A8D86C}" srcOrd="1" destOrd="0" presId="urn:microsoft.com/office/officeart/2018/2/layout/IconVerticalSolidList"/>
    <dgm:cxn modelId="{6DA261F2-E670-4299-BF42-E372A065BA1E}" type="presParOf" srcId="{CBE5699F-35DF-4B21-85FE-F78C6BDB1887}" destId="{588F14E1-8B6D-4A84-B5C0-0B8BDAFD6B2A}" srcOrd="2" destOrd="0" presId="urn:microsoft.com/office/officeart/2018/2/layout/IconVerticalSolidList"/>
    <dgm:cxn modelId="{7D4065A1-D6E0-48E6-AD6B-84CF939BE5C4}" type="presParOf" srcId="{CBE5699F-35DF-4B21-85FE-F78C6BDB1887}" destId="{4F6CC3DA-1C0E-4C7A-9935-E93B50940F16}" srcOrd="3" destOrd="0" presId="urn:microsoft.com/office/officeart/2018/2/layout/IconVerticalSolidList"/>
    <dgm:cxn modelId="{9E16E82F-6810-4160-992E-28F1A4F226AC}" type="presParOf" srcId="{98AFFFF9-7691-4B03-80F7-905FF9AD9402}" destId="{34EFF306-7299-4669-A921-351A4D2D1FB0}" srcOrd="3" destOrd="0" presId="urn:microsoft.com/office/officeart/2018/2/layout/IconVerticalSolidList"/>
    <dgm:cxn modelId="{5EA27498-02E7-434B-B328-29D08218FF80}" type="presParOf" srcId="{98AFFFF9-7691-4B03-80F7-905FF9AD9402}" destId="{EA686C2A-FB49-44DA-911C-8DF37D848F95}" srcOrd="4" destOrd="0" presId="urn:microsoft.com/office/officeart/2018/2/layout/IconVerticalSolidList"/>
    <dgm:cxn modelId="{D6BE26DF-AB24-441E-9A58-38E1FEAEBD1E}" type="presParOf" srcId="{EA686C2A-FB49-44DA-911C-8DF37D848F95}" destId="{049E3447-D6C8-4750-8D94-734A224005D7}" srcOrd="0" destOrd="0" presId="urn:microsoft.com/office/officeart/2018/2/layout/IconVerticalSolidList"/>
    <dgm:cxn modelId="{A13D885A-926F-4403-8EE5-874058CF571C}" type="presParOf" srcId="{EA686C2A-FB49-44DA-911C-8DF37D848F95}" destId="{1E0DCBFC-83B8-4A48-B5DD-37AC9FAD65C7}" srcOrd="1" destOrd="0" presId="urn:microsoft.com/office/officeart/2018/2/layout/IconVerticalSolidList"/>
    <dgm:cxn modelId="{611033AB-8CA1-4388-8AEC-27F02C64166A}" type="presParOf" srcId="{EA686C2A-FB49-44DA-911C-8DF37D848F95}" destId="{B4339361-8220-4928-9293-74AF86AB6522}" srcOrd="2" destOrd="0" presId="urn:microsoft.com/office/officeart/2018/2/layout/IconVerticalSolidList"/>
    <dgm:cxn modelId="{01FF98B9-41AF-456E-A3F6-28A5F2F70374}" type="presParOf" srcId="{EA686C2A-FB49-44DA-911C-8DF37D848F95}" destId="{4A68CF70-2EE8-4E18-BA78-28024F66C338}" srcOrd="3" destOrd="0" presId="urn:microsoft.com/office/officeart/2018/2/layout/IconVerticalSolidList"/>
    <dgm:cxn modelId="{5DDFC11F-FD8D-4549-A308-3F3FD8544120}" type="presParOf" srcId="{98AFFFF9-7691-4B03-80F7-905FF9AD9402}" destId="{BD6C43F1-5065-4369-9456-6AF0B6394411}" srcOrd="5" destOrd="0" presId="urn:microsoft.com/office/officeart/2018/2/layout/IconVerticalSolidList"/>
    <dgm:cxn modelId="{BB796B01-5B2B-49DA-9DD7-E5D9FD825E5C}" type="presParOf" srcId="{98AFFFF9-7691-4B03-80F7-905FF9AD9402}" destId="{2B4FF6B0-961F-41AD-82A6-6901304B6C0A}" srcOrd="6" destOrd="0" presId="urn:microsoft.com/office/officeart/2018/2/layout/IconVerticalSolidList"/>
    <dgm:cxn modelId="{3273BDFA-807D-48E3-9FA1-65C82C445398}" type="presParOf" srcId="{2B4FF6B0-961F-41AD-82A6-6901304B6C0A}" destId="{6EDE1753-C5EC-4FA4-A86E-C18E674B2974}" srcOrd="0" destOrd="0" presId="urn:microsoft.com/office/officeart/2018/2/layout/IconVerticalSolidList"/>
    <dgm:cxn modelId="{AA7717B3-3414-4F3F-BE71-32848593308C}" type="presParOf" srcId="{2B4FF6B0-961F-41AD-82A6-6901304B6C0A}" destId="{9EF89A9F-7D0D-4032-91E9-79D5557A66B3}" srcOrd="1" destOrd="0" presId="urn:microsoft.com/office/officeart/2018/2/layout/IconVerticalSolidList"/>
    <dgm:cxn modelId="{2CD4233C-A820-441F-925E-61F337AA83C5}" type="presParOf" srcId="{2B4FF6B0-961F-41AD-82A6-6901304B6C0A}" destId="{418FDC76-547E-4389-B939-1A4EA52D5889}" srcOrd="2" destOrd="0" presId="urn:microsoft.com/office/officeart/2018/2/layout/IconVerticalSolidList"/>
    <dgm:cxn modelId="{9516DF09-8384-48F1-8044-BBED8361411A}" type="presParOf" srcId="{2B4FF6B0-961F-41AD-82A6-6901304B6C0A}" destId="{EDBB20C7-A77A-49E8-A932-585ECCA88D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B53FA-C5AE-445F-A591-7AB9727D53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1B6C0F-9360-46E0-B2F6-4880F001D66D}">
      <dgm:prSet custT="1"/>
      <dgm:spPr/>
      <dgm:t>
        <a:bodyPr/>
        <a:lstStyle/>
        <a:p>
          <a:pPr algn="ctr"/>
          <a:r>
            <a:rPr lang="en-US" sz="2400" b="1" dirty="0"/>
            <a:t>John Skiffington</a:t>
          </a:r>
          <a:r>
            <a:rPr lang="en-US" sz="2400" dirty="0"/>
            <a:t>	</a:t>
          </a:r>
        </a:p>
        <a:p>
          <a:pPr algn="ctr"/>
          <a:r>
            <a:rPr lang="en-US" sz="2000" dirty="0"/>
            <a:t>Mayo Clinic CDH </a:t>
          </a:r>
        </a:p>
        <a:p>
          <a:pPr algn="ctr"/>
          <a:r>
            <a:rPr lang="en-US" sz="2000" dirty="0"/>
            <a:t>AI Engineering Director</a:t>
          </a:r>
        </a:p>
      </dgm:t>
    </dgm:pt>
    <dgm:pt modelId="{2E201EED-CD59-4F98-81BC-F21FE234C392}" type="parTrans" cxnId="{0DD1F51C-8E12-4E08-9599-A29CF42E3B4B}">
      <dgm:prSet/>
      <dgm:spPr/>
      <dgm:t>
        <a:bodyPr/>
        <a:lstStyle/>
        <a:p>
          <a:endParaRPr lang="en-US"/>
        </a:p>
      </dgm:t>
    </dgm:pt>
    <dgm:pt modelId="{201056D7-2D4B-4DA3-A5C8-F711F530A043}" type="sibTrans" cxnId="{0DD1F51C-8E12-4E08-9599-A29CF42E3B4B}">
      <dgm:prSet/>
      <dgm:spPr/>
      <dgm:t>
        <a:bodyPr/>
        <a:lstStyle/>
        <a:p>
          <a:endParaRPr lang="en-US"/>
        </a:p>
      </dgm:t>
    </dgm:pt>
    <dgm:pt modelId="{F17AAB7E-00D2-4B8F-98E2-B4287D72CA66}">
      <dgm:prSet custT="1"/>
      <dgm:spPr/>
      <dgm:t>
        <a:bodyPr/>
        <a:lstStyle/>
        <a:p>
          <a:pPr algn="ctr"/>
          <a:r>
            <a:rPr lang="en-US" sz="2400" b="1" dirty="0"/>
            <a:t>Eric Will</a:t>
          </a:r>
          <a:r>
            <a:rPr lang="en-US" sz="2400" dirty="0"/>
            <a:t>	</a:t>
          </a:r>
          <a:r>
            <a:rPr lang="en-US" sz="2100" dirty="0"/>
            <a:t>	</a:t>
          </a:r>
        </a:p>
        <a:p>
          <a:pPr algn="ctr"/>
          <a:r>
            <a:rPr lang="en-US" sz="2000" dirty="0"/>
            <a:t>Mayo Clinic CDH </a:t>
          </a:r>
        </a:p>
        <a:p>
          <a:pPr algn="ctr"/>
          <a:r>
            <a:rPr lang="en-US" sz="2000" dirty="0"/>
            <a:t>AI/ML Software Architect and project technical lead  </a:t>
          </a:r>
        </a:p>
      </dgm:t>
    </dgm:pt>
    <dgm:pt modelId="{1F56720D-9EBE-489E-8276-96A0CCF4F3C7}" type="parTrans" cxnId="{0B0034BE-1C34-4B4C-92ED-BC0320B5D860}">
      <dgm:prSet/>
      <dgm:spPr/>
      <dgm:t>
        <a:bodyPr/>
        <a:lstStyle/>
        <a:p>
          <a:endParaRPr lang="en-US"/>
        </a:p>
      </dgm:t>
    </dgm:pt>
    <dgm:pt modelId="{8148577E-1EB8-4F1C-B764-8334D62BEE32}" type="sibTrans" cxnId="{0B0034BE-1C34-4B4C-92ED-BC0320B5D860}">
      <dgm:prSet/>
      <dgm:spPr/>
      <dgm:t>
        <a:bodyPr/>
        <a:lstStyle/>
        <a:p>
          <a:endParaRPr lang="en-US"/>
        </a:p>
      </dgm:t>
    </dgm:pt>
    <dgm:pt modelId="{2B27694F-8521-4E6E-8C86-E88A9E84AA15}">
      <dgm:prSet custT="1"/>
      <dgm:spPr/>
      <dgm:t>
        <a:bodyPr/>
        <a:lstStyle/>
        <a:p>
          <a:pPr algn="ctr"/>
          <a:r>
            <a:rPr lang="en-US" sz="2400" b="1" dirty="0"/>
            <a:t>Max Comfere</a:t>
          </a:r>
          <a:r>
            <a:rPr lang="en-US" sz="2100" dirty="0"/>
            <a:t>	</a:t>
          </a:r>
        </a:p>
        <a:p>
          <a:pPr algn="ctr"/>
          <a:r>
            <a:rPr lang="en-US" sz="2000" dirty="0"/>
            <a:t>Mayo Clinic CDH</a:t>
          </a:r>
        </a:p>
        <a:p>
          <a:pPr algn="ctr"/>
          <a:r>
            <a:rPr lang="en-US" sz="2000" dirty="0"/>
            <a:t>AI Engineering Summer Intern (ChatGPT researcher) </a:t>
          </a:r>
        </a:p>
      </dgm:t>
    </dgm:pt>
    <dgm:pt modelId="{F92AF568-13BA-4BD1-B1EA-65E0381ABF49}" type="parTrans" cxnId="{1D82BFF7-573A-48B0-9CA1-29B1329F4724}">
      <dgm:prSet/>
      <dgm:spPr/>
      <dgm:t>
        <a:bodyPr/>
        <a:lstStyle/>
        <a:p>
          <a:endParaRPr lang="en-US"/>
        </a:p>
      </dgm:t>
    </dgm:pt>
    <dgm:pt modelId="{88DC9B95-9DFB-4E40-A9AC-23778772FAFE}" type="sibTrans" cxnId="{1D82BFF7-573A-48B0-9CA1-29B1329F4724}">
      <dgm:prSet/>
      <dgm:spPr/>
      <dgm:t>
        <a:bodyPr/>
        <a:lstStyle/>
        <a:p>
          <a:endParaRPr lang="en-US"/>
        </a:p>
      </dgm:t>
    </dgm:pt>
    <dgm:pt modelId="{AE887B64-B40A-48A1-A4D2-AAA8D45A4E33}" type="pres">
      <dgm:prSet presAssocID="{F4CB53FA-C5AE-445F-A591-7AB9727D53E5}" presName="hierChild1" presStyleCnt="0">
        <dgm:presLayoutVars>
          <dgm:chPref val="1"/>
          <dgm:dir/>
          <dgm:animOne val="branch"/>
          <dgm:animLvl val="lvl"/>
          <dgm:resizeHandles/>
        </dgm:presLayoutVars>
      </dgm:prSet>
      <dgm:spPr/>
    </dgm:pt>
    <dgm:pt modelId="{684E13F5-9620-4EA3-8C72-A6A7FA1FF0B7}" type="pres">
      <dgm:prSet presAssocID="{441B6C0F-9360-46E0-B2F6-4880F001D66D}" presName="hierRoot1" presStyleCnt="0"/>
      <dgm:spPr/>
    </dgm:pt>
    <dgm:pt modelId="{6C632289-4480-4109-9B41-9458BD1E93F1}" type="pres">
      <dgm:prSet presAssocID="{441B6C0F-9360-46E0-B2F6-4880F001D66D}" presName="composite" presStyleCnt="0"/>
      <dgm:spPr/>
    </dgm:pt>
    <dgm:pt modelId="{9C3A9A36-A957-409E-B9C5-AF0B3F57EFFA}" type="pres">
      <dgm:prSet presAssocID="{441B6C0F-9360-46E0-B2F6-4880F001D66D}" presName="background" presStyleLbl="node0" presStyleIdx="0" presStyleCnt="3"/>
      <dgm:spPr/>
    </dgm:pt>
    <dgm:pt modelId="{29B32397-57BE-43EC-893D-64342AD416C7}" type="pres">
      <dgm:prSet presAssocID="{441B6C0F-9360-46E0-B2F6-4880F001D66D}" presName="text" presStyleLbl="fgAcc0" presStyleIdx="0" presStyleCnt="3">
        <dgm:presLayoutVars>
          <dgm:chPref val="3"/>
        </dgm:presLayoutVars>
      </dgm:prSet>
      <dgm:spPr/>
    </dgm:pt>
    <dgm:pt modelId="{CACBF979-3AD5-40F0-BA1D-5EF81182AE4F}" type="pres">
      <dgm:prSet presAssocID="{441B6C0F-9360-46E0-B2F6-4880F001D66D}" presName="hierChild2" presStyleCnt="0"/>
      <dgm:spPr/>
    </dgm:pt>
    <dgm:pt modelId="{99F31340-A600-443C-BDB3-04E257612AF5}" type="pres">
      <dgm:prSet presAssocID="{F17AAB7E-00D2-4B8F-98E2-B4287D72CA66}" presName="hierRoot1" presStyleCnt="0"/>
      <dgm:spPr/>
    </dgm:pt>
    <dgm:pt modelId="{CEDDFD27-3DDC-4387-9137-1C5B0CFE2F87}" type="pres">
      <dgm:prSet presAssocID="{F17AAB7E-00D2-4B8F-98E2-B4287D72CA66}" presName="composite" presStyleCnt="0"/>
      <dgm:spPr/>
    </dgm:pt>
    <dgm:pt modelId="{0E20C24A-4993-48A3-9720-4329564E3983}" type="pres">
      <dgm:prSet presAssocID="{F17AAB7E-00D2-4B8F-98E2-B4287D72CA66}" presName="background" presStyleLbl="node0" presStyleIdx="1" presStyleCnt="3"/>
      <dgm:spPr/>
    </dgm:pt>
    <dgm:pt modelId="{8D80D5C5-47E7-47E0-9304-8604F2C4AD1A}" type="pres">
      <dgm:prSet presAssocID="{F17AAB7E-00D2-4B8F-98E2-B4287D72CA66}" presName="text" presStyleLbl="fgAcc0" presStyleIdx="1" presStyleCnt="3">
        <dgm:presLayoutVars>
          <dgm:chPref val="3"/>
        </dgm:presLayoutVars>
      </dgm:prSet>
      <dgm:spPr/>
    </dgm:pt>
    <dgm:pt modelId="{600B9B42-90E1-40C1-BE98-826DAA5A7885}" type="pres">
      <dgm:prSet presAssocID="{F17AAB7E-00D2-4B8F-98E2-B4287D72CA66}" presName="hierChild2" presStyleCnt="0"/>
      <dgm:spPr/>
    </dgm:pt>
    <dgm:pt modelId="{F036F8B2-AB55-4543-B236-9BE41DC7AC5A}" type="pres">
      <dgm:prSet presAssocID="{2B27694F-8521-4E6E-8C86-E88A9E84AA15}" presName="hierRoot1" presStyleCnt="0"/>
      <dgm:spPr/>
    </dgm:pt>
    <dgm:pt modelId="{4C783DC4-35DF-472C-BAC4-54A9F3F816C5}" type="pres">
      <dgm:prSet presAssocID="{2B27694F-8521-4E6E-8C86-E88A9E84AA15}" presName="composite" presStyleCnt="0"/>
      <dgm:spPr/>
    </dgm:pt>
    <dgm:pt modelId="{755D306F-171A-41C3-9DAB-262C61FED070}" type="pres">
      <dgm:prSet presAssocID="{2B27694F-8521-4E6E-8C86-E88A9E84AA15}" presName="background" presStyleLbl="node0" presStyleIdx="2" presStyleCnt="3"/>
      <dgm:spPr/>
    </dgm:pt>
    <dgm:pt modelId="{2B34E9CE-00EF-47E8-A910-2775C2612FAD}" type="pres">
      <dgm:prSet presAssocID="{2B27694F-8521-4E6E-8C86-E88A9E84AA15}" presName="text" presStyleLbl="fgAcc0" presStyleIdx="2" presStyleCnt="3">
        <dgm:presLayoutVars>
          <dgm:chPref val="3"/>
        </dgm:presLayoutVars>
      </dgm:prSet>
      <dgm:spPr/>
    </dgm:pt>
    <dgm:pt modelId="{BFAE6E4E-DC34-455E-914F-03397CCF0576}" type="pres">
      <dgm:prSet presAssocID="{2B27694F-8521-4E6E-8C86-E88A9E84AA15}" presName="hierChild2" presStyleCnt="0"/>
      <dgm:spPr/>
    </dgm:pt>
  </dgm:ptLst>
  <dgm:cxnLst>
    <dgm:cxn modelId="{0DD1F51C-8E12-4E08-9599-A29CF42E3B4B}" srcId="{F4CB53FA-C5AE-445F-A591-7AB9727D53E5}" destId="{441B6C0F-9360-46E0-B2F6-4880F001D66D}" srcOrd="0" destOrd="0" parTransId="{2E201EED-CD59-4F98-81BC-F21FE234C392}" sibTransId="{201056D7-2D4B-4DA3-A5C8-F711F530A043}"/>
    <dgm:cxn modelId="{78BED992-1A0F-4EC4-B2DE-DF5654E2C451}" type="presOf" srcId="{2B27694F-8521-4E6E-8C86-E88A9E84AA15}" destId="{2B34E9CE-00EF-47E8-A910-2775C2612FAD}" srcOrd="0" destOrd="0" presId="urn:microsoft.com/office/officeart/2005/8/layout/hierarchy1"/>
    <dgm:cxn modelId="{2901DB94-827E-43D7-B2C8-A46BA28BE1C6}" type="presOf" srcId="{F4CB53FA-C5AE-445F-A591-7AB9727D53E5}" destId="{AE887B64-B40A-48A1-A4D2-AAA8D45A4E33}" srcOrd="0" destOrd="0" presId="urn:microsoft.com/office/officeart/2005/8/layout/hierarchy1"/>
    <dgm:cxn modelId="{1BDC009E-BDE2-450A-9358-1665D3C90ED7}" type="presOf" srcId="{441B6C0F-9360-46E0-B2F6-4880F001D66D}" destId="{29B32397-57BE-43EC-893D-64342AD416C7}" srcOrd="0" destOrd="0" presId="urn:microsoft.com/office/officeart/2005/8/layout/hierarchy1"/>
    <dgm:cxn modelId="{0B0034BE-1C34-4B4C-92ED-BC0320B5D860}" srcId="{F4CB53FA-C5AE-445F-A591-7AB9727D53E5}" destId="{F17AAB7E-00D2-4B8F-98E2-B4287D72CA66}" srcOrd="1" destOrd="0" parTransId="{1F56720D-9EBE-489E-8276-96A0CCF4F3C7}" sibTransId="{8148577E-1EB8-4F1C-B764-8334D62BEE32}"/>
    <dgm:cxn modelId="{1D82BFF7-573A-48B0-9CA1-29B1329F4724}" srcId="{F4CB53FA-C5AE-445F-A591-7AB9727D53E5}" destId="{2B27694F-8521-4E6E-8C86-E88A9E84AA15}" srcOrd="2" destOrd="0" parTransId="{F92AF568-13BA-4BD1-B1EA-65E0381ABF49}" sibTransId="{88DC9B95-9DFB-4E40-A9AC-23778772FAFE}"/>
    <dgm:cxn modelId="{1B83BFFC-7F8F-4EED-85B0-6EAE61671FAC}" type="presOf" srcId="{F17AAB7E-00D2-4B8F-98E2-B4287D72CA66}" destId="{8D80D5C5-47E7-47E0-9304-8604F2C4AD1A}" srcOrd="0" destOrd="0" presId="urn:microsoft.com/office/officeart/2005/8/layout/hierarchy1"/>
    <dgm:cxn modelId="{063A209A-7D4E-4186-B74F-FA2A8318C5A2}" type="presParOf" srcId="{AE887B64-B40A-48A1-A4D2-AAA8D45A4E33}" destId="{684E13F5-9620-4EA3-8C72-A6A7FA1FF0B7}" srcOrd="0" destOrd="0" presId="urn:microsoft.com/office/officeart/2005/8/layout/hierarchy1"/>
    <dgm:cxn modelId="{58C458E2-B871-4FE8-B286-9EB1AC829917}" type="presParOf" srcId="{684E13F5-9620-4EA3-8C72-A6A7FA1FF0B7}" destId="{6C632289-4480-4109-9B41-9458BD1E93F1}" srcOrd="0" destOrd="0" presId="urn:microsoft.com/office/officeart/2005/8/layout/hierarchy1"/>
    <dgm:cxn modelId="{51271D16-E91C-441F-960D-72CFE42ADB3D}" type="presParOf" srcId="{6C632289-4480-4109-9B41-9458BD1E93F1}" destId="{9C3A9A36-A957-409E-B9C5-AF0B3F57EFFA}" srcOrd="0" destOrd="0" presId="urn:microsoft.com/office/officeart/2005/8/layout/hierarchy1"/>
    <dgm:cxn modelId="{E75B2174-B442-4ACA-9115-95D7D04CFBB2}" type="presParOf" srcId="{6C632289-4480-4109-9B41-9458BD1E93F1}" destId="{29B32397-57BE-43EC-893D-64342AD416C7}" srcOrd="1" destOrd="0" presId="urn:microsoft.com/office/officeart/2005/8/layout/hierarchy1"/>
    <dgm:cxn modelId="{61409DE5-27C8-4BBA-AA49-8478574D29D1}" type="presParOf" srcId="{684E13F5-9620-4EA3-8C72-A6A7FA1FF0B7}" destId="{CACBF979-3AD5-40F0-BA1D-5EF81182AE4F}" srcOrd="1" destOrd="0" presId="urn:microsoft.com/office/officeart/2005/8/layout/hierarchy1"/>
    <dgm:cxn modelId="{B4AD0E8B-2480-453A-B880-D1613DD8DD89}" type="presParOf" srcId="{AE887B64-B40A-48A1-A4D2-AAA8D45A4E33}" destId="{99F31340-A600-443C-BDB3-04E257612AF5}" srcOrd="1" destOrd="0" presId="urn:microsoft.com/office/officeart/2005/8/layout/hierarchy1"/>
    <dgm:cxn modelId="{36099F58-24D5-4FFF-9674-5E3CC73589B5}" type="presParOf" srcId="{99F31340-A600-443C-BDB3-04E257612AF5}" destId="{CEDDFD27-3DDC-4387-9137-1C5B0CFE2F87}" srcOrd="0" destOrd="0" presId="urn:microsoft.com/office/officeart/2005/8/layout/hierarchy1"/>
    <dgm:cxn modelId="{CE500D5A-CF1E-4C59-ABF0-B51C81BBE3A2}" type="presParOf" srcId="{CEDDFD27-3DDC-4387-9137-1C5B0CFE2F87}" destId="{0E20C24A-4993-48A3-9720-4329564E3983}" srcOrd="0" destOrd="0" presId="urn:microsoft.com/office/officeart/2005/8/layout/hierarchy1"/>
    <dgm:cxn modelId="{88378C4C-0D59-4841-8EAA-D4794532A2D6}" type="presParOf" srcId="{CEDDFD27-3DDC-4387-9137-1C5B0CFE2F87}" destId="{8D80D5C5-47E7-47E0-9304-8604F2C4AD1A}" srcOrd="1" destOrd="0" presId="urn:microsoft.com/office/officeart/2005/8/layout/hierarchy1"/>
    <dgm:cxn modelId="{AAAC3F5C-CB46-46B4-9F7D-40DB9032AF17}" type="presParOf" srcId="{99F31340-A600-443C-BDB3-04E257612AF5}" destId="{600B9B42-90E1-40C1-BE98-826DAA5A7885}" srcOrd="1" destOrd="0" presId="urn:microsoft.com/office/officeart/2005/8/layout/hierarchy1"/>
    <dgm:cxn modelId="{DE85DF4B-E3D8-4E00-BEA9-EDFA6A33BB8B}" type="presParOf" srcId="{AE887B64-B40A-48A1-A4D2-AAA8D45A4E33}" destId="{F036F8B2-AB55-4543-B236-9BE41DC7AC5A}" srcOrd="2" destOrd="0" presId="urn:microsoft.com/office/officeart/2005/8/layout/hierarchy1"/>
    <dgm:cxn modelId="{F61CE1CE-368F-41BA-AE44-3C85A6A21DAB}" type="presParOf" srcId="{F036F8B2-AB55-4543-B236-9BE41DC7AC5A}" destId="{4C783DC4-35DF-472C-BAC4-54A9F3F816C5}" srcOrd="0" destOrd="0" presId="urn:microsoft.com/office/officeart/2005/8/layout/hierarchy1"/>
    <dgm:cxn modelId="{0170E2EE-1468-4938-98D3-BF9526EEFE9F}" type="presParOf" srcId="{4C783DC4-35DF-472C-BAC4-54A9F3F816C5}" destId="{755D306F-171A-41C3-9DAB-262C61FED070}" srcOrd="0" destOrd="0" presId="urn:microsoft.com/office/officeart/2005/8/layout/hierarchy1"/>
    <dgm:cxn modelId="{800C57B9-FEFB-4ED5-85A4-37712BC78D79}" type="presParOf" srcId="{4C783DC4-35DF-472C-BAC4-54A9F3F816C5}" destId="{2B34E9CE-00EF-47E8-A910-2775C2612FAD}" srcOrd="1" destOrd="0" presId="urn:microsoft.com/office/officeart/2005/8/layout/hierarchy1"/>
    <dgm:cxn modelId="{7DBDB4C7-8676-4712-8033-168A277D90A6}" type="presParOf" srcId="{F036F8B2-AB55-4543-B236-9BE41DC7AC5A}" destId="{BFAE6E4E-DC34-455E-914F-03397CCF05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C031B-ACCB-4A23-AFF6-89F6C4B481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3025D9-7F3A-4221-8F05-BF22FF29B271}">
      <dgm:prSet custT="1"/>
      <dgm:spPr/>
      <dgm:t>
        <a:bodyPr/>
        <a:lstStyle/>
        <a:p>
          <a:pPr>
            <a:lnSpc>
              <a:spcPct val="100000"/>
            </a:lnSpc>
          </a:pPr>
          <a:r>
            <a:rPr lang="en-US" sz="2400" dirty="0"/>
            <a:t>Work email: </a:t>
          </a:r>
          <a:r>
            <a:rPr lang="en-US" sz="2400" dirty="0">
              <a:hlinkClick xmlns:r="http://schemas.openxmlformats.org/officeDocument/2006/relationships" r:id="rId1"/>
            </a:rPr>
            <a:t>McCormack.Wei@Mayo.edu</a:t>
          </a:r>
          <a:endParaRPr lang="en-US" sz="2400" dirty="0"/>
        </a:p>
      </dgm:t>
    </dgm:pt>
    <dgm:pt modelId="{3A12006A-FA62-4868-BF92-776473563E03}" type="parTrans" cxnId="{892264E3-5986-4447-88EB-D55CFF1060AC}">
      <dgm:prSet/>
      <dgm:spPr/>
      <dgm:t>
        <a:bodyPr/>
        <a:lstStyle/>
        <a:p>
          <a:endParaRPr lang="en-US"/>
        </a:p>
      </dgm:t>
    </dgm:pt>
    <dgm:pt modelId="{06B1B2C8-81A1-4C3C-8D3F-82A25647C686}" type="sibTrans" cxnId="{892264E3-5986-4447-88EB-D55CFF1060AC}">
      <dgm:prSet/>
      <dgm:spPr/>
      <dgm:t>
        <a:bodyPr/>
        <a:lstStyle/>
        <a:p>
          <a:endParaRPr lang="en-US"/>
        </a:p>
      </dgm:t>
    </dgm:pt>
    <dgm:pt modelId="{F9A7F4C0-44FF-4821-8176-FD2F42C71C14}">
      <dgm:prSet custT="1"/>
      <dgm:spPr/>
      <dgm:t>
        <a:bodyPr/>
        <a:lstStyle/>
        <a:p>
          <a:pPr>
            <a:lnSpc>
              <a:spcPct val="100000"/>
            </a:lnSpc>
          </a:pPr>
          <a:r>
            <a:rPr lang="en-US" sz="2400" dirty="0"/>
            <a:t>Personal email: </a:t>
          </a:r>
          <a:r>
            <a:rPr lang="en-US" sz="2400" dirty="0">
              <a:hlinkClick xmlns:r="http://schemas.openxmlformats.org/officeDocument/2006/relationships" r:id="rId2"/>
            </a:rPr>
            <a:t>nhou_wei@yahoo.com</a:t>
          </a:r>
          <a:endParaRPr lang="en-US" sz="2400" dirty="0"/>
        </a:p>
      </dgm:t>
    </dgm:pt>
    <dgm:pt modelId="{58EE826E-F136-4A2C-81A1-7181BA1E31A5}" type="parTrans" cxnId="{FC77E00C-6183-442B-BD67-FD8272656655}">
      <dgm:prSet/>
      <dgm:spPr/>
      <dgm:t>
        <a:bodyPr/>
        <a:lstStyle/>
        <a:p>
          <a:endParaRPr lang="en-US"/>
        </a:p>
      </dgm:t>
    </dgm:pt>
    <dgm:pt modelId="{86F4363E-1A22-458E-BB88-9A5D53199E29}" type="sibTrans" cxnId="{FC77E00C-6183-442B-BD67-FD8272656655}">
      <dgm:prSet/>
      <dgm:spPr/>
      <dgm:t>
        <a:bodyPr/>
        <a:lstStyle/>
        <a:p>
          <a:endParaRPr lang="en-US"/>
        </a:p>
      </dgm:t>
    </dgm:pt>
    <dgm:pt modelId="{3144BF3A-12BC-4F7D-99DB-0E685D71E817}">
      <dgm:prSet custT="1"/>
      <dgm:spPr/>
      <dgm:t>
        <a:bodyPr/>
        <a:lstStyle/>
        <a:p>
          <a:pPr>
            <a:lnSpc>
              <a:spcPct val="100000"/>
            </a:lnSpc>
          </a:pPr>
          <a:r>
            <a:rPr lang="en-US" sz="2400" dirty="0"/>
            <a:t>LinkedIn: </a:t>
          </a:r>
          <a:r>
            <a:rPr lang="en-US" sz="2400" dirty="0">
              <a:hlinkClick xmlns:r="http://schemas.openxmlformats.org/officeDocument/2006/relationships" r:id="rId3"/>
            </a:rPr>
            <a:t>https://www.linkedin.com/in/nancy-hou-mccormack-3583781/</a:t>
          </a:r>
          <a:endParaRPr lang="en-US" sz="2400" dirty="0"/>
        </a:p>
      </dgm:t>
    </dgm:pt>
    <dgm:pt modelId="{1073F308-89DC-490E-93B0-3F57672862F7}" type="parTrans" cxnId="{739C81D9-38A8-42D9-972E-2EF2E2BD452E}">
      <dgm:prSet/>
      <dgm:spPr/>
      <dgm:t>
        <a:bodyPr/>
        <a:lstStyle/>
        <a:p>
          <a:endParaRPr lang="en-US"/>
        </a:p>
      </dgm:t>
    </dgm:pt>
    <dgm:pt modelId="{7872EABE-6CFC-4EA3-8B2D-6EAEA1FA2FF2}" type="sibTrans" cxnId="{739C81D9-38A8-42D9-972E-2EF2E2BD452E}">
      <dgm:prSet/>
      <dgm:spPr/>
      <dgm:t>
        <a:bodyPr/>
        <a:lstStyle/>
        <a:p>
          <a:endParaRPr lang="en-US"/>
        </a:p>
      </dgm:t>
    </dgm:pt>
    <dgm:pt modelId="{CE7DFF27-3D19-4682-9AFB-FAFF5123FBB1}" type="pres">
      <dgm:prSet presAssocID="{B6AC031B-ACCB-4A23-AFF6-89F6C4B48159}" presName="root" presStyleCnt="0">
        <dgm:presLayoutVars>
          <dgm:dir/>
          <dgm:resizeHandles val="exact"/>
        </dgm:presLayoutVars>
      </dgm:prSet>
      <dgm:spPr/>
    </dgm:pt>
    <dgm:pt modelId="{D7E6C005-13DA-4096-9F4A-6C1CC87798E2}" type="pres">
      <dgm:prSet presAssocID="{9E3025D9-7F3A-4221-8F05-BF22FF29B271}" presName="compNode" presStyleCnt="0"/>
      <dgm:spPr/>
    </dgm:pt>
    <dgm:pt modelId="{B648CDDA-D336-4AB1-B22F-DCA8DD9C2AF8}" type="pres">
      <dgm:prSet presAssocID="{9E3025D9-7F3A-4221-8F05-BF22FF29B271}" presName="bgRect" presStyleLbl="bgShp" presStyleIdx="0" presStyleCnt="3"/>
      <dgm:spPr/>
    </dgm:pt>
    <dgm:pt modelId="{85D23304-E265-4DE6-B06B-CF3472DC0309}" type="pres">
      <dgm:prSet presAssocID="{9E3025D9-7F3A-4221-8F05-BF22FF29B271}"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mail"/>
        </a:ext>
      </dgm:extLst>
    </dgm:pt>
    <dgm:pt modelId="{399D4ABB-3489-4098-92A0-EC1A1FD3D63F}" type="pres">
      <dgm:prSet presAssocID="{9E3025D9-7F3A-4221-8F05-BF22FF29B271}" presName="spaceRect" presStyleCnt="0"/>
      <dgm:spPr/>
    </dgm:pt>
    <dgm:pt modelId="{116FD98D-1D8D-4B79-92AE-1FD7449A8206}" type="pres">
      <dgm:prSet presAssocID="{9E3025D9-7F3A-4221-8F05-BF22FF29B271}" presName="parTx" presStyleLbl="revTx" presStyleIdx="0" presStyleCnt="3">
        <dgm:presLayoutVars>
          <dgm:chMax val="0"/>
          <dgm:chPref val="0"/>
        </dgm:presLayoutVars>
      </dgm:prSet>
      <dgm:spPr/>
    </dgm:pt>
    <dgm:pt modelId="{5635E44D-A0C2-4634-A1E7-DAE58BBA27AE}" type="pres">
      <dgm:prSet presAssocID="{06B1B2C8-81A1-4C3C-8D3F-82A25647C686}" presName="sibTrans" presStyleCnt="0"/>
      <dgm:spPr/>
    </dgm:pt>
    <dgm:pt modelId="{006B9D80-2871-49DB-9492-AF0A9EC0E246}" type="pres">
      <dgm:prSet presAssocID="{F9A7F4C0-44FF-4821-8176-FD2F42C71C14}" presName="compNode" presStyleCnt="0"/>
      <dgm:spPr/>
    </dgm:pt>
    <dgm:pt modelId="{0A7A48C2-335C-4F7A-A942-513C9F4A5645}" type="pres">
      <dgm:prSet presAssocID="{F9A7F4C0-44FF-4821-8176-FD2F42C71C14}" presName="bgRect" presStyleLbl="bgShp" presStyleIdx="1" presStyleCnt="3"/>
      <dgm:spPr/>
    </dgm:pt>
    <dgm:pt modelId="{3EA1447F-162A-4E65-ADAD-3AADEEC4044C}" type="pres">
      <dgm:prSet presAssocID="{F9A7F4C0-44FF-4821-8176-FD2F42C71C14}"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nvelope"/>
        </a:ext>
      </dgm:extLst>
    </dgm:pt>
    <dgm:pt modelId="{9FE66471-54FB-4127-A8F0-45126D5EBEFC}" type="pres">
      <dgm:prSet presAssocID="{F9A7F4C0-44FF-4821-8176-FD2F42C71C14}" presName="spaceRect" presStyleCnt="0"/>
      <dgm:spPr/>
    </dgm:pt>
    <dgm:pt modelId="{3C76D6F3-447D-4527-81E5-A9B367B64B5A}" type="pres">
      <dgm:prSet presAssocID="{F9A7F4C0-44FF-4821-8176-FD2F42C71C14}" presName="parTx" presStyleLbl="revTx" presStyleIdx="1" presStyleCnt="3">
        <dgm:presLayoutVars>
          <dgm:chMax val="0"/>
          <dgm:chPref val="0"/>
        </dgm:presLayoutVars>
      </dgm:prSet>
      <dgm:spPr/>
    </dgm:pt>
    <dgm:pt modelId="{3002BD80-8B69-46CB-B4ED-0D1C491211EA}" type="pres">
      <dgm:prSet presAssocID="{86F4363E-1A22-458E-BB88-9A5D53199E29}" presName="sibTrans" presStyleCnt="0"/>
      <dgm:spPr/>
    </dgm:pt>
    <dgm:pt modelId="{9F362BBD-2C0B-4373-B92A-6D3A89CAE9EE}" type="pres">
      <dgm:prSet presAssocID="{3144BF3A-12BC-4F7D-99DB-0E685D71E817}" presName="compNode" presStyleCnt="0"/>
      <dgm:spPr/>
    </dgm:pt>
    <dgm:pt modelId="{E0A1549B-594B-4F4B-97C0-1C0C05F2BFFE}" type="pres">
      <dgm:prSet presAssocID="{3144BF3A-12BC-4F7D-99DB-0E685D71E817}" presName="bgRect" presStyleLbl="bgShp" presStyleIdx="2" presStyleCnt="3"/>
      <dgm:spPr/>
    </dgm:pt>
    <dgm:pt modelId="{E2AECFC9-0DD5-42DF-8A24-B1A1D22F32DE}" type="pres">
      <dgm:prSet presAssocID="{3144BF3A-12BC-4F7D-99DB-0E685D71E817}"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mployee Badge"/>
        </a:ext>
      </dgm:extLst>
    </dgm:pt>
    <dgm:pt modelId="{DA0F7163-81FB-4E97-8036-0A9D135B6EDD}" type="pres">
      <dgm:prSet presAssocID="{3144BF3A-12BC-4F7D-99DB-0E685D71E817}" presName="spaceRect" presStyleCnt="0"/>
      <dgm:spPr/>
    </dgm:pt>
    <dgm:pt modelId="{280F9DA8-BF23-4793-9C35-AA9AEED256DE}" type="pres">
      <dgm:prSet presAssocID="{3144BF3A-12BC-4F7D-99DB-0E685D71E817}" presName="parTx" presStyleLbl="revTx" presStyleIdx="2" presStyleCnt="3">
        <dgm:presLayoutVars>
          <dgm:chMax val="0"/>
          <dgm:chPref val="0"/>
        </dgm:presLayoutVars>
      </dgm:prSet>
      <dgm:spPr/>
    </dgm:pt>
  </dgm:ptLst>
  <dgm:cxnLst>
    <dgm:cxn modelId="{B6A78902-4D91-40E0-848F-CF9412143549}" type="presOf" srcId="{B6AC031B-ACCB-4A23-AFF6-89F6C4B48159}" destId="{CE7DFF27-3D19-4682-9AFB-FAFF5123FBB1}" srcOrd="0" destOrd="0" presId="urn:microsoft.com/office/officeart/2018/2/layout/IconVerticalSolidList"/>
    <dgm:cxn modelId="{FC77E00C-6183-442B-BD67-FD8272656655}" srcId="{B6AC031B-ACCB-4A23-AFF6-89F6C4B48159}" destId="{F9A7F4C0-44FF-4821-8176-FD2F42C71C14}" srcOrd="1" destOrd="0" parTransId="{58EE826E-F136-4A2C-81A1-7181BA1E31A5}" sibTransId="{86F4363E-1A22-458E-BB88-9A5D53199E29}"/>
    <dgm:cxn modelId="{8092F21B-E653-45B2-9156-61768504E860}" type="presOf" srcId="{3144BF3A-12BC-4F7D-99DB-0E685D71E817}" destId="{280F9DA8-BF23-4793-9C35-AA9AEED256DE}" srcOrd="0" destOrd="0" presId="urn:microsoft.com/office/officeart/2018/2/layout/IconVerticalSolidList"/>
    <dgm:cxn modelId="{77BEC298-1EC3-41AF-B0D8-DD41E4A6326E}" type="presOf" srcId="{9E3025D9-7F3A-4221-8F05-BF22FF29B271}" destId="{116FD98D-1D8D-4B79-92AE-1FD7449A8206}" srcOrd="0" destOrd="0" presId="urn:microsoft.com/office/officeart/2018/2/layout/IconVerticalSolidList"/>
    <dgm:cxn modelId="{DC8E0DA5-CFA3-4615-BAA9-B61DB76F09D4}" type="presOf" srcId="{F9A7F4C0-44FF-4821-8176-FD2F42C71C14}" destId="{3C76D6F3-447D-4527-81E5-A9B367B64B5A}" srcOrd="0" destOrd="0" presId="urn:microsoft.com/office/officeart/2018/2/layout/IconVerticalSolidList"/>
    <dgm:cxn modelId="{739C81D9-38A8-42D9-972E-2EF2E2BD452E}" srcId="{B6AC031B-ACCB-4A23-AFF6-89F6C4B48159}" destId="{3144BF3A-12BC-4F7D-99DB-0E685D71E817}" srcOrd="2" destOrd="0" parTransId="{1073F308-89DC-490E-93B0-3F57672862F7}" sibTransId="{7872EABE-6CFC-4EA3-8B2D-6EAEA1FA2FF2}"/>
    <dgm:cxn modelId="{892264E3-5986-4447-88EB-D55CFF1060AC}" srcId="{B6AC031B-ACCB-4A23-AFF6-89F6C4B48159}" destId="{9E3025D9-7F3A-4221-8F05-BF22FF29B271}" srcOrd="0" destOrd="0" parTransId="{3A12006A-FA62-4868-BF92-776473563E03}" sibTransId="{06B1B2C8-81A1-4C3C-8D3F-82A25647C686}"/>
    <dgm:cxn modelId="{38E73794-B2A1-4F56-B8A8-99DF1D36B030}" type="presParOf" srcId="{CE7DFF27-3D19-4682-9AFB-FAFF5123FBB1}" destId="{D7E6C005-13DA-4096-9F4A-6C1CC87798E2}" srcOrd="0" destOrd="0" presId="urn:microsoft.com/office/officeart/2018/2/layout/IconVerticalSolidList"/>
    <dgm:cxn modelId="{9A8C8857-2FEA-42AC-BE06-77DF445249F5}" type="presParOf" srcId="{D7E6C005-13DA-4096-9F4A-6C1CC87798E2}" destId="{B648CDDA-D336-4AB1-B22F-DCA8DD9C2AF8}" srcOrd="0" destOrd="0" presId="urn:microsoft.com/office/officeart/2018/2/layout/IconVerticalSolidList"/>
    <dgm:cxn modelId="{235176ED-3732-4644-9A5F-3A9F0E35E064}" type="presParOf" srcId="{D7E6C005-13DA-4096-9F4A-6C1CC87798E2}" destId="{85D23304-E265-4DE6-B06B-CF3472DC0309}" srcOrd="1" destOrd="0" presId="urn:microsoft.com/office/officeart/2018/2/layout/IconVerticalSolidList"/>
    <dgm:cxn modelId="{1FD7DEE5-B353-42FC-972B-5E8516508A90}" type="presParOf" srcId="{D7E6C005-13DA-4096-9F4A-6C1CC87798E2}" destId="{399D4ABB-3489-4098-92A0-EC1A1FD3D63F}" srcOrd="2" destOrd="0" presId="urn:microsoft.com/office/officeart/2018/2/layout/IconVerticalSolidList"/>
    <dgm:cxn modelId="{612C1BA4-2A04-4644-BC4F-39CD965E767B}" type="presParOf" srcId="{D7E6C005-13DA-4096-9F4A-6C1CC87798E2}" destId="{116FD98D-1D8D-4B79-92AE-1FD7449A8206}" srcOrd="3" destOrd="0" presId="urn:microsoft.com/office/officeart/2018/2/layout/IconVerticalSolidList"/>
    <dgm:cxn modelId="{F5854787-965D-487B-A561-FE4CB03174C7}" type="presParOf" srcId="{CE7DFF27-3D19-4682-9AFB-FAFF5123FBB1}" destId="{5635E44D-A0C2-4634-A1E7-DAE58BBA27AE}" srcOrd="1" destOrd="0" presId="urn:microsoft.com/office/officeart/2018/2/layout/IconVerticalSolidList"/>
    <dgm:cxn modelId="{39E0D93D-7803-4ADC-B7A0-1A156C849ED0}" type="presParOf" srcId="{CE7DFF27-3D19-4682-9AFB-FAFF5123FBB1}" destId="{006B9D80-2871-49DB-9492-AF0A9EC0E246}" srcOrd="2" destOrd="0" presId="urn:microsoft.com/office/officeart/2018/2/layout/IconVerticalSolidList"/>
    <dgm:cxn modelId="{BC34302B-DAF5-4F46-9E93-3EBFD76CCE24}" type="presParOf" srcId="{006B9D80-2871-49DB-9492-AF0A9EC0E246}" destId="{0A7A48C2-335C-4F7A-A942-513C9F4A5645}" srcOrd="0" destOrd="0" presId="urn:microsoft.com/office/officeart/2018/2/layout/IconVerticalSolidList"/>
    <dgm:cxn modelId="{CFBCED7E-1503-4753-B409-EF20E4AF0B83}" type="presParOf" srcId="{006B9D80-2871-49DB-9492-AF0A9EC0E246}" destId="{3EA1447F-162A-4E65-ADAD-3AADEEC4044C}" srcOrd="1" destOrd="0" presId="urn:microsoft.com/office/officeart/2018/2/layout/IconVerticalSolidList"/>
    <dgm:cxn modelId="{5260D671-E6C8-4D30-B9F7-9C1F16634518}" type="presParOf" srcId="{006B9D80-2871-49DB-9492-AF0A9EC0E246}" destId="{9FE66471-54FB-4127-A8F0-45126D5EBEFC}" srcOrd="2" destOrd="0" presId="urn:microsoft.com/office/officeart/2018/2/layout/IconVerticalSolidList"/>
    <dgm:cxn modelId="{831F0F5D-99B5-4639-A5B1-75AE41606441}" type="presParOf" srcId="{006B9D80-2871-49DB-9492-AF0A9EC0E246}" destId="{3C76D6F3-447D-4527-81E5-A9B367B64B5A}" srcOrd="3" destOrd="0" presId="urn:microsoft.com/office/officeart/2018/2/layout/IconVerticalSolidList"/>
    <dgm:cxn modelId="{010A3D0D-C748-4777-B0A2-B874F6925D55}" type="presParOf" srcId="{CE7DFF27-3D19-4682-9AFB-FAFF5123FBB1}" destId="{3002BD80-8B69-46CB-B4ED-0D1C491211EA}" srcOrd="3" destOrd="0" presId="urn:microsoft.com/office/officeart/2018/2/layout/IconVerticalSolidList"/>
    <dgm:cxn modelId="{F792DB03-7D5D-4544-A563-79DE766DDC8B}" type="presParOf" srcId="{CE7DFF27-3D19-4682-9AFB-FAFF5123FBB1}" destId="{9F362BBD-2C0B-4373-B92A-6D3A89CAE9EE}" srcOrd="4" destOrd="0" presId="urn:microsoft.com/office/officeart/2018/2/layout/IconVerticalSolidList"/>
    <dgm:cxn modelId="{F272A2D4-0517-4E12-BAB3-E76DB69E3E47}" type="presParOf" srcId="{9F362BBD-2C0B-4373-B92A-6D3A89CAE9EE}" destId="{E0A1549B-594B-4F4B-97C0-1C0C05F2BFFE}" srcOrd="0" destOrd="0" presId="urn:microsoft.com/office/officeart/2018/2/layout/IconVerticalSolidList"/>
    <dgm:cxn modelId="{07441CE0-22B1-4C09-94EE-137D96229026}" type="presParOf" srcId="{9F362BBD-2C0B-4373-B92A-6D3A89CAE9EE}" destId="{E2AECFC9-0DD5-42DF-8A24-B1A1D22F32DE}" srcOrd="1" destOrd="0" presId="urn:microsoft.com/office/officeart/2018/2/layout/IconVerticalSolidList"/>
    <dgm:cxn modelId="{7C304638-E1F6-445B-9D05-F0A85F7C68B6}" type="presParOf" srcId="{9F362BBD-2C0B-4373-B92A-6D3A89CAE9EE}" destId="{DA0F7163-81FB-4E97-8036-0A9D135B6EDD}" srcOrd="2" destOrd="0" presId="urn:microsoft.com/office/officeart/2018/2/layout/IconVerticalSolidList"/>
    <dgm:cxn modelId="{0723B96A-9A65-4C16-B445-53730E17950D}" type="presParOf" srcId="{9F362BBD-2C0B-4373-B92A-6D3A89CAE9EE}" destId="{280F9DA8-BF23-4793-9C35-AA9AEED256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C730-753D-4751-9752-AA49DD7CA42B}">
      <dsp:nvSpPr>
        <dsp:cNvPr id="0" name=""/>
        <dsp:cNvSpPr/>
      </dsp:nvSpPr>
      <dsp:spPr>
        <a:xfrm>
          <a:off x="415209" y="964456"/>
          <a:ext cx="676318" cy="676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CBEC7C-52F3-4269-8102-C86BAD205A4A}">
      <dsp:nvSpPr>
        <dsp:cNvPr id="0" name=""/>
        <dsp:cNvSpPr/>
      </dsp:nvSpPr>
      <dsp:spPr>
        <a:xfrm>
          <a:off x="1904" y="1969098"/>
          <a:ext cx="1502929" cy="11835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Introducing Mayo, CDH, AI Engineering and Verification and Validation (V&amp;V)</a:t>
          </a:r>
        </a:p>
      </dsp:txBody>
      <dsp:txXfrm>
        <a:off x="1904" y="1969098"/>
        <a:ext cx="1502929" cy="1183557"/>
      </dsp:txXfrm>
    </dsp:sp>
    <dsp:sp modelId="{73BBCA87-4C24-4B5E-87DF-67B8749E7E46}">
      <dsp:nvSpPr>
        <dsp:cNvPr id="0" name=""/>
        <dsp:cNvSpPr/>
      </dsp:nvSpPr>
      <dsp:spPr>
        <a:xfrm>
          <a:off x="2181152" y="964456"/>
          <a:ext cx="676318" cy="676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92CB8F-8AD1-4DB5-B872-06A84A5AF3F8}">
      <dsp:nvSpPr>
        <dsp:cNvPr id="0" name=""/>
        <dsp:cNvSpPr/>
      </dsp:nvSpPr>
      <dsp:spPr>
        <a:xfrm>
          <a:off x="1767846" y="1969098"/>
          <a:ext cx="1502929" cy="11835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An example of a model deployment</a:t>
          </a:r>
        </a:p>
      </dsp:txBody>
      <dsp:txXfrm>
        <a:off x="1767846" y="1969098"/>
        <a:ext cx="1502929" cy="1183557"/>
      </dsp:txXfrm>
    </dsp:sp>
    <dsp:sp modelId="{78E4D075-ECC6-4269-A984-B148758ECE6F}">
      <dsp:nvSpPr>
        <dsp:cNvPr id="0" name=""/>
        <dsp:cNvSpPr/>
      </dsp:nvSpPr>
      <dsp:spPr>
        <a:xfrm>
          <a:off x="3947094" y="964456"/>
          <a:ext cx="676318" cy="676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4BB7D81-520B-4932-875E-F34AA363DD37}">
      <dsp:nvSpPr>
        <dsp:cNvPr id="0" name=""/>
        <dsp:cNvSpPr/>
      </dsp:nvSpPr>
      <dsp:spPr>
        <a:xfrm>
          <a:off x="3533789" y="1969098"/>
          <a:ext cx="1502929" cy="11835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An Example of full stack Verification and Validation    </a:t>
          </a:r>
        </a:p>
      </dsp:txBody>
      <dsp:txXfrm>
        <a:off x="3533789" y="1969098"/>
        <a:ext cx="1502929" cy="1183557"/>
      </dsp:txXfrm>
    </dsp:sp>
    <dsp:sp modelId="{72E43591-E4C6-450C-BF3E-0325328EACD3}">
      <dsp:nvSpPr>
        <dsp:cNvPr id="0" name=""/>
        <dsp:cNvSpPr/>
      </dsp:nvSpPr>
      <dsp:spPr>
        <a:xfrm>
          <a:off x="5729772" y="943500"/>
          <a:ext cx="676318" cy="676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99FB1D-720C-4A74-B919-BAB26D02AF65}">
      <dsp:nvSpPr>
        <dsp:cNvPr id="0" name=""/>
        <dsp:cNvSpPr/>
      </dsp:nvSpPr>
      <dsp:spPr>
        <a:xfrm>
          <a:off x="5247925" y="1950147"/>
          <a:ext cx="1517733" cy="141665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How to design testing datasets for end-to-end testing</a:t>
          </a:r>
        </a:p>
      </dsp:txBody>
      <dsp:txXfrm>
        <a:off x="5247925" y="1950147"/>
        <a:ext cx="1517733" cy="1416658"/>
      </dsp:txXfrm>
    </dsp:sp>
    <dsp:sp modelId="{D4DA1A04-AADC-461D-BAC9-993F8E5AFAEC}">
      <dsp:nvSpPr>
        <dsp:cNvPr id="0" name=""/>
        <dsp:cNvSpPr/>
      </dsp:nvSpPr>
      <dsp:spPr>
        <a:xfrm>
          <a:off x="7493783" y="964456"/>
          <a:ext cx="676318" cy="6763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2C49D2-497B-4348-9FA2-AFEF08C1FA11}">
      <dsp:nvSpPr>
        <dsp:cNvPr id="0" name=""/>
        <dsp:cNvSpPr/>
      </dsp:nvSpPr>
      <dsp:spPr>
        <a:xfrm>
          <a:off x="7080477" y="1969098"/>
          <a:ext cx="1502929" cy="11835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How to create testing datasets for end-to-end testing?  </a:t>
          </a:r>
        </a:p>
      </dsp:txBody>
      <dsp:txXfrm>
        <a:off x="7080477" y="1969098"/>
        <a:ext cx="1502929" cy="1183557"/>
      </dsp:txXfrm>
    </dsp:sp>
    <dsp:sp modelId="{31A23B67-7D9B-43C3-B715-21EBDA52D4B6}">
      <dsp:nvSpPr>
        <dsp:cNvPr id="0" name=""/>
        <dsp:cNvSpPr/>
      </dsp:nvSpPr>
      <dsp:spPr>
        <a:xfrm>
          <a:off x="9259725" y="964456"/>
          <a:ext cx="676318" cy="6763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F709B7-5783-4804-8E4F-C8032B4DDF13}">
      <dsp:nvSpPr>
        <dsp:cNvPr id="0" name=""/>
        <dsp:cNvSpPr/>
      </dsp:nvSpPr>
      <dsp:spPr>
        <a:xfrm>
          <a:off x="8848324" y="1969098"/>
          <a:ext cx="1502929" cy="11835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Challenges</a:t>
          </a:r>
        </a:p>
      </dsp:txBody>
      <dsp:txXfrm>
        <a:off x="8848324" y="1969098"/>
        <a:ext cx="1502929" cy="1183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08713-4B50-4083-ABFA-33590FDC54EB}">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A51BF-B514-46B3-AD87-A8BE97A0887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1AD64-D56E-401F-816A-5D1EB31067C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Sr Full Stack V&amp;V Engineer and offshore V&amp;V Lead for Mayo Clinic CDH AI Engineering</a:t>
          </a:r>
        </a:p>
      </dsp:txBody>
      <dsp:txXfrm>
        <a:off x="1057183" y="1805"/>
        <a:ext cx="9458416" cy="915310"/>
      </dsp:txXfrm>
    </dsp:sp>
    <dsp:sp modelId="{09DCA998-FA80-4263-AD65-7DEA1466631B}">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A6A55-AAEF-4A61-90BC-4FD5E4A8D86C}">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C3DA-1C0E-4C7A-9935-E93B50940F1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8 years management experiences plus 16 years testing experiences in different industries: Medical/Healthcare, Semiconductor, Networking and IT  </a:t>
          </a:r>
        </a:p>
      </dsp:txBody>
      <dsp:txXfrm>
        <a:off x="1057183" y="1145944"/>
        <a:ext cx="9458416" cy="915310"/>
      </dsp:txXfrm>
    </dsp:sp>
    <dsp:sp modelId="{049E3447-D6C8-4750-8D94-734A224005D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DCBFC-83B8-4A48-B5DD-37AC9FAD65C7}">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8CF70-2EE8-4E18-BA78-28024F66C33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Accomplished at managing and leading diverse quality teams using both waterfall and agile methodologies</a:t>
          </a:r>
        </a:p>
      </dsp:txBody>
      <dsp:txXfrm>
        <a:off x="1057183" y="2290082"/>
        <a:ext cx="9458416" cy="915310"/>
      </dsp:txXfrm>
    </dsp:sp>
    <dsp:sp modelId="{6EDE1753-C5EC-4FA4-A86E-C18E674B2974}">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89A9F-7D0D-4032-91E9-79D5557A66B3}">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B20C7-A77A-49E8-A932-585ECCA88D01}">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Adept in all aspects of the SDLC but excel in test strategy, planning, process, standards, and metrics </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A9A36-A957-409E-B9C5-AF0B3F57EFFA}">
      <dsp:nvSpPr>
        <dsp:cNvPr id="0" name=""/>
        <dsp:cNvSpPr/>
      </dsp:nvSpPr>
      <dsp:spPr>
        <a:xfrm>
          <a:off x="0" y="494216"/>
          <a:ext cx="3002562" cy="1906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32397-57BE-43EC-893D-64342AD416C7}">
      <dsp:nvSpPr>
        <dsp:cNvPr id="0" name=""/>
        <dsp:cNvSpPr/>
      </dsp:nvSpPr>
      <dsp:spPr>
        <a:xfrm>
          <a:off x="333618" y="811153"/>
          <a:ext cx="3002562" cy="19066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John Skiffington</a:t>
          </a:r>
          <a:r>
            <a:rPr lang="en-US" sz="2400" kern="1200" dirty="0"/>
            <a:t>	</a:t>
          </a:r>
        </a:p>
        <a:p>
          <a:pPr marL="0" lvl="0" indent="0" algn="ctr" defTabSz="1066800">
            <a:lnSpc>
              <a:spcPct val="90000"/>
            </a:lnSpc>
            <a:spcBef>
              <a:spcPct val="0"/>
            </a:spcBef>
            <a:spcAft>
              <a:spcPct val="35000"/>
            </a:spcAft>
            <a:buNone/>
          </a:pPr>
          <a:r>
            <a:rPr lang="en-US" sz="2000" kern="1200" dirty="0"/>
            <a:t>Mayo Clinic CDH </a:t>
          </a:r>
        </a:p>
        <a:p>
          <a:pPr marL="0" lvl="0" indent="0" algn="ctr" defTabSz="1066800">
            <a:lnSpc>
              <a:spcPct val="90000"/>
            </a:lnSpc>
            <a:spcBef>
              <a:spcPct val="0"/>
            </a:spcBef>
            <a:spcAft>
              <a:spcPct val="35000"/>
            </a:spcAft>
            <a:buNone/>
          </a:pPr>
          <a:r>
            <a:rPr lang="en-US" sz="2000" kern="1200" dirty="0"/>
            <a:t>AI Engineering Director</a:t>
          </a:r>
        </a:p>
      </dsp:txBody>
      <dsp:txXfrm>
        <a:off x="389461" y="866996"/>
        <a:ext cx="2890876" cy="1794940"/>
      </dsp:txXfrm>
    </dsp:sp>
    <dsp:sp modelId="{0E20C24A-4993-48A3-9720-4329564E3983}">
      <dsp:nvSpPr>
        <dsp:cNvPr id="0" name=""/>
        <dsp:cNvSpPr/>
      </dsp:nvSpPr>
      <dsp:spPr>
        <a:xfrm>
          <a:off x="3669798" y="494216"/>
          <a:ext cx="3002562" cy="1906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0D5C5-47E7-47E0-9304-8604F2C4AD1A}">
      <dsp:nvSpPr>
        <dsp:cNvPr id="0" name=""/>
        <dsp:cNvSpPr/>
      </dsp:nvSpPr>
      <dsp:spPr>
        <a:xfrm>
          <a:off x="4003415" y="811153"/>
          <a:ext cx="3002562" cy="19066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Eric Will</a:t>
          </a:r>
          <a:r>
            <a:rPr lang="en-US" sz="2400" kern="1200" dirty="0"/>
            <a:t>	</a:t>
          </a:r>
          <a:r>
            <a:rPr lang="en-US" sz="2100" kern="1200" dirty="0"/>
            <a:t>	</a:t>
          </a:r>
        </a:p>
        <a:p>
          <a:pPr marL="0" lvl="0" indent="0" algn="ctr" defTabSz="1066800">
            <a:lnSpc>
              <a:spcPct val="90000"/>
            </a:lnSpc>
            <a:spcBef>
              <a:spcPct val="0"/>
            </a:spcBef>
            <a:spcAft>
              <a:spcPct val="35000"/>
            </a:spcAft>
            <a:buNone/>
          </a:pPr>
          <a:r>
            <a:rPr lang="en-US" sz="2000" kern="1200" dirty="0"/>
            <a:t>Mayo Clinic CDH </a:t>
          </a:r>
        </a:p>
        <a:p>
          <a:pPr marL="0" lvl="0" indent="0" algn="ctr" defTabSz="1066800">
            <a:lnSpc>
              <a:spcPct val="90000"/>
            </a:lnSpc>
            <a:spcBef>
              <a:spcPct val="0"/>
            </a:spcBef>
            <a:spcAft>
              <a:spcPct val="35000"/>
            </a:spcAft>
            <a:buNone/>
          </a:pPr>
          <a:r>
            <a:rPr lang="en-US" sz="2000" kern="1200" dirty="0"/>
            <a:t>AI/ML Software Architect and project technical lead  </a:t>
          </a:r>
        </a:p>
      </dsp:txBody>
      <dsp:txXfrm>
        <a:off x="4059258" y="866996"/>
        <a:ext cx="2890876" cy="1794940"/>
      </dsp:txXfrm>
    </dsp:sp>
    <dsp:sp modelId="{755D306F-171A-41C3-9DAB-262C61FED070}">
      <dsp:nvSpPr>
        <dsp:cNvPr id="0" name=""/>
        <dsp:cNvSpPr/>
      </dsp:nvSpPr>
      <dsp:spPr>
        <a:xfrm>
          <a:off x="7339596" y="494216"/>
          <a:ext cx="3002562" cy="1906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4E9CE-00EF-47E8-A910-2775C2612FAD}">
      <dsp:nvSpPr>
        <dsp:cNvPr id="0" name=""/>
        <dsp:cNvSpPr/>
      </dsp:nvSpPr>
      <dsp:spPr>
        <a:xfrm>
          <a:off x="7673213" y="811153"/>
          <a:ext cx="3002562" cy="19066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Max Comfere</a:t>
          </a:r>
          <a:r>
            <a:rPr lang="en-US" sz="2100" kern="1200" dirty="0"/>
            <a:t>	</a:t>
          </a:r>
        </a:p>
        <a:p>
          <a:pPr marL="0" lvl="0" indent="0" algn="ctr" defTabSz="1066800">
            <a:lnSpc>
              <a:spcPct val="90000"/>
            </a:lnSpc>
            <a:spcBef>
              <a:spcPct val="0"/>
            </a:spcBef>
            <a:spcAft>
              <a:spcPct val="35000"/>
            </a:spcAft>
            <a:buNone/>
          </a:pPr>
          <a:r>
            <a:rPr lang="en-US" sz="2000" kern="1200" dirty="0"/>
            <a:t>Mayo Clinic CDH</a:t>
          </a:r>
        </a:p>
        <a:p>
          <a:pPr marL="0" lvl="0" indent="0" algn="ctr" defTabSz="1066800">
            <a:lnSpc>
              <a:spcPct val="90000"/>
            </a:lnSpc>
            <a:spcBef>
              <a:spcPct val="0"/>
            </a:spcBef>
            <a:spcAft>
              <a:spcPct val="35000"/>
            </a:spcAft>
            <a:buNone/>
          </a:pPr>
          <a:r>
            <a:rPr lang="en-US" sz="2000" kern="1200" dirty="0"/>
            <a:t>AI Engineering Summer Intern (ChatGPT researcher) </a:t>
          </a:r>
        </a:p>
      </dsp:txBody>
      <dsp:txXfrm>
        <a:off x="7729056" y="866996"/>
        <a:ext cx="2890876" cy="1794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8CDDA-D336-4AB1-B22F-DCA8DD9C2AF8}">
      <dsp:nvSpPr>
        <dsp:cNvPr id="0" name=""/>
        <dsp:cNvSpPr/>
      </dsp:nvSpPr>
      <dsp:spPr>
        <a:xfrm>
          <a:off x="0" y="496"/>
          <a:ext cx="10400254" cy="11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23304-E265-4DE6-B06B-CF3472DC0309}">
      <dsp:nvSpPr>
        <dsp:cNvPr id="0" name=""/>
        <dsp:cNvSpPr/>
      </dsp:nvSpPr>
      <dsp:spPr>
        <a:xfrm>
          <a:off x="351711" y="262100"/>
          <a:ext cx="639475" cy="63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FD98D-1D8D-4B79-92AE-1FD7449A8206}">
      <dsp:nvSpPr>
        <dsp:cNvPr id="0" name=""/>
        <dsp:cNvSpPr/>
      </dsp:nvSpPr>
      <dsp:spPr>
        <a:xfrm>
          <a:off x="1342898" y="496"/>
          <a:ext cx="9057355" cy="11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51" tIns="123051" rIns="123051" bIns="123051" numCol="1" spcCol="1270" anchor="ctr" anchorCtr="0">
          <a:noAutofit/>
        </a:bodyPr>
        <a:lstStyle/>
        <a:p>
          <a:pPr marL="0" lvl="0" indent="0" algn="l" defTabSz="1066800">
            <a:lnSpc>
              <a:spcPct val="100000"/>
            </a:lnSpc>
            <a:spcBef>
              <a:spcPct val="0"/>
            </a:spcBef>
            <a:spcAft>
              <a:spcPct val="35000"/>
            </a:spcAft>
            <a:buNone/>
          </a:pPr>
          <a:r>
            <a:rPr lang="en-US" sz="2400" kern="1200" dirty="0"/>
            <a:t>Work email: </a:t>
          </a:r>
          <a:r>
            <a:rPr lang="en-US" sz="2400" kern="1200" dirty="0">
              <a:hlinkClick xmlns:r="http://schemas.openxmlformats.org/officeDocument/2006/relationships" r:id="rId3"/>
            </a:rPr>
            <a:t>McCormack.Wei@Mayo.edu</a:t>
          </a:r>
          <a:endParaRPr lang="en-US" sz="2400" kern="1200" dirty="0"/>
        </a:p>
      </dsp:txBody>
      <dsp:txXfrm>
        <a:off x="1342898" y="496"/>
        <a:ext cx="9057355" cy="1162682"/>
      </dsp:txXfrm>
    </dsp:sp>
    <dsp:sp modelId="{0A7A48C2-335C-4F7A-A942-513C9F4A5645}">
      <dsp:nvSpPr>
        <dsp:cNvPr id="0" name=""/>
        <dsp:cNvSpPr/>
      </dsp:nvSpPr>
      <dsp:spPr>
        <a:xfrm>
          <a:off x="0" y="1453849"/>
          <a:ext cx="10400254" cy="11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1447F-162A-4E65-ADAD-3AADEEC4044C}">
      <dsp:nvSpPr>
        <dsp:cNvPr id="0" name=""/>
        <dsp:cNvSpPr/>
      </dsp:nvSpPr>
      <dsp:spPr>
        <a:xfrm>
          <a:off x="351711" y="1715453"/>
          <a:ext cx="639475" cy="63947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6D6F3-447D-4527-81E5-A9B367B64B5A}">
      <dsp:nvSpPr>
        <dsp:cNvPr id="0" name=""/>
        <dsp:cNvSpPr/>
      </dsp:nvSpPr>
      <dsp:spPr>
        <a:xfrm>
          <a:off x="1342898" y="1453849"/>
          <a:ext cx="9057355" cy="11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51" tIns="123051" rIns="123051" bIns="123051" numCol="1" spcCol="1270" anchor="ctr" anchorCtr="0">
          <a:noAutofit/>
        </a:bodyPr>
        <a:lstStyle/>
        <a:p>
          <a:pPr marL="0" lvl="0" indent="0" algn="l" defTabSz="1066800">
            <a:lnSpc>
              <a:spcPct val="100000"/>
            </a:lnSpc>
            <a:spcBef>
              <a:spcPct val="0"/>
            </a:spcBef>
            <a:spcAft>
              <a:spcPct val="35000"/>
            </a:spcAft>
            <a:buNone/>
          </a:pPr>
          <a:r>
            <a:rPr lang="en-US" sz="2400" kern="1200" dirty="0"/>
            <a:t>Personal email: </a:t>
          </a:r>
          <a:r>
            <a:rPr lang="en-US" sz="2400" kern="1200" dirty="0">
              <a:hlinkClick xmlns:r="http://schemas.openxmlformats.org/officeDocument/2006/relationships" r:id="rId6"/>
            </a:rPr>
            <a:t>nhou_wei@yahoo.com</a:t>
          </a:r>
          <a:endParaRPr lang="en-US" sz="2400" kern="1200" dirty="0"/>
        </a:p>
      </dsp:txBody>
      <dsp:txXfrm>
        <a:off x="1342898" y="1453849"/>
        <a:ext cx="9057355" cy="1162682"/>
      </dsp:txXfrm>
    </dsp:sp>
    <dsp:sp modelId="{E0A1549B-594B-4F4B-97C0-1C0C05F2BFFE}">
      <dsp:nvSpPr>
        <dsp:cNvPr id="0" name=""/>
        <dsp:cNvSpPr/>
      </dsp:nvSpPr>
      <dsp:spPr>
        <a:xfrm>
          <a:off x="0" y="2907202"/>
          <a:ext cx="10400254" cy="11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ECFC9-0DD5-42DF-8A24-B1A1D22F32DE}">
      <dsp:nvSpPr>
        <dsp:cNvPr id="0" name=""/>
        <dsp:cNvSpPr/>
      </dsp:nvSpPr>
      <dsp:spPr>
        <a:xfrm>
          <a:off x="351711" y="3168806"/>
          <a:ext cx="639475" cy="63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9DA8-BF23-4793-9C35-AA9AEED256DE}">
      <dsp:nvSpPr>
        <dsp:cNvPr id="0" name=""/>
        <dsp:cNvSpPr/>
      </dsp:nvSpPr>
      <dsp:spPr>
        <a:xfrm>
          <a:off x="1342898" y="2907202"/>
          <a:ext cx="9057355" cy="11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51" tIns="123051" rIns="123051" bIns="123051" numCol="1" spcCol="1270" anchor="ctr" anchorCtr="0">
          <a:noAutofit/>
        </a:bodyPr>
        <a:lstStyle/>
        <a:p>
          <a:pPr marL="0" lvl="0" indent="0" algn="l" defTabSz="1066800">
            <a:lnSpc>
              <a:spcPct val="100000"/>
            </a:lnSpc>
            <a:spcBef>
              <a:spcPct val="0"/>
            </a:spcBef>
            <a:spcAft>
              <a:spcPct val="35000"/>
            </a:spcAft>
            <a:buNone/>
          </a:pPr>
          <a:r>
            <a:rPr lang="en-US" sz="2400" kern="1200" dirty="0"/>
            <a:t>LinkedIn: </a:t>
          </a:r>
          <a:r>
            <a:rPr lang="en-US" sz="2400" kern="1200" dirty="0">
              <a:hlinkClick xmlns:r="http://schemas.openxmlformats.org/officeDocument/2006/relationships" r:id="rId9"/>
            </a:rPr>
            <a:t>https://www.linkedin.com/in/nancy-hou-mccormack-3583781/</a:t>
          </a:r>
          <a:endParaRPr lang="en-US" sz="2400" kern="1200" dirty="0"/>
        </a:p>
      </dsp:txBody>
      <dsp:txXfrm>
        <a:off x="1342898" y="2907202"/>
        <a:ext cx="9057355" cy="11626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BD25D-2215-445D-B0A4-38D6B96F3D23}"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5FF5F-473A-470A-AB63-107E63ADB0C6}" type="slidenum">
              <a:rPr lang="en-US" smtClean="0"/>
              <a:t>‹#›</a:t>
            </a:fld>
            <a:endParaRPr lang="en-US"/>
          </a:p>
        </p:txBody>
      </p:sp>
    </p:spTree>
    <p:extLst>
      <p:ext uri="{BB962C8B-B14F-4D97-AF65-F5344CB8AC3E}">
        <p14:creationId xmlns:p14="http://schemas.microsoft.com/office/powerpoint/2010/main" val="246432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a:t>
            </a:fld>
            <a:endParaRPr lang="en-US"/>
          </a:p>
        </p:txBody>
      </p:sp>
    </p:spTree>
    <p:extLst>
      <p:ext uri="{BB962C8B-B14F-4D97-AF65-F5344CB8AC3E}">
        <p14:creationId xmlns:p14="http://schemas.microsoft.com/office/powerpoint/2010/main" val="143205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285750">
              <a:spcBef>
                <a:spcPts val="0"/>
              </a:spcBef>
              <a:spcAft>
                <a:spcPts val="1000"/>
              </a:spcAft>
            </a:pPr>
            <a:r>
              <a:rPr lang="en-US" sz="1200" dirty="0">
                <a:solidFill>
                  <a:srgbClr val="1F1F1F"/>
                </a:solidFill>
                <a:effectLst/>
                <a:latin typeface="Arial" panose="020B0604020202020204" pitchFamily="34" charset="0"/>
                <a:ea typeface="Calibri" panose="020F0502020204030204" pitchFamily="34" charset="0"/>
                <a:cs typeface="Arial" panose="020B0604020202020204" pitchFamily="34" charset="0"/>
              </a:rPr>
              <a:t>Issue: scores sometimes are not right. </a:t>
            </a:r>
          </a:p>
          <a:p>
            <a:pPr marL="685800" indent="0">
              <a:spcBef>
                <a:spcPts val="0"/>
              </a:spcBef>
              <a:spcAft>
                <a:spcPts val="1000"/>
              </a:spcAft>
              <a:buNone/>
            </a:pPr>
            <a:r>
              <a:rPr lang="en-US" sz="1200" dirty="0">
                <a:solidFill>
                  <a:srgbClr val="1F1F1F"/>
                </a:solidFill>
                <a:effectLst/>
                <a:latin typeface="Arial" panose="020B0604020202020204" pitchFamily="34" charset="0"/>
                <a:ea typeface="Calibri" panose="020F0502020204030204" pitchFamily="34" charset="0"/>
                <a:cs typeface="Arial" panose="020B0604020202020204" pitchFamily="34" charset="0"/>
              </a:rPr>
              <a:t>	For example: IPSS-M score should be -0.38. but get 1 from ChatGPT. It </a:t>
            </a:r>
            <a:r>
              <a:rPr lang="en-US" sz="1200" dirty="0">
                <a:effectLst/>
                <a:latin typeface="Arial" panose="020B0604020202020204" pitchFamily="34" charset="0"/>
                <a:ea typeface="Calibri" panose="020F0502020204030204" pitchFamily="34" charset="0"/>
                <a:cs typeface="Times New Roman" panose="02020603050405020304" pitchFamily="18" charset="0"/>
              </a:rPr>
              <a:t>probably due to aggressive rounding or a simplified score calculation method. </a:t>
            </a:r>
            <a:endParaRPr lang="en-US" sz="12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11</a:t>
            </a:fld>
            <a:endParaRPr lang="en-US"/>
          </a:p>
        </p:txBody>
      </p:sp>
    </p:spTree>
    <p:extLst>
      <p:ext uri="{BB962C8B-B14F-4D97-AF65-F5344CB8AC3E}">
        <p14:creationId xmlns:p14="http://schemas.microsoft.com/office/powerpoint/2010/main" val="58121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indent="228600">
              <a:spcBef>
                <a:spcPts val="0"/>
              </a:spcBef>
              <a:spcAft>
                <a:spcPts val="1000"/>
              </a:spcAft>
            </a:pPr>
            <a:r>
              <a:rPr lang="en-US" sz="1200" dirty="0">
                <a:solidFill>
                  <a:srgbClr val="1F1F1F"/>
                </a:solidFill>
                <a:effectLst/>
                <a:latin typeface="Arial" panose="020B0604020202020204" pitchFamily="34" charset="0"/>
                <a:ea typeface="Calibri" panose="020F0502020204030204" pitchFamily="34" charset="0"/>
                <a:cs typeface="Arial" panose="020B0604020202020204" pitchFamily="34" charset="0"/>
              </a:rPr>
              <a:t>Issues: Risk level </a:t>
            </a:r>
            <a:r>
              <a:rPr lang="en-US" sz="1200" dirty="0">
                <a:effectLst/>
                <a:latin typeface="Arial" panose="020B0604020202020204" pitchFamily="34" charset="0"/>
                <a:ea typeface="Calibri" panose="020F0502020204030204" pitchFamily="34" charset="0"/>
                <a:cs typeface="Times New Roman" panose="02020603050405020304" pitchFamily="18" charset="0"/>
              </a:rPr>
              <a:t>data is always off by one full qualification step. </a:t>
            </a:r>
          </a:p>
          <a:p>
            <a:pPr marL="685800" marR="0" indent="0">
              <a:spcBef>
                <a:spcPts val="0"/>
              </a:spcBef>
              <a:spcAft>
                <a:spcPts val="10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	For examples, Low should be Moderately Low and High should be Very High. </a:t>
            </a:r>
          </a:p>
          <a:p>
            <a:pPr marL="685800" marR="0" indent="0">
              <a:spcBef>
                <a:spcPts val="0"/>
              </a:spcBef>
              <a:spcAft>
                <a:spcPts val="10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	I</a:t>
            </a:r>
            <a:r>
              <a:rPr lang="en-US" sz="1200" dirty="0">
                <a:solidFill>
                  <a:srgbClr val="1F1F1F"/>
                </a:solidFill>
                <a:effectLst/>
                <a:latin typeface="Arial" panose="020B0604020202020204" pitchFamily="34" charset="0"/>
                <a:ea typeface="Calibri" panose="020F0502020204030204" pitchFamily="34" charset="0"/>
                <a:cs typeface="Arial" panose="020B0604020202020204" pitchFamily="34" charset="0"/>
              </a:rPr>
              <a:t>t might because data is generated only based on 10 original datasets. Believe that the larger number of datasets in the original datasets will increase the accuracy.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12</a:t>
            </a:fld>
            <a:endParaRPr lang="en-US"/>
          </a:p>
        </p:txBody>
      </p:sp>
    </p:spTree>
    <p:extLst>
      <p:ext uri="{BB962C8B-B14F-4D97-AF65-F5344CB8AC3E}">
        <p14:creationId xmlns:p14="http://schemas.microsoft.com/office/powerpoint/2010/main" val="262395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sz="1800" dirty="0">
                <a:highlight>
                  <a:srgbClr val="FFFF00"/>
                </a:highlight>
              </a:rPr>
              <a:t>Disadvantages: </a:t>
            </a:r>
          </a:p>
          <a:p>
            <a:pPr lvl="1"/>
            <a:r>
              <a:rPr lang="en-US" sz="1800" dirty="0"/>
              <a:t>Takes a significant amount of time to understand the format and content of clinic notes, documents, medications, and lab results in order to create realistic fake data. </a:t>
            </a:r>
          </a:p>
          <a:p>
            <a:pPr lvl="1"/>
            <a:r>
              <a:rPr lang="en-US" sz="1800" dirty="0"/>
              <a:t>The data flows in a local database may not be the same as the data flows in the real production environment, which can impact end-to-end testing.</a:t>
            </a:r>
          </a:p>
          <a:p>
            <a:pPr marL="457200" lvl="1" indent="0">
              <a:buNone/>
            </a:pPr>
            <a:endParaRPr lang="en-US" sz="1800" dirty="0"/>
          </a:p>
          <a:p>
            <a:pPr marL="0" indent="0">
              <a:buNone/>
            </a:pPr>
            <a:r>
              <a:rPr lang="en-US" sz="1800" b="1" dirty="0"/>
              <a:t>Overall</a:t>
            </a:r>
            <a:r>
              <a:rPr lang="en-US" sz="1800" dirty="0"/>
              <a:t>, creating fake data in the local database can be a quick way to create testing datasets to start V&amp;V, but the disadvantages of creating fake data in a local database should be carefully considered before using this approach.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13</a:t>
            </a:fld>
            <a:endParaRPr lang="en-US"/>
          </a:p>
        </p:txBody>
      </p:sp>
    </p:spTree>
    <p:extLst>
      <p:ext uri="{BB962C8B-B14F-4D97-AF65-F5344CB8AC3E}">
        <p14:creationId xmlns:p14="http://schemas.microsoft.com/office/powerpoint/2010/main" val="53366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protect patient health information (PHI), using real patients in testing and automation is not allowed that is important for compliance with HIPAA and other regulations, so we need test patients based on the testing dataset we design and to meet verification and validation purposes. </a:t>
            </a: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14</a:t>
            </a:fld>
            <a:endParaRPr lang="en-US"/>
          </a:p>
        </p:txBody>
      </p:sp>
    </p:spTree>
    <p:extLst>
      <p:ext uri="{BB962C8B-B14F-4D97-AF65-F5344CB8AC3E}">
        <p14:creationId xmlns:p14="http://schemas.microsoft.com/office/powerpoint/2010/main" val="328527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0"/>
            <a:r>
              <a:rPr lang="en-US" sz="1200" b="1" dirty="0">
                <a:solidFill>
                  <a:srgbClr val="1F1F1F"/>
                </a:solidFill>
                <a:effectLst/>
                <a:ea typeface="Calibri" panose="020F0502020204030204" pitchFamily="34" charset="0"/>
                <a:cs typeface="Times New Roman" panose="02020603050405020304" pitchFamily="18" charset="0"/>
              </a:rPr>
              <a:t>Challenges are</a:t>
            </a:r>
            <a:r>
              <a:rPr lang="en-US" sz="1200" dirty="0">
                <a:solidFill>
                  <a:srgbClr val="1F1F1F"/>
                </a:solidFill>
                <a:effectLst/>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en-US" sz="1200" dirty="0">
                <a:solidFill>
                  <a:srgbClr val="1F1F1F"/>
                </a:solidFill>
                <a:effectLst/>
                <a:ea typeface="Calibri" panose="020F0502020204030204" pitchFamily="34" charset="0"/>
                <a:cs typeface="Times New Roman" panose="02020603050405020304" pitchFamily="18" charset="0"/>
              </a:rPr>
              <a:t>Creating queries to find data is challenging for those unfamiliar with data structures and without a medical background.</a:t>
            </a:r>
            <a:endParaRPr lang="en-US" sz="1200" dirty="0"/>
          </a:p>
          <a:p>
            <a:pPr marL="285750" lvl="0" indent="-2857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Finding test patients takes time </a:t>
            </a:r>
            <a:r>
              <a:rPr lang="en-US" sz="1200" dirty="0">
                <a:solidFill>
                  <a:srgbClr val="1F1F1F"/>
                </a:solidFill>
                <a:effectLst/>
                <a:ea typeface="Calibri" panose="020F0502020204030204" pitchFamily="34" charset="0"/>
                <a:cs typeface="Arial" panose="020B0604020202020204" pitchFamily="34" charset="0"/>
              </a:rPr>
              <a:t>due to the large size of our database and the time it takes to run each query</a:t>
            </a:r>
            <a:r>
              <a:rPr lang="en-US" sz="1200" dirty="0">
                <a:effectLst/>
                <a:ea typeface="Calibri" panose="020F0502020204030204" pitchFamily="34" charset="0"/>
                <a:cs typeface="Times New Roman" panose="02020603050405020304" pitchFamily="18" charset="0"/>
              </a:rPr>
              <a:t>.</a:t>
            </a:r>
          </a:p>
          <a:p>
            <a:pPr marL="285750" lvl="0" indent="-2857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Finding common test patients that have all mandatory data is time-consuming since </a:t>
            </a:r>
            <a:r>
              <a:rPr lang="en-US" sz="1200" dirty="0">
                <a:solidFill>
                  <a:srgbClr val="1F1F1F"/>
                </a:solidFill>
                <a:effectLst/>
                <a:ea typeface="Calibri" panose="020F0502020204030204" pitchFamily="34" charset="0"/>
                <a:cs typeface="Arial" panose="020B0604020202020204" pitchFamily="34" charset="0"/>
              </a:rPr>
              <a:t>some of them may not have all the mandatory data.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Overall, finding test patients can be a challenging task, especially in large databases. However, there are a few things that can be done to make the process easier.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By taking these steps, it is possible to make the process of finding test patients more efficient and less time-consuming. Those steps are: </a:t>
            </a:r>
            <a:endParaRPr lang="en-US" dirty="0"/>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15</a:t>
            </a:fld>
            <a:endParaRPr lang="en-US"/>
          </a:p>
        </p:txBody>
      </p:sp>
    </p:spTree>
    <p:extLst>
      <p:ext uri="{BB962C8B-B14F-4D97-AF65-F5344CB8AC3E}">
        <p14:creationId xmlns:p14="http://schemas.microsoft.com/office/powerpoint/2010/main" val="149376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Need to talk about how to keep testing datasets refresh when AIML code and Apps changes </a:t>
            </a:r>
          </a:p>
          <a:p>
            <a:pPr marL="342900" indent="-342900">
              <a:buFont typeface="Arial" panose="020B0604020202020204" pitchFamily="34" charset="0"/>
              <a:buChar char="•"/>
            </a:pPr>
            <a:r>
              <a:rPr lang="en-US" sz="1200" dirty="0">
                <a:solidFill>
                  <a:schemeClr val="tx1"/>
                </a:solidFill>
                <a:effectLst/>
                <a:ea typeface="Times New Roman" panose="02020603050405020304" pitchFamily="18" charset="0"/>
                <a:cs typeface="Arial" panose="020B0604020202020204" pitchFamily="34" charset="0"/>
              </a:rPr>
              <a:t>Use a data card to document the data that is used by the model. This will help ensure that the test patient creation tool has access to all the necessary data.</a:t>
            </a:r>
            <a:endParaRPr lang="en-US" sz="1200" dirty="0">
              <a:solidFill>
                <a:schemeClr val="tx1"/>
              </a:solidFill>
            </a:endParaRPr>
          </a:p>
          <a:p>
            <a:pPr marL="342900" lvl="0" indent="-342900">
              <a:buFont typeface="Arial" panose="020B0604020202020204" pitchFamily="34" charset="0"/>
              <a:buChar char="•"/>
            </a:pPr>
            <a:r>
              <a:rPr lang="en-US" sz="1200" dirty="0">
                <a:solidFill>
                  <a:schemeClr val="tx1"/>
                </a:solidFill>
                <a:effectLst/>
                <a:ea typeface="Times New Roman" panose="02020603050405020304" pitchFamily="18" charset="0"/>
                <a:cs typeface="Arial" panose="020B0604020202020204" pitchFamily="34" charset="0"/>
              </a:rPr>
              <a:t>Learn from database experts in the organization to understand the data schema. This will help you work with the right resources to create realistic and accurate patient data.</a:t>
            </a:r>
            <a:endParaRPr lang="en-US" sz="1200" dirty="0">
              <a:solidFill>
                <a:schemeClr val="tx1"/>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sz="1200" dirty="0">
                <a:solidFill>
                  <a:schemeClr val="tx1"/>
                </a:solidFill>
                <a:effectLst/>
                <a:ea typeface="Times New Roman" panose="02020603050405020304" pitchFamily="18" charset="0"/>
                <a:cs typeface="Arial" panose="020B0604020202020204" pitchFamily="34" charset="0"/>
              </a:rPr>
              <a:t>Develop a data mapping process to translate data from one format to another. This will help ensure that the data from the different data sources can be used by the test patient creation tool.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All test patients created baed on testing datasets are stored and managed by Mayo Epic testing systems and environments. To modify test patients for good reasons, we will have to submit requests to work with multiple teams to get requests completed.  </a:t>
            </a:r>
            <a:endParaRPr lang="en-US" sz="1200" b="0" i="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16</a:t>
            </a:fld>
            <a:endParaRPr lang="en-US"/>
          </a:p>
        </p:txBody>
      </p:sp>
    </p:spTree>
    <p:extLst>
      <p:ext uri="{BB962C8B-B14F-4D97-AF65-F5344CB8AC3E}">
        <p14:creationId xmlns:p14="http://schemas.microsoft.com/office/powerpoint/2010/main" val="121700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deploy models into production, </a:t>
            </a:r>
            <a:r>
              <a:rPr lang="en-US" dirty="0" err="1"/>
              <a:t>MLOps</a:t>
            </a:r>
            <a:r>
              <a:rPr lang="en-US" dirty="0"/>
              <a:t> engineers need to build pipelines, APIs and possible others.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verify and validate models can work correctly in production, V&amp;V engineers need to perform different type of tests including monitoring, and the end-to-end testing is the most important test. </a:t>
            </a:r>
            <a:r>
              <a:rPr 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E</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nd-to-end testing can ensure that the model is deployed into production correctly and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ensure that the model works correctly in the real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make sure good coverage of  V&amp;V especially for end-to-end testing, designing proper testing datasets is the key. </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Designing te</a:t>
            </a:r>
            <a:r>
              <a:rPr 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sting datasets needs to based on model, production environment, </a:t>
            </a:r>
            <a:r>
              <a:rPr lang="en-US" sz="12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MLOps</a:t>
            </a:r>
            <a:r>
              <a:rPr 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work and use cases from end users </a:t>
            </a:r>
            <a:endParaRPr lang="en-US" dirty="0"/>
          </a:p>
          <a:p>
            <a:pPr indent="228600">
              <a:spcAft>
                <a:spcPts val="750"/>
              </a:spcAft>
            </a:pPr>
            <a:r>
              <a:rPr lang="en-US" dirty="0"/>
              <a:t>Designing testing datasets needs to be based on data sources, data flows, data ranges, model and </a:t>
            </a:r>
            <a:r>
              <a:rPr lang="en-US" dirty="0" err="1"/>
              <a:t>MLOps</a:t>
            </a:r>
            <a:r>
              <a:rPr lang="en-US" dirty="0"/>
              <a:t> engineer's work. </a:t>
            </a: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Use a variety of data sources to create the testing datasets to ensure that the model is not overfitting to any particular dataset.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750"/>
              </a:spcAft>
            </a:pP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Use a variety of data ranges to create the testing datasets to ensure that the model is not biased towards any particular range of values.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750"/>
              </a:spcAft>
            </a:pP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Use a variety of data relationships to create the testing datasets to ensure that the model is able to handle different types of relationships between the data.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750"/>
              </a:spcAft>
            </a:pPr>
            <a:r>
              <a:rPr lang="en-US" sz="12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Use a variety of data flows to create the testing datasets to ensure that the model is able to handle different types of data flows.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different ways can be used to help with designing testing datasets, make sure to choose the proper one for your product. </a:t>
            </a:r>
            <a:r>
              <a:rPr 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B</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ased on different types of tests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To create designed testing datasets, there are two methods: creating fake data in the local database or creating test (fake) patients in Mayo real systems and databases and both of them have pros and cons. Make sure to use them properly.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challenges for creating testing datasets, but it can be done with the proper process and procedures. </a:t>
            </a:r>
            <a:r>
              <a:rPr lang="en-US" sz="1200" dirty="0">
                <a:effectLst/>
                <a:latin typeface="Arial" panose="020B0604020202020204" pitchFamily="34" charset="0"/>
                <a:ea typeface="Calibri" panose="020F0502020204030204" pitchFamily="34" charset="0"/>
                <a:cs typeface="Times New Roman" panose="02020603050405020304" pitchFamily="18" charset="0"/>
              </a:rPr>
              <a:t>Building testing datasets correctly from the beginning of the project with appropriate resources to </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improve the effectiveness of the testing process and the quality of the project; </a:t>
            </a:r>
            <a:r>
              <a:rPr lang="en-US" dirty="0">
                <a:effectLst/>
                <a:latin typeface="Arial" panose="020B0604020202020204" pitchFamily="34" charset="0"/>
                <a:ea typeface="Calibri" panose="020F0502020204030204" pitchFamily="34" charset="0"/>
                <a:cs typeface="Times New Roman" panose="02020603050405020304" pitchFamily="18" charset="0"/>
              </a:rPr>
              <a:t>Necessary help from medical experts is needed and collaboration is critical to </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Ensure successful creation of testing datasets.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17</a:t>
            </a:fld>
            <a:endParaRPr lang="en-US"/>
          </a:p>
        </p:txBody>
      </p:sp>
    </p:spTree>
    <p:extLst>
      <p:ext uri="{BB962C8B-B14F-4D97-AF65-F5344CB8AC3E}">
        <p14:creationId xmlns:p14="http://schemas.microsoft.com/office/powerpoint/2010/main" val="390884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2</a:t>
            </a:fld>
            <a:endParaRPr lang="en-US"/>
          </a:p>
        </p:txBody>
      </p:sp>
    </p:spTree>
    <p:extLst>
      <p:ext uri="{BB962C8B-B14F-4D97-AF65-F5344CB8AC3E}">
        <p14:creationId xmlns:p14="http://schemas.microsoft.com/office/powerpoint/2010/main" val="4648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V&amp;V: 1. </a:t>
            </a:r>
            <a:r>
              <a:rPr 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W</a:t>
            </a:r>
            <a:r>
              <a:rPr lang="en-US" sz="1200" dirty="0">
                <a:solidFill>
                  <a:schemeClr val="tx1"/>
                </a:solidFill>
                <a:effectLst/>
                <a:latin typeface="Arial" panose="020B0604020202020204" pitchFamily="34" charset="0"/>
                <a:ea typeface="Calibri" panose="020F0502020204030204" pitchFamily="34" charset="0"/>
              </a:rPr>
              <a:t>ork closely with multiple teams and organizations to ensure that the models that are deployed in production are safe and effective. 2. </a:t>
            </a:r>
            <a:r>
              <a:rPr lang="en-US" sz="1200" dirty="0">
                <a:solidFill>
                  <a:schemeClr val="tx1"/>
                </a:solidFill>
                <a:latin typeface="Arial" panose="020B0604020202020204" pitchFamily="34" charset="0"/>
                <a:ea typeface="Calibri" panose="020F0502020204030204" pitchFamily="34" charset="0"/>
              </a:rPr>
              <a:t>W</a:t>
            </a:r>
            <a:r>
              <a:rPr lang="en-US" sz="1200" dirty="0">
                <a:solidFill>
                  <a:schemeClr val="tx1"/>
                </a:solidFill>
                <a:effectLst/>
                <a:latin typeface="Arial" panose="020B0604020202020204" pitchFamily="34" charset="0"/>
                <a:ea typeface="Calibri" panose="020F0502020204030204" pitchFamily="34" charset="0"/>
              </a:rPr>
              <a:t>ork across the entire lifecycle of a model, from development to deployment to monitoring, to ensure that the model meets the needs of the users and the requirements of the production environment.</a:t>
            </a: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4</a:t>
            </a:fld>
            <a:endParaRPr lang="en-US"/>
          </a:p>
        </p:txBody>
      </p:sp>
    </p:spTree>
    <p:extLst>
      <p:ext uri="{BB962C8B-B14F-4D97-AF65-F5344CB8AC3E}">
        <p14:creationId xmlns:p14="http://schemas.microsoft.com/office/powerpoint/2010/main" val="238630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r>
              <a:rPr lang="en-US" sz="1200" b="0" i="0" dirty="0">
                <a:solidFill>
                  <a:srgbClr val="4D5156"/>
                </a:solidFill>
                <a:effectLst/>
                <a:latin typeface="Google Sans"/>
              </a:rPr>
              <a:t>T</a:t>
            </a:r>
            <a:r>
              <a:rPr lang="en-US" sz="1200" dirty="0"/>
              <a:t>he differences between data scientist’s  data pipeline and environment and </a:t>
            </a:r>
            <a:r>
              <a:rPr lang="en-US" sz="1200" dirty="0" err="1"/>
              <a:t>MLOps</a:t>
            </a:r>
            <a:r>
              <a:rPr lang="en-US" sz="1200" dirty="0"/>
              <a:t> create and use. </a:t>
            </a:r>
            <a:endParaRPr lang="en-US" dirty="0"/>
          </a:p>
          <a:p>
            <a:pPr marL="228600" indent="-228600">
              <a:buAutoNum type="arabicPeriod"/>
            </a:pPr>
            <a:r>
              <a:rPr lang="en-US" dirty="0"/>
              <a:t>what do </a:t>
            </a:r>
            <a:r>
              <a:rPr lang="en-US" dirty="0" err="1"/>
              <a:t>MLOps</a:t>
            </a:r>
            <a:r>
              <a:rPr lang="en-US" dirty="0"/>
              <a:t> and UI engineer do for deployment? </a:t>
            </a:r>
          </a:p>
          <a:p>
            <a:pPr marL="228600" indent="-228600">
              <a:buAutoNum type="arabicPeriod"/>
            </a:pPr>
            <a:r>
              <a:rPr lang="en-US" dirty="0"/>
              <a:t>What does V&amp;V do? </a:t>
            </a:r>
          </a:p>
        </p:txBody>
      </p:sp>
      <p:sp>
        <p:nvSpPr>
          <p:cNvPr id="4" name="Slide Number Placeholder 3"/>
          <p:cNvSpPr>
            <a:spLocks noGrp="1"/>
          </p:cNvSpPr>
          <p:nvPr>
            <p:ph type="sldNum" sz="quarter" idx="5"/>
          </p:nvPr>
        </p:nvSpPr>
        <p:spPr/>
        <p:txBody>
          <a:bodyPr/>
          <a:lstStyle/>
          <a:p>
            <a:fld id="{7F75FF5F-473A-470A-AB63-107E63ADB0C6}" type="slidenum">
              <a:rPr lang="en-US" smtClean="0"/>
              <a:t>5</a:t>
            </a:fld>
            <a:endParaRPr lang="en-US"/>
          </a:p>
        </p:txBody>
      </p:sp>
    </p:spTree>
    <p:extLst>
      <p:ext uri="{BB962C8B-B14F-4D97-AF65-F5344CB8AC3E}">
        <p14:creationId xmlns:p14="http://schemas.microsoft.com/office/powerpoint/2010/main" val="26924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Monitoring will continue in production after the deployment </a:t>
            </a:r>
          </a:p>
          <a:p>
            <a:pPr marL="228600" indent="-228600">
              <a:buAutoNum type="arabicPeriod"/>
            </a:pPr>
            <a:r>
              <a:rPr lang="en-US" dirty="0"/>
              <a:t>Will possible back to V&amp;V (</a:t>
            </a:r>
            <a:r>
              <a:rPr lang="en-US" dirty="0" err="1"/>
              <a:t>MLOps</a:t>
            </a:r>
            <a:r>
              <a:rPr lang="en-US" dirty="0"/>
              <a:t>) based on the monitoring </a:t>
            </a:r>
          </a:p>
        </p:txBody>
      </p:sp>
      <p:sp>
        <p:nvSpPr>
          <p:cNvPr id="4" name="Slide Number Placeholder 3"/>
          <p:cNvSpPr>
            <a:spLocks noGrp="1"/>
          </p:cNvSpPr>
          <p:nvPr>
            <p:ph type="sldNum" sz="quarter" idx="5"/>
          </p:nvPr>
        </p:nvSpPr>
        <p:spPr/>
        <p:txBody>
          <a:bodyPr/>
          <a:lstStyle/>
          <a:p>
            <a:fld id="{7F75FF5F-473A-470A-AB63-107E63ADB0C6}" type="slidenum">
              <a:rPr lang="en-US" smtClean="0"/>
              <a:t>6</a:t>
            </a:fld>
            <a:endParaRPr lang="en-US"/>
          </a:p>
        </p:txBody>
      </p:sp>
    </p:spTree>
    <p:extLst>
      <p:ext uri="{BB962C8B-B14F-4D97-AF65-F5344CB8AC3E}">
        <p14:creationId xmlns:p14="http://schemas.microsoft.com/office/powerpoint/2010/main" val="316050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differences between data scientist test datasets: </a:t>
            </a:r>
            <a:r>
              <a:rPr lang="en-US" sz="1800" dirty="0"/>
              <a:t>Test datasets for data scientist’s: </a:t>
            </a:r>
            <a:r>
              <a:rPr lang="en-US" sz="1800" b="0" i="0" dirty="0">
                <a:solidFill>
                  <a:srgbClr val="4D5156"/>
                </a:solidFill>
                <a:effectLst/>
                <a:latin typeface="Google Sans"/>
              </a:rPr>
              <a:t>Once your machine learning model is built (with your training data), </a:t>
            </a:r>
            <a:r>
              <a:rPr lang="en-US" sz="1800" b="0" i="0" dirty="0">
                <a:solidFill>
                  <a:srgbClr val="040C28"/>
                </a:solidFill>
                <a:effectLst/>
                <a:latin typeface="Google Sans"/>
              </a:rPr>
              <a:t>you need unseen data to test your model</a:t>
            </a:r>
            <a:r>
              <a:rPr lang="en-US" sz="1800" b="0" i="0" dirty="0">
                <a:solidFill>
                  <a:srgbClr val="4D5156"/>
                </a:solidFill>
                <a:effectLst/>
                <a:latin typeface="Google Sans"/>
              </a:rPr>
              <a:t>. This data is called testing data, and you can use it to evaluate the performance and progress of your algorithms' training and adjust or optimize it for improved results. </a:t>
            </a: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How the model works: This includes understanding the model's input data, its output data, and how the model makes predictions.</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Data that the model needs: This includes the type of data, the format of the data, and the amount of data that the model needs to make accurate predictions.</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Data range: This includes the minimum and maximum values of the data, as well as the distribution of the data.</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Data bias: This includes understanding what data can cause model bias to help with creating data that can reduce and remove those bias.  </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relationship between all data: This includes understanding how the different pieces of data are related to each other, and how they affect the model's predictions.</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How </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MLOps</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Engineers make the model live in production: This includes understanding the production environment, the infrastructure that the model will run on, and the monitoring tools that will be used to track the model's performance.</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Data source: This includes understanding where the data comes from, how it is collected, and how it is cleaned and prepared for use in the model.</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Data flow: This includes understanding how the data flows through the system, from the data source to the model to the production environment.</a:t>
            </a:r>
            <a:endParaRPr lang="en-US" sz="180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7</a:t>
            </a:fld>
            <a:endParaRPr lang="en-US"/>
          </a:p>
        </p:txBody>
      </p:sp>
    </p:spTree>
    <p:extLst>
      <p:ext uri="{BB962C8B-B14F-4D97-AF65-F5344CB8AC3E}">
        <p14:creationId xmlns:p14="http://schemas.microsoft.com/office/powerpoint/2010/main" val="230204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spcBef>
                <a:spcPts val="0"/>
              </a:spcBef>
              <a:spcAft>
                <a:spcPts val="100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Myelodysplastic Syndromes (MDS) are a group of diverse bone marrow disorders in which the bone marrow does not produce enough healthy blood cells. MDS is often referred to as a “bone marrow failure disorder”. MDS is primarily a disease of the elderly (most patients are older than age 65), but MDS can affect younger patients as well. </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228600">
              <a:spcBef>
                <a:spcPts val="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rPr>
              <a:t>The model uses structured data: the patient's most recent bone marrow test data, cytogenetic test data, and genomic test data to calculate IPSS-M and IPSS-R risk scores and levels. These risk scores and levels can be used to help physicians make decisions about treatment options for patients with MDS. </a:t>
            </a:r>
            <a:endParaRPr lang="en-US" sz="1800" dirty="0">
              <a:effectLst/>
              <a:latin typeface="Times New Roman" panose="02020603050405020304" pitchFamily="18" charset="0"/>
              <a:ea typeface="Times New Roman" panose="02020603050405020304" pitchFamily="18" charset="0"/>
            </a:endParaRPr>
          </a:p>
          <a:p>
            <a:pPr marL="0" marR="0" indent="228600">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rPr>
              <a:t>Clinic users can also modify the data based on unstructured data: clinic documents and CBC (Complete Blood Count) test results. This allows for a more comprehensive assessment of the patient's condition and can help to improve the accuracy of the risk scores and levels. </a:t>
            </a:r>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8</a:t>
            </a:fld>
            <a:endParaRPr lang="en-US"/>
          </a:p>
        </p:txBody>
      </p:sp>
    </p:spTree>
    <p:extLst>
      <p:ext uri="{BB962C8B-B14F-4D97-AF65-F5344CB8AC3E}">
        <p14:creationId xmlns:p14="http://schemas.microsoft.com/office/powerpoint/2010/main" val="342186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mention how to decide how big or small testing datasets based on: </a:t>
            </a:r>
          </a:p>
          <a:p>
            <a:pPr marL="171450" indent="-171450">
              <a:buFont typeface="Arial" panose="020B0604020202020204" pitchFamily="34" charset="0"/>
              <a:buChar char="•"/>
            </a:pPr>
            <a:r>
              <a:rPr lang="en-US" sz="1100" dirty="0">
                <a:solidFill>
                  <a:srgbClr val="0070C0"/>
                </a:solidFill>
                <a:effectLst/>
                <a:latin typeface="Calibri" panose="020F0502020204030204" pitchFamily="34" charset="0"/>
                <a:ea typeface="Times New Roman" panose="02020603050405020304" pitchFamily="18" charset="0"/>
              </a:rPr>
              <a:t>Testing datasets are based on project data, data source and flow … etc. to cover possible necessary combinations, different data flows and all data sources</a:t>
            </a:r>
          </a:p>
          <a:p>
            <a:pPr marL="171450" indent="-171450">
              <a:buFont typeface="Arial" panose="020B0604020202020204" pitchFamily="34" charset="0"/>
              <a:buChar char="•"/>
            </a:pPr>
            <a:r>
              <a:rPr lang="en-US" sz="1100" dirty="0">
                <a:solidFill>
                  <a:srgbClr val="0070C0"/>
                </a:solidFill>
                <a:effectLst/>
                <a:latin typeface="Calibri" panose="020F0502020204030204" pitchFamily="34" charset="0"/>
                <a:ea typeface="Times New Roman" panose="02020603050405020304" pitchFamily="18" charset="0"/>
              </a:rPr>
              <a:t>How big and how small are perfect, good or necessary and which one is right for the project? It needs to come from the combination of quality, cost and schedule and risks that we are willing to take</a:t>
            </a:r>
          </a:p>
          <a:p>
            <a:pPr marL="171450" indent="-171450">
              <a:buFont typeface="Arial" panose="020B0604020202020204" pitchFamily="34" charset="0"/>
              <a:buChar char="•"/>
            </a:pPr>
            <a:r>
              <a:rPr lang="en-US" sz="1100" dirty="0">
                <a:solidFill>
                  <a:srgbClr val="0070C0"/>
                </a:solidFill>
                <a:effectLst/>
                <a:latin typeface="Calibri" panose="020F0502020204030204" pitchFamily="34" charset="0"/>
                <a:ea typeface="Times New Roman" panose="02020603050405020304" pitchFamily="18" charset="0"/>
              </a:rPr>
              <a:t>The smallest necessary dataset should be a simple datasets to cover all data flows with some important data combinations </a:t>
            </a:r>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9</a:t>
            </a:fld>
            <a:endParaRPr lang="en-US"/>
          </a:p>
        </p:txBody>
      </p:sp>
    </p:spTree>
    <p:extLst>
      <p:ext uri="{BB962C8B-B14F-4D97-AF65-F5344CB8AC3E}">
        <p14:creationId xmlns:p14="http://schemas.microsoft.com/office/powerpoint/2010/main" val="359121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Not including entries intentionally missing some data or no data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that is a part of testing datasets.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75FF5F-473A-470A-AB63-107E63ADB0C6}" type="slidenum">
              <a:rPr lang="en-US" smtClean="0"/>
              <a:t>10</a:t>
            </a:fld>
            <a:endParaRPr lang="en-US"/>
          </a:p>
        </p:txBody>
      </p:sp>
    </p:spTree>
    <p:extLst>
      <p:ext uri="{BB962C8B-B14F-4D97-AF65-F5344CB8AC3E}">
        <p14:creationId xmlns:p14="http://schemas.microsoft.com/office/powerpoint/2010/main" val="384359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4381-FE8F-E049-B6F9-3973CD5AC4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730AD9-A94F-0449-B9FE-936A2DF6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A522D4-F65D-F24B-B1E7-AE57527D4221}"/>
              </a:ext>
            </a:extLst>
          </p:cNvPr>
          <p:cNvSpPr>
            <a:spLocks noGrp="1"/>
          </p:cNvSpPr>
          <p:nvPr>
            <p:ph type="dt" sz="half" idx="10"/>
          </p:nvPr>
        </p:nvSpPr>
        <p:spPr/>
        <p:txBody>
          <a:bodyPr/>
          <a:lstStyle/>
          <a:p>
            <a:fld id="{E1DEDFAC-8338-4469-913E-9808D3271D27}" type="datetime1">
              <a:rPr lang="en-US" smtClean="0"/>
              <a:t>8/23/2023</a:t>
            </a:fld>
            <a:endParaRPr lang="en-US"/>
          </a:p>
        </p:txBody>
      </p:sp>
      <p:sp>
        <p:nvSpPr>
          <p:cNvPr id="5" name="Footer Placeholder 4">
            <a:extLst>
              <a:ext uri="{FF2B5EF4-FFF2-40B4-BE49-F238E27FC236}">
                <a16:creationId xmlns:a16="http://schemas.microsoft.com/office/drawing/2014/main" id="{7F47A0F6-6A93-784E-9022-36899DA7E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E800-63AC-5C48-9193-D7DDAC41F9A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433FE19D-4F63-4BFF-ACF9-4EFE0E6C7977}" type="datetime1">
              <a:rPr lang="en-US" smtClean="0"/>
              <a:t>8/23/2023</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F3B6FC1C-64AF-4D26-A73C-02973C90B2AA}" type="datetime1">
              <a:rPr lang="en-US" smtClean="0"/>
              <a:t>8/23/2023</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99C3-6FA7-9D47-9FAE-4AA083C50A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AE352E-89CA-BB4B-B4F3-334A8280B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7D64A8-CE02-C74F-A9D7-09C938E4CD70}"/>
              </a:ext>
            </a:extLst>
          </p:cNvPr>
          <p:cNvSpPr>
            <a:spLocks noGrp="1"/>
          </p:cNvSpPr>
          <p:nvPr>
            <p:ph type="dt" sz="half" idx="10"/>
          </p:nvPr>
        </p:nvSpPr>
        <p:spPr/>
        <p:txBody>
          <a:bodyPr/>
          <a:lstStyle/>
          <a:p>
            <a:fld id="{198E6F79-F526-49B8-BC49-93B9EAE7F9D2}" type="datetime1">
              <a:rPr lang="en-US" smtClean="0"/>
              <a:t>8/23/2023</a:t>
            </a:fld>
            <a:endParaRPr lang="en-US"/>
          </a:p>
        </p:txBody>
      </p:sp>
      <p:sp>
        <p:nvSpPr>
          <p:cNvPr id="5" name="Footer Placeholder 4">
            <a:extLst>
              <a:ext uri="{FF2B5EF4-FFF2-40B4-BE49-F238E27FC236}">
                <a16:creationId xmlns:a16="http://schemas.microsoft.com/office/drawing/2014/main" id="{749A10C3-F275-CD44-8FF9-634DEEEAD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3AA7-C726-7E46-91F9-633AAC1D330F}"/>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A97-2106-724B-AB9F-492EB6AEFA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088C9-D83E-6F43-A41B-35F17D31C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66F8D8-6CCC-A643-9346-E1FE147C5330}"/>
              </a:ext>
            </a:extLst>
          </p:cNvPr>
          <p:cNvSpPr>
            <a:spLocks noGrp="1"/>
          </p:cNvSpPr>
          <p:nvPr>
            <p:ph type="dt" sz="half" idx="10"/>
          </p:nvPr>
        </p:nvSpPr>
        <p:spPr/>
        <p:txBody>
          <a:bodyPr/>
          <a:lstStyle/>
          <a:p>
            <a:fld id="{4589596C-10F4-41C3-8316-F556B8C934A3}" type="datetime1">
              <a:rPr lang="en-US" smtClean="0"/>
              <a:t>8/23/2023</a:t>
            </a:fld>
            <a:endParaRPr lang="en-US"/>
          </a:p>
        </p:txBody>
      </p:sp>
      <p:sp>
        <p:nvSpPr>
          <p:cNvPr id="5" name="Footer Placeholder 4">
            <a:extLst>
              <a:ext uri="{FF2B5EF4-FFF2-40B4-BE49-F238E27FC236}">
                <a16:creationId xmlns:a16="http://schemas.microsoft.com/office/drawing/2014/main" id="{6DE9B7ED-138C-0E4D-B9E0-8C3E538C1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F33FD-5CD9-C948-9D12-ABDA66601C2B}"/>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167-6C1A-A249-9029-21B6BD9A6E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BE5B92-E7B5-014D-A5CC-69FBBF6D1D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463C4F-6730-D54B-9F74-CDFF5F08F9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9538F8-D836-4340-8343-344073C77231}"/>
              </a:ext>
            </a:extLst>
          </p:cNvPr>
          <p:cNvSpPr>
            <a:spLocks noGrp="1"/>
          </p:cNvSpPr>
          <p:nvPr>
            <p:ph type="dt" sz="half" idx="10"/>
          </p:nvPr>
        </p:nvSpPr>
        <p:spPr/>
        <p:txBody>
          <a:bodyPr/>
          <a:lstStyle/>
          <a:p>
            <a:fld id="{83DF24D8-C0B0-48CA-9113-C041A8AF682F}" type="datetime1">
              <a:rPr lang="en-US" smtClean="0"/>
              <a:t>8/23/2023</a:t>
            </a:fld>
            <a:endParaRPr lang="en-US"/>
          </a:p>
        </p:txBody>
      </p:sp>
      <p:sp>
        <p:nvSpPr>
          <p:cNvPr id="6" name="Footer Placeholder 5">
            <a:extLst>
              <a:ext uri="{FF2B5EF4-FFF2-40B4-BE49-F238E27FC236}">
                <a16:creationId xmlns:a16="http://schemas.microsoft.com/office/drawing/2014/main" id="{BCB369F8-FDFA-C143-B324-EA303F62B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CBE55-B49C-A644-835E-961B7349AAF6}"/>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FAFF8C15-2829-4DB1-9CA7-C612DFEBD146}" type="datetime1">
              <a:rPr lang="en-US" smtClean="0"/>
              <a:t>8/23/2023</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7CEADF18-FD87-425C-A74E-635E29856FDD}" type="datetime1">
              <a:rPr lang="en-US" smtClean="0"/>
              <a:t>8/23/2023</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CFA1DD34-C991-4EDA-A783-0B7445B851AC}" type="datetime1">
              <a:rPr lang="en-US" smtClean="0"/>
              <a:t>8/23/2023</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2A405508-8C59-4E36-94D9-EC34D69F8A44}" type="datetime1">
              <a:rPr lang="en-US" smtClean="0"/>
              <a:t>8/23/2023</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97F5F001-6231-4A5F-81CE-6F0314D930BA}" type="datetime1">
              <a:rPr lang="en-US" smtClean="0"/>
              <a:t>8/23/2023</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85FDC-BEB4-4EE9-A581-4AA07C78539E}" type="datetime1">
              <a:rPr lang="en-US" smtClean="0"/>
              <a:t>8/23/2023</a:t>
            </a:fld>
            <a:endParaRPr lang="en-US"/>
          </a:p>
        </p:txBody>
      </p:sp>
      <p:sp>
        <p:nvSpPr>
          <p:cNvPr id="5" name="Footer Placeholder 4">
            <a:extLst>
              <a:ext uri="{FF2B5EF4-FFF2-40B4-BE49-F238E27FC236}">
                <a16:creationId xmlns:a16="http://schemas.microsoft.com/office/drawing/2014/main" id="{BD42B04C-1EE1-374D-A70C-CC58AD797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ds-foundation.org/ipss-r-calculator/" TargetMode="External"/><Relationship Id="rId2" Type="http://schemas.openxmlformats.org/officeDocument/2006/relationships/hyperlink" Target="https://mds-risk-model.com/" TargetMode="External"/><Relationship Id="rId1" Type="http://schemas.openxmlformats.org/officeDocument/2006/relationships/slideLayout" Target="../slideLayouts/slideLayout2.xml"/><Relationship Id="rId4" Type="http://schemas.openxmlformats.org/officeDocument/2006/relationships/hyperlink" Target="https://openai.com/research/gpt-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D67ED75-39CF-DD33-C866-2315B814719C}"/>
              </a:ext>
            </a:extLst>
          </p:cNvPr>
          <p:cNvPicPr>
            <a:picLocks noChangeAspect="1"/>
          </p:cNvPicPr>
          <p:nvPr/>
        </p:nvPicPr>
        <p:blipFill>
          <a:blip r:embed="rId3"/>
          <a:stretch>
            <a:fillRect/>
          </a:stretch>
        </p:blipFill>
        <p:spPr>
          <a:xfrm>
            <a:off x="-57849" y="-35339"/>
            <a:ext cx="12192000" cy="6858000"/>
          </a:xfrm>
          <a:prstGeom prst="rect">
            <a:avLst/>
          </a:prstGeom>
        </p:spPr>
      </p:pic>
      <p:pic>
        <p:nvPicPr>
          <p:cNvPr id="5" name="Picture 4" descr="A picture containing loudspeaker&#10;&#10;Description automatically generated">
            <a:extLst>
              <a:ext uri="{FF2B5EF4-FFF2-40B4-BE49-F238E27FC236}">
                <a16:creationId xmlns:a16="http://schemas.microsoft.com/office/drawing/2014/main" id="{2A639BBB-6BB5-40E6-050C-E71D8CF76CD7}"/>
              </a:ext>
            </a:extLst>
          </p:cNvPr>
          <p:cNvPicPr>
            <a:picLocks noChangeAspect="1"/>
          </p:cNvPicPr>
          <p:nvPr/>
        </p:nvPicPr>
        <p:blipFill>
          <a:blip r:embed="rId4"/>
          <a:stretch>
            <a:fillRect/>
          </a:stretch>
        </p:blipFill>
        <p:spPr>
          <a:xfrm>
            <a:off x="4414343" y="3517197"/>
            <a:ext cx="3305464" cy="3305464"/>
          </a:xfrm>
          <a:prstGeom prst="rect">
            <a:avLst/>
          </a:prstGeom>
        </p:spPr>
      </p:pic>
      <p:sp>
        <p:nvSpPr>
          <p:cNvPr id="6" name="Oval 5">
            <a:extLst>
              <a:ext uri="{FF2B5EF4-FFF2-40B4-BE49-F238E27FC236}">
                <a16:creationId xmlns:a16="http://schemas.microsoft.com/office/drawing/2014/main" id="{BF70DFCC-B481-E742-98B7-C3055B7C0F83}"/>
              </a:ext>
            </a:extLst>
          </p:cNvPr>
          <p:cNvSpPr/>
          <p:nvPr/>
        </p:nvSpPr>
        <p:spPr>
          <a:xfrm>
            <a:off x="4921268" y="3994840"/>
            <a:ext cx="2269952" cy="2269952"/>
          </a:xfrm>
          <a:prstGeom prst="ellipse">
            <a:avLst/>
          </a:prstGeom>
          <a:solidFill>
            <a:srgbClr val="0E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02EB66A-3DE9-754A-BBE4-3BE4023D5D46}"/>
              </a:ext>
            </a:extLst>
          </p:cNvPr>
          <p:cNvPicPr>
            <a:picLocks noChangeAspect="1"/>
          </p:cNvPicPr>
          <p:nvPr/>
        </p:nvPicPr>
        <p:blipFill>
          <a:blip r:embed="rId5"/>
          <a:srcRect t="25613" b="25613"/>
          <a:stretch/>
        </p:blipFill>
        <p:spPr>
          <a:xfrm>
            <a:off x="4868370" y="3931111"/>
            <a:ext cx="2397409" cy="2397410"/>
          </a:xfrm>
          <a:prstGeom prst="ellipse">
            <a:avLst/>
          </a:prstGeom>
        </p:spPr>
      </p:pic>
      <p:sp>
        <p:nvSpPr>
          <p:cNvPr id="12" name="TextBox 11">
            <a:extLst>
              <a:ext uri="{FF2B5EF4-FFF2-40B4-BE49-F238E27FC236}">
                <a16:creationId xmlns:a16="http://schemas.microsoft.com/office/drawing/2014/main" id="{072365F3-F6AE-CB4D-9AC7-BA3EDCD6BF26}"/>
              </a:ext>
            </a:extLst>
          </p:cNvPr>
          <p:cNvSpPr txBox="1"/>
          <p:nvPr/>
        </p:nvSpPr>
        <p:spPr>
          <a:xfrm>
            <a:off x="8961119" y="4885738"/>
            <a:ext cx="3173031" cy="523220"/>
          </a:xfrm>
          <a:prstGeom prst="rect">
            <a:avLst/>
          </a:prstGeom>
          <a:noFill/>
        </p:spPr>
        <p:txBody>
          <a:bodyPr wrap="square" rtlCol="0">
            <a:spAutoFit/>
          </a:bodyPr>
          <a:lstStyle/>
          <a:p>
            <a:pPr algn="r"/>
            <a:r>
              <a:rPr lang="en-US" sz="1400" b="1" dirty="0">
                <a:solidFill>
                  <a:srgbClr val="0070C0"/>
                </a:solidFill>
                <a:latin typeface="Montserrat" pitchFamily="2" charset="77"/>
              </a:rPr>
              <a:t>Nancy McCormack</a:t>
            </a:r>
          </a:p>
          <a:p>
            <a:pPr algn="r"/>
            <a:r>
              <a:rPr lang="en-US" sz="1400" b="1" dirty="0">
                <a:solidFill>
                  <a:srgbClr val="0070C0"/>
                </a:solidFill>
                <a:latin typeface="Montserrat" pitchFamily="2" charset="77"/>
              </a:rPr>
              <a:t>Mayo Clinic CDH AI Engineering </a:t>
            </a:r>
          </a:p>
        </p:txBody>
      </p:sp>
      <p:sp>
        <p:nvSpPr>
          <p:cNvPr id="13" name="TextBox 12">
            <a:extLst>
              <a:ext uri="{FF2B5EF4-FFF2-40B4-BE49-F238E27FC236}">
                <a16:creationId xmlns:a16="http://schemas.microsoft.com/office/drawing/2014/main" id="{753337B5-56E5-2347-9F50-7FBFC0767194}"/>
              </a:ext>
            </a:extLst>
          </p:cNvPr>
          <p:cNvSpPr txBox="1"/>
          <p:nvPr/>
        </p:nvSpPr>
        <p:spPr>
          <a:xfrm>
            <a:off x="7499045" y="5545387"/>
            <a:ext cx="4397828" cy="1200329"/>
          </a:xfrm>
          <a:prstGeom prst="rect">
            <a:avLst/>
          </a:prstGeom>
          <a:noFill/>
        </p:spPr>
        <p:txBody>
          <a:bodyPr wrap="square" rtlCol="0">
            <a:spAutoFit/>
          </a:bodyPr>
          <a:lstStyle/>
          <a:p>
            <a:r>
              <a:rPr lang="en-US" sz="2400" b="1" dirty="0">
                <a:solidFill>
                  <a:srgbClr val="ED701A"/>
                </a:solidFill>
                <a:latin typeface="Montserrat" pitchFamily="2" charset="77"/>
              </a:rPr>
              <a:t>How to Design and Create Testing Data Sets for End-to-End Testing </a:t>
            </a:r>
            <a:endParaRPr lang="en-US" sz="2400" dirty="0">
              <a:solidFill>
                <a:srgbClr val="ED701A"/>
              </a:solidFill>
              <a:latin typeface="Montserrat" pitchFamily="2" charset="77"/>
            </a:endParaRPr>
          </a:p>
        </p:txBody>
      </p:sp>
    </p:spTree>
    <p:extLst>
      <p:ext uri="{BB962C8B-B14F-4D97-AF65-F5344CB8AC3E}">
        <p14:creationId xmlns:p14="http://schemas.microsoft.com/office/powerpoint/2010/main" val="19347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199322" y="288568"/>
            <a:ext cx="11793355" cy="778236"/>
          </a:xfrm>
        </p:spPr>
        <p:txBody>
          <a:bodyPr>
            <a:noAutofit/>
          </a:bodyPr>
          <a:lstStyle/>
          <a:p>
            <a:r>
              <a:rPr lang="en-US" sz="2400" b="1" dirty="0">
                <a:solidFill>
                  <a:srgbClr val="ED701A"/>
                </a:solidFill>
                <a:latin typeface="Montserrat" pitchFamily="2" charset="77"/>
              </a:rPr>
              <a:t>An example – MDS Testing Datasets  </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ED701A"/>
                </a:solidFill>
                <a:latin typeface="Montserrat" pitchFamily="2" charset="77"/>
              </a:rPr>
              <a:t>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D3AF366E-0E2C-5182-6B61-0535880AD3E2}"/>
              </a:ext>
            </a:extLst>
          </p:cNvPr>
          <p:cNvPicPr>
            <a:picLocks noChangeAspect="1"/>
          </p:cNvPicPr>
          <p:nvPr/>
        </p:nvPicPr>
        <p:blipFill>
          <a:blip r:embed="rId3"/>
          <a:stretch>
            <a:fillRect/>
          </a:stretch>
        </p:blipFill>
        <p:spPr>
          <a:xfrm>
            <a:off x="87298" y="1114328"/>
            <a:ext cx="12017402" cy="4709825"/>
          </a:xfrm>
          <a:prstGeom prst="rect">
            <a:avLst/>
          </a:prstGeom>
        </p:spPr>
      </p:pic>
      <p:sp>
        <p:nvSpPr>
          <p:cNvPr id="2" name="Slide Number Placeholder 1">
            <a:extLst>
              <a:ext uri="{FF2B5EF4-FFF2-40B4-BE49-F238E27FC236}">
                <a16:creationId xmlns:a16="http://schemas.microsoft.com/office/drawing/2014/main" id="{B05D47EB-1419-DF8B-7148-33ACC7EED0F4}"/>
              </a:ext>
            </a:extLst>
          </p:cNvPr>
          <p:cNvSpPr>
            <a:spLocks noGrp="1"/>
          </p:cNvSpPr>
          <p:nvPr>
            <p:ph type="sldNum" sz="quarter" idx="12"/>
          </p:nvPr>
        </p:nvSpPr>
        <p:spPr/>
        <p:txBody>
          <a:bodyPr/>
          <a:lstStyle/>
          <a:p>
            <a:fld id="{3F4082E9-C2C1-554A-B4F7-A7282B2A61D8}" type="slidenum">
              <a:rPr lang="en-US" smtClean="0"/>
              <a:t>10</a:t>
            </a:fld>
            <a:endParaRPr lang="en-US"/>
          </a:p>
        </p:txBody>
      </p:sp>
      <p:sp>
        <p:nvSpPr>
          <p:cNvPr id="3" name="TextBox 2">
            <a:extLst>
              <a:ext uri="{FF2B5EF4-FFF2-40B4-BE49-F238E27FC236}">
                <a16:creationId xmlns:a16="http://schemas.microsoft.com/office/drawing/2014/main" id="{49691CEE-D409-105B-3ABA-FF4A3F23397E}"/>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67917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20491" y="230137"/>
            <a:ext cx="11591649" cy="993819"/>
          </a:xfrm>
        </p:spPr>
        <p:txBody>
          <a:bodyPr>
            <a:noAutofit/>
          </a:bodyPr>
          <a:lstStyle/>
          <a:p>
            <a:r>
              <a:rPr lang="en-US" sz="3200" b="1" dirty="0">
                <a:solidFill>
                  <a:srgbClr val="ED701A"/>
                </a:solidFill>
                <a:latin typeface="Montserrat" pitchFamily="2" charset="77"/>
              </a:rPr>
              <a:t>Tools that help with designing testing datasets (1)    </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30306" y="1075764"/>
            <a:ext cx="5459817" cy="4706471"/>
          </a:xfrm>
        </p:spPr>
        <p:txBody>
          <a:bodyPr>
            <a:normAutofit/>
          </a:bodyPr>
          <a:lstStyle/>
          <a:p>
            <a:pPr>
              <a:spcBef>
                <a:spcPts val="0"/>
              </a:spcBef>
              <a:spcAft>
                <a:spcPts val="1000"/>
              </a:spcAft>
            </a:pPr>
            <a:r>
              <a:rPr lang="en-US" sz="2400" dirty="0">
                <a:solidFill>
                  <a:srgbClr val="1F1F1F"/>
                </a:solidFill>
                <a:latin typeface="Arial" panose="020B0604020202020204" pitchFamily="34" charset="0"/>
                <a:ea typeface="Times New Roman" panose="02020603050405020304" pitchFamily="18" charset="0"/>
              </a:rPr>
              <a:t>Public Calculator </a:t>
            </a:r>
          </a:p>
          <a:p>
            <a:pPr lvl="1">
              <a:spcBef>
                <a:spcPts val="0"/>
              </a:spcBef>
              <a:spcAft>
                <a:spcPts val="1000"/>
              </a:spcAft>
            </a:pPr>
            <a:r>
              <a:rPr lang="en-US" sz="1600" dirty="0">
                <a:solidFill>
                  <a:srgbClr val="1F1F1F"/>
                </a:solidFill>
                <a:latin typeface="Arial" panose="020B0604020202020204" pitchFamily="34" charset="0"/>
                <a:ea typeface="Calibri" panose="020F0502020204030204" pitchFamily="34" charset="0"/>
              </a:rPr>
              <a:t>Try different data combinations by filling in</a:t>
            </a:r>
            <a:r>
              <a:rPr lang="en-US" sz="1600" dirty="0">
                <a:solidFill>
                  <a:srgbClr val="1F1F1F"/>
                </a:solidFill>
                <a:effectLst/>
                <a:latin typeface="Arial" panose="020B0604020202020204" pitchFamily="34" charset="0"/>
                <a:ea typeface="Calibri" panose="020F0502020204030204" pitchFamily="34" charset="0"/>
              </a:rPr>
              <a:t> fake data into the calculator to generate risk score and risk level</a:t>
            </a:r>
            <a:r>
              <a:rPr lang="en-US" sz="1600" dirty="0">
                <a:solidFill>
                  <a:srgbClr val="1F1F1F"/>
                </a:solidFill>
                <a:latin typeface="Arial" panose="020B0604020202020204" pitchFamily="34" charset="0"/>
                <a:ea typeface="Calibri" panose="020F0502020204030204" pitchFamily="34" charset="0"/>
              </a:rPr>
              <a:t> </a:t>
            </a:r>
          </a:p>
          <a:p>
            <a:pPr lvl="1">
              <a:spcBef>
                <a:spcPts val="0"/>
              </a:spcBef>
              <a:spcAft>
                <a:spcPts val="1000"/>
              </a:spcAft>
            </a:pPr>
            <a:r>
              <a:rPr lang="en-US" sz="1600" dirty="0">
                <a:solidFill>
                  <a:srgbClr val="1F1F1F"/>
                </a:solidFill>
                <a:latin typeface="Arial" panose="020B0604020202020204" pitchFamily="34" charset="0"/>
                <a:ea typeface="Calibri" panose="020F0502020204030204" pitchFamily="34" charset="0"/>
              </a:rPr>
              <a:t>A Time-consuming process but can get perfect testing datasets</a:t>
            </a:r>
          </a:p>
          <a:p>
            <a:pPr marL="457200" lvl="1" indent="0">
              <a:spcBef>
                <a:spcPts val="0"/>
              </a:spcBef>
              <a:spcAft>
                <a:spcPts val="1000"/>
              </a:spcAft>
              <a:buNone/>
            </a:pPr>
            <a:r>
              <a:rPr lang="en-US" sz="1900" dirty="0">
                <a:solidFill>
                  <a:srgbClr val="1F1F1F"/>
                </a:solidFill>
                <a:latin typeface="Arial" panose="020B0604020202020204" pitchFamily="34" charset="0"/>
                <a:ea typeface="Calibri" panose="020F0502020204030204" pitchFamily="34" charset="0"/>
              </a:rPr>
              <a:t> </a:t>
            </a:r>
            <a:endParaRPr lang="en-US" sz="1900" dirty="0">
              <a:solidFill>
                <a:srgbClr val="1F1F1F"/>
              </a:solidFill>
              <a:effectLst/>
              <a:latin typeface="Arial" panose="020B0604020202020204" pitchFamily="34" charset="0"/>
              <a:ea typeface="Calibri" panose="020F0502020204030204" pitchFamily="34" charset="0"/>
            </a:endParaRPr>
          </a:p>
          <a:p>
            <a:pPr>
              <a:spcBef>
                <a:spcPts val="0"/>
              </a:spcBef>
              <a:spcAft>
                <a:spcPts val="1000"/>
              </a:spcAft>
            </a:pPr>
            <a:r>
              <a:rPr lang="en-US" sz="2400" dirty="0">
                <a:solidFill>
                  <a:srgbClr val="1F1F1F"/>
                </a:solidFill>
                <a:latin typeface="Arial" panose="020B0604020202020204" pitchFamily="34" charset="0"/>
                <a:ea typeface="Times New Roman" panose="02020603050405020304" pitchFamily="18" charset="0"/>
              </a:rPr>
              <a:t>ChatGPT </a:t>
            </a:r>
          </a:p>
          <a:p>
            <a:pPr lvl="1">
              <a:spcBef>
                <a:spcPts val="0"/>
              </a:spcBef>
              <a:spcAft>
                <a:spcPts val="1000"/>
              </a:spcAft>
            </a:pPr>
            <a:r>
              <a:rPr lang="en-US" sz="1800" dirty="0">
                <a:solidFill>
                  <a:srgbClr val="1F1F1F"/>
                </a:solidFill>
                <a:latin typeface="Arial" panose="020B0604020202020204" pitchFamily="34" charset="0"/>
                <a:ea typeface="Calibri" panose="020F0502020204030204" pitchFamily="34" charset="0"/>
                <a:cs typeface="Arial" panose="020B0604020202020204" pitchFamily="34" charset="0"/>
              </a:rPr>
              <a:t>Generated </a:t>
            </a:r>
            <a:r>
              <a:rPr lang="en-US" sz="1800" dirty="0">
                <a:effectLst/>
                <a:latin typeface="Arial" panose="020B0604020202020204" pitchFamily="34" charset="0"/>
                <a:ea typeface="Calibri" panose="020F0502020204030204" pitchFamily="34" charset="0"/>
                <a:cs typeface="Times New Roman" panose="02020603050405020304" pitchFamily="18" charset="0"/>
              </a:rPr>
              <a:t>Knowledge Prompting</a:t>
            </a:r>
          </a:p>
          <a:p>
            <a:pPr marL="971550" indent="-285750">
              <a:spcBef>
                <a:spcPts val="0"/>
              </a:spcBef>
              <a:spcAft>
                <a:spcPts val="1000"/>
              </a:spcAft>
            </a:pPr>
            <a:r>
              <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rPr>
              <a:t>Findings: ChatGPT has limited knowledge of IPSS-M and R scores, and more focus on bone marrow test data </a:t>
            </a:r>
          </a:p>
          <a:p>
            <a:pPr marL="971550" indent="-285750">
              <a:spcBef>
                <a:spcPts val="0"/>
              </a:spcBef>
              <a:spcAft>
                <a:spcPts val="1000"/>
              </a:spcAft>
            </a:pPr>
            <a:r>
              <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rPr>
              <a:t>Issue: scores sometimes are not right. </a:t>
            </a:r>
          </a:p>
          <a:p>
            <a:pPr marL="685800" indent="0">
              <a:spcBef>
                <a:spcPts val="0"/>
              </a:spcBef>
              <a:spcAft>
                <a:spcPts val="1000"/>
              </a:spcAft>
              <a:buNone/>
            </a:pPr>
            <a:r>
              <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rPr>
              <a:t>	For example: IPSS-M score should be -0.38. but 	get 1 from ChatGPT. </a:t>
            </a:r>
            <a:r>
              <a:rPr lang="en-US" sz="1500" dirty="0">
                <a:solidFill>
                  <a:srgbClr val="1F1F1F"/>
                </a:solidFill>
                <a:latin typeface="Arial" panose="020B0604020202020204" pitchFamily="34" charset="0"/>
                <a:ea typeface="Calibri" panose="020F0502020204030204" pitchFamily="34" charset="0"/>
                <a:cs typeface="Arial" panose="020B0604020202020204" pitchFamily="34" charset="0"/>
              </a:rPr>
              <a:t>	</a:t>
            </a:r>
            <a:endParaRPr lang="en-US" sz="1500" dirty="0">
              <a:latin typeface="Abadi" panose="020B0604020104020204" pitchFamily="34" charset="0"/>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2" name="Picture 1" descr="A screenshot of a computer&#10;&#10;Description automatically generated">
            <a:extLst>
              <a:ext uri="{FF2B5EF4-FFF2-40B4-BE49-F238E27FC236}">
                <a16:creationId xmlns:a16="http://schemas.microsoft.com/office/drawing/2014/main" id="{BC25363A-9F58-EAC4-5581-761D06230F09}"/>
              </a:ext>
            </a:extLst>
          </p:cNvPr>
          <p:cNvPicPr>
            <a:picLocks noChangeAspect="1"/>
          </p:cNvPicPr>
          <p:nvPr/>
        </p:nvPicPr>
        <p:blipFill>
          <a:blip r:embed="rId3"/>
          <a:stretch>
            <a:fillRect/>
          </a:stretch>
        </p:blipFill>
        <p:spPr>
          <a:xfrm>
            <a:off x="7134454" y="1223956"/>
            <a:ext cx="4674669" cy="188187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C0CC3D9-A9D2-CB0D-FF3E-E6AEB0AD9DF3}"/>
              </a:ext>
            </a:extLst>
          </p:cNvPr>
          <p:cNvPicPr>
            <a:picLocks noChangeAspect="1"/>
          </p:cNvPicPr>
          <p:nvPr/>
        </p:nvPicPr>
        <p:blipFill>
          <a:blip r:embed="rId4"/>
          <a:stretch>
            <a:fillRect/>
          </a:stretch>
        </p:blipFill>
        <p:spPr>
          <a:xfrm>
            <a:off x="5932015" y="3344034"/>
            <a:ext cx="6234703" cy="2105142"/>
          </a:xfrm>
          <a:prstGeom prst="rect">
            <a:avLst/>
          </a:prstGeom>
        </p:spPr>
      </p:pic>
      <p:sp>
        <p:nvSpPr>
          <p:cNvPr id="4" name="Slide Number Placeholder 3">
            <a:extLst>
              <a:ext uri="{FF2B5EF4-FFF2-40B4-BE49-F238E27FC236}">
                <a16:creationId xmlns:a16="http://schemas.microsoft.com/office/drawing/2014/main" id="{253F65EC-9CF6-03E2-CDDD-C7C529E2F647}"/>
              </a:ext>
            </a:extLst>
          </p:cNvPr>
          <p:cNvSpPr>
            <a:spLocks noGrp="1"/>
          </p:cNvSpPr>
          <p:nvPr>
            <p:ph type="sldNum" sz="quarter" idx="12"/>
          </p:nvPr>
        </p:nvSpPr>
        <p:spPr/>
        <p:txBody>
          <a:bodyPr/>
          <a:lstStyle/>
          <a:p>
            <a:fld id="{3F4082E9-C2C1-554A-B4F7-A7282B2A61D8}" type="slidenum">
              <a:rPr lang="en-US" smtClean="0"/>
              <a:t>11</a:t>
            </a:fld>
            <a:endParaRPr lang="en-US"/>
          </a:p>
        </p:txBody>
      </p:sp>
      <p:sp>
        <p:nvSpPr>
          <p:cNvPr id="6" name="TextBox 5">
            <a:extLst>
              <a:ext uri="{FF2B5EF4-FFF2-40B4-BE49-F238E27FC236}">
                <a16:creationId xmlns:a16="http://schemas.microsoft.com/office/drawing/2014/main" id="{D23474DB-C9B7-8A6B-09FF-68C62AAE9E0D}"/>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3790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fade">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fade">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303033"/>
            <a:ext cx="11591649" cy="952996"/>
          </a:xfrm>
        </p:spPr>
        <p:txBody>
          <a:bodyPr>
            <a:noAutofit/>
          </a:bodyPr>
          <a:lstStyle/>
          <a:p>
            <a:r>
              <a:rPr lang="en-US" sz="3200" b="1" dirty="0">
                <a:solidFill>
                  <a:srgbClr val="ED701A"/>
                </a:solidFill>
                <a:latin typeface="Montserrat" pitchFamily="2" charset="77"/>
              </a:rPr>
              <a:t>Tools that help with designing testing datasets (2)     </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pPr>
              <a:spcBef>
                <a:spcPts val="0"/>
              </a:spcBef>
              <a:spcAft>
                <a:spcPts val="1000"/>
              </a:spcAft>
            </a:pPr>
            <a:r>
              <a:rPr lang="en-US" sz="2400" dirty="0">
                <a:solidFill>
                  <a:srgbClr val="1F1F1F"/>
                </a:solidFill>
                <a:latin typeface="Arial" panose="020B0604020202020204" pitchFamily="34" charset="0"/>
                <a:ea typeface="Times New Roman" panose="02020603050405020304" pitchFamily="18" charset="0"/>
              </a:rPr>
              <a:t>ChatGPT </a:t>
            </a:r>
          </a:p>
          <a:p>
            <a:pPr lvl="1">
              <a:spcBef>
                <a:spcPts val="0"/>
              </a:spcBef>
              <a:spcAft>
                <a:spcPts val="1000"/>
              </a:spcAft>
            </a:pPr>
            <a:r>
              <a:rPr lang="en-US" sz="2000" dirty="0">
                <a:latin typeface="Abadi" panose="020B0604020104020204" pitchFamily="34" charset="0"/>
              </a:rPr>
              <a:t>A few-Shot Prompting </a:t>
            </a:r>
          </a:p>
          <a:p>
            <a:pPr marL="457200" lvl="1" indent="0">
              <a:spcBef>
                <a:spcPts val="0"/>
              </a:spcBef>
              <a:spcAft>
                <a:spcPts val="1000"/>
              </a:spcAft>
              <a:buNone/>
            </a:pPr>
            <a:endParaRPr lang="en-US" sz="2000" dirty="0">
              <a:latin typeface="Abadi" panose="020B0604020104020204" pitchFamily="34" charset="0"/>
            </a:endParaRPr>
          </a:p>
          <a:p>
            <a:pPr marL="685800" marR="0" indent="228600">
              <a:spcBef>
                <a:spcPts val="0"/>
              </a:spcBef>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685800" marR="0" indent="228600">
              <a:spcBef>
                <a:spcPts val="0"/>
              </a:spcBef>
              <a:spcAft>
                <a:spcPts val="0"/>
              </a:spcAft>
            </a:pP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685800" marR="0" indent="228600">
              <a:spcBef>
                <a:spcPts val="0"/>
              </a:spcBef>
              <a:spcAft>
                <a:spcPts val="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685800" marR="0" indent="22860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Findings: </a:t>
            </a:r>
            <a:r>
              <a:rPr lang="en-US" sz="1400" dirty="0">
                <a:solidFill>
                  <a:srgbClr val="1F1F1F"/>
                </a:solidFill>
                <a:effectLst/>
                <a:latin typeface="Arial" panose="020B0604020202020204" pitchFamily="34" charset="0"/>
                <a:ea typeface="Calibri" panose="020F0502020204030204" pitchFamily="34" charset="0"/>
                <a:cs typeface="Arial" panose="020B0604020202020204" pitchFamily="34" charset="0"/>
              </a:rPr>
              <a:t>We need to ask to generate randomized </a:t>
            </a:r>
          </a:p>
          <a:p>
            <a:pPr marL="685800" marR="0" indent="0">
              <a:spcBef>
                <a:spcPts val="0"/>
              </a:spcBef>
              <a:spcAft>
                <a:spcPts val="0"/>
              </a:spcAft>
              <a:buNone/>
            </a:pPr>
            <a:r>
              <a:rPr lang="en-US" sz="1400" dirty="0">
                <a:solidFill>
                  <a:srgbClr val="1F1F1F"/>
                </a:solidFill>
                <a:effectLst/>
                <a:latin typeface="Arial" panose="020B0604020202020204" pitchFamily="34" charset="0"/>
                <a:ea typeface="Calibri" panose="020F0502020204030204" pitchFamily="34" charset="0"/>
                <a:cs typeface="Arial" panose="020B0604020202020204" pitchFamily="34" charset="0"/>
              </a:rPr>
              <a:t> 	data to avoid the exact same dataset as the </a:t>
            </a:r>
          </a:p>
          <a:p>
            <a:pPr marL="685800" marR="0" indent="0">
              <a:spcBef>
                <a:spcPts val="0"/>
              </a:spcBef>
              <a:spcAft>
                <a:spcPts val="0"/>
              </a:spcAft>
              <a:buNone/>
            </a:pPr>
            <a:r>
              <a:rPr 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1F1F1F"/>
                </a:solidFill>
                <a:effectLst/>
                <a:latin typeface="Arial" panose="020B0604020202020204" pitchFamily="34" charset="0"/>
                <a:ea typeface="Calibri" panose="020F0502020204030204" pitchFamily="34" charset="0"/>
                <a:cs typeface="Arial" panose="020B0604020202020204" pitchFamily="34" charset="0"/>
              </a:rPr>
              <a:t>original.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685800" marR="0" indent="0">
              <a:spcBef>
                <a:spcPts val="0"/>
              </a:spcBef>
              <a:spcAft>
                <a:spcPts val="0"/>
              </a:spcAft>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685800" marR="0" indent="228600">
              <a:spcBef>
                <a:spcPts val="0"/>
              </a:spcBef>
              <a:spcAft>
                <a:spcPts val="1000"/>
              </a:spcAft>
            </a:pPr>
            <a:r>
              <a:rPr lang="en-US" sz="1400" dirty="0">
                <a:solidFill>
                  <a:srgbClr val="1F1F1F"/>
                </a:solidFill>
                <a:effectLst/>
                <a:latin typeface="Arial" panose="020B0604020202020204" pitchFamily="34" charset="0"/>
                <a:ea typeface="Calibri" panose="020F0502020204030204" pitchFamily="34" charset="0"/>
                <a:cs typeface="Arial" panose="020B0604020202020204" pitchFamily="34" charset="0"/>
              </a:rPr>
              <a:t>Issues: Risk level </a:t>
            </a:r>
            <a:r>
              <a:rPr lang="en-US" sz="1400" dirty="0">
                <a:effectLst/>
                <a:latin typeface="Arial" panose="020B0604020202020204" pitchFamily="34" charset="0"/>
                <a:ea typeface="Calibri" panose="020F0502020204030204" pitchFamily="34" charset="0"/>
                <a:cs typeface="Times New Roman" panose="02020603050405020304" pitchFamily="18" charset="0"/>
              </a:rPr>
              <a:t>data is always off by one full </a:t>
            </a:r>
          </a:p>
          <a:p>
            <a:pPr marL="685800" marR="0" indent="0">
              <a:spcBef>
                <a:spcPts val="0"/>
              </a:spcBef>
              <a:spcAft>
                <a:spcPts val="1000"/>
              </a:spcAft>
              <a:buNone/>
            </a:pP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qualification step. </a:t>
            </a:r>
          </a:p>
          <a:p>
            <a:pPr marL="685800" marR="0" indent="0">
              <a:spcBef>
                <a:spcPts val="0"/>
              </a:spcBef>
              <a:spcAft>
                <a:spcPts val="1000"/>
              </a:spcAft>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	For examples, Low should be Moderately Low</a:t>
            </a:r>
          </a:p>
          <a:p>
            <a:pPr marL="685800" marR="0" indent="0">
              <a:spcBef>
                <a:spcPts val="0"/>
              </a:spcBef>
              <a:spcAft>
                <a:spcPts val="1000"/>
              </a:spcAft>
              <a:buNone/>
            </a:pP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and High should be Very High. </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2100" dirty="0">
              <a:latin typeface="Abadi" panose="020B0604020104020204" pitchFamily="34" charset="0"/>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descr="A close-up of a blue background&#10;&#10;Description automatically generated">
            <a:extLst>
              <a:ext uri="{FF2B5EF4-FFF2-40B4-BE49-F238E27FC236}">
                <a16:creationId xmlns:a16="http://schemas.microsoft.com/office/drawing/2014/main" id="{7055FD29-8308-F61E-F219-8FCB82CCFDB1}"/>
              </a:ext>
            </a:extLst>
          </p:cNvPr>
          <p:cNvPicPr>
            <a:picLocks noChangeAspect="1"/>
          </p:cNvPicPr>
          <p:nvPr/>
        </p:nvPicPr>
        <p:blipFill>
          <a:blip r:embed="rId3"/>
          <a:stretch>
            <a:fillRect/>
          </a:stretch>
        </p:blipFill>
        <p:spPr>
          <a:xfrm>
            <a:off x="1204202" y="2261427"/>
            <a:ext cx="2654129" cy="852465"/>
          </a:xfrm>
          <a:prstGeom prst="rect">
            <a:avLst/>
          </a:prstGeom>
        </p:spPr>
      </p:pic>
      <p:pic>
        <p:nvPicPr>
          <p:cNvPr id="6" name="Picture 5" descr="A white sheet with black text&#10;&#10;Description automatically generated">
            <a:extLst>
              <a:ext uri="{FF2B5EF4-FFF2-40B4-BE49-F238E27FC236}">
                <a16:creationId xmlns:a16="http://schemas.microsoft.com/office/drawing/2014/main" id="{32E039DD-E85E-792B-8A43-3692ED5D25CB}"/>
              </a:ext>
            </a:extLst>
          </p:cNvPr>
          <p:cNvPicPr>
            <a:picLocks noChangeAspect="1"/>
          </p:cNvPicPr>
          <p:nvPr/>
        </p:nvPicPr>
        <p:blipFill>
          <a:blip r:embed="rId4"/>
          <a:stretch>
            <a:fillRect/>
          </a:stretch>
        </p:blipFill>
        <p:spPr>
          <a:xfrm>
            <a:off x="5451566" y="1082205"/>
            <a:ext cx="6540137" cy="2354685"/>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E43F232E-3EE5-B946-603C-045C9D5696CD}"/>
              </a:ext>
            </a:extLst>
          </p:cNvPr>
          <p:cNvPicPr>
            <a:picLocks noChangeAspect="1"/>
          </p:cNvPicPr>
          <p:nvPr/>
        </p:nvPicPr>
        <p:blipFill>
          <a:blip r:embed="rId5"/>
          <a:stretch>
            <a:fillRect/>
          </a:stretch>
        </p:blipFill>
        <p:spPr>
          <a:xfrm>
            <a:off x="5438101" y="3518680"/>
            <a:ext cx="6540137" cy="2928848"/>
          </a:xfrm>
          <a:prstGeom prst="rect">
            <a:avLst/>
          </a:prstGeom>
        </p:spPr>
      </p:pic>
      <p:sp>
        <p:nvSpPr>
          <p:cNvPr id="2" name="Slide Number Placeholder 1">
            <a:extLst>
              <a:ext uri="{FF2B5EF4-FFF2-40B4-BE49-F238E27FC236}">
                <a16:creationId xmlns:a16="http://schemas.microsoft.com/office/drawing/2014/main" id="{3893177C-A095-8294-E8C0-D516760F5582}"/>
              </a:ext>
            </a:extLst>
          </p:cNvPr>
          <p:cNvSpPr>
            <a:spLocks noGrp="1"/>
          </p:cNvSpPr>
          <p:nvPr>
            <p:ph type="sldNum" sz="quarter" idx="12"/>
          </p:nvPr>
        </p:nvSpPr>
        <p:spPr/>
        <p:txBody>
          <a:bodyPr/>
          <a:lstStyle/>
          <a:p>
            <a:fld id="{3F4082E9-C2C1-554A-B4F7-A7282B2A61D8}" type="slidenum">
              <a:rPr lang="en-US" smtClean="0"/>
              <a:t>12</a:t>
            </a:fld>
            <a:endParaRPr lang="en-US"/>
          </a:p>
        </p:txBody>
      </p:sp>
      <p:sp>
        <p:nvSpPr>
          <p:cNvPr id="3" name="TextBox 2">
            <a:extLst>
              <a:ext uri="{FF2B5EF4-FFF2-40B4-BE49-F238E27FC236}">
                <a16:creationId xmlns:a16="http://schemas.microsoft.com/office/drawing/2014/main" id="{A05A114A-F7B3-F4C3-382F-9C8300BE637F}"/>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9" name="TextBox 8">
            <a:extLst>
              <a:ext uri="{FF2B5EF4-FFF2-40B4-BE49-F238E27FC236}">
                <a16:creationId xmlns:a16="http://schemas.microsoft.com/office/drawing/2014/main" id="{23C735D6-5C51-D4CD-5C30-155D044F2646}"/>
              </a:ext>
            </a:extLst>
          </p:cNvPr>
          <p:cNvSpPr txBox="1"/>
          <p:nvPr/>
        </p:nvSpPr>
        <p:spPr>
          <a:xfrm>
            <a:off x="8346535" y="1048298"/>
            <a:ext cx="1438275" cy="230832"/>
          </a:xfrm>
          <a:prstGeom prst="rect">
            <a:avLst/>
          </a:prstGeom>
          <a:noFill/>
        </p:spPr>
        <p:txBody>
          <a:bodyPr wrap="square" rtlCol="0">
            <a:spAutoFit/>
          </a:bodyPr>
          <a:lstStyle/>
          <a:p>
            <a:r>
              <a:rPr lang="en-US" sz="900" b="1" dirty="0"/>
              <a:t>Original datasets </a:t>
            </a:r>
          </a:p>
        </p:txBody>
      </p:sp>
      <p:sp>
        <p:nvSpPr>
          <p:cNvPr id="10" name="TextBox 9">
            <a:extLst>
              <a:ext uri="{FF2B5EF4-FFF2-40B4-BE49-F238E27FC236}">
                <a16:creationId xmlns:a16="http://schemas.microsoft.com/office/drawing/2014/main" id="{94DF1231-CED4-D07A-1352-796D3E529CC2}"/>
              </a:ext>
            </a:extLst>
          </p:cNvPr>
          <p:cNvSpPr txBox="1"/>
          <p:nvPr/>
        </p:nvSpPr>
        <p:spPr>
          <a:xfrm>
            <a:off x="8146510" y="3457234"/>
            <a:ext cx="1438275" cy="230832"/>
          </a:xfrm>
          <a:prstGeom prst="rect">
            <a:avLst/>
          </a:prstGeom>
          <a:noFill/>
        </p:spPr>
        <p:txBody>
          <a:bodyPr wrap="square" rtlCol="0">
            <a:spAutoFit/>
          </a:bodyPr>
          <a:lstStyle/>
          <a:p>
            <a:r>
              <a:rPr lang="en-US" sz="900" b="1" dirty="0"/>
              <a:t>Generated datasets </a:t>
            </a:r>
          </a:p>
        </p:txBody>
      </p:sp>
    </p:spTree>
    <p:extLst>
      <p:ext uri="{BB962C8B-B14F-4D97-AF65-F5344CB8AC3E}">
        <p14:creationId xmlns:p14="http://schemas.microsoft.com/office/powerpoint/2010/main" val="25927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500"/>
                                        <p:tgtEl>
                                          <p:spTgt spid="1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Effect transition="in" filter="fade">
                                      <p:cBhvr>
                                        <p:cTn id="45" dur="500"/>
                                        <p:tgtEl>
                                          <p:spTgt spid="11">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animEffect transition="in" filter="fade">
                                      <p:cBhvr>
                                        <p:cTn id="48" dur="500"/>
                                        <p:tgtEl>
                                          <p:spTgt spid="11">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Effect transition="in" filter="fade">
                                      <p:cBhvr>
                                        <p:cTn id="51" dur="500"/>
                                        <p:tgtEl>
                                          <p:spTgt spid="11">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13" end="13"/>
                                            </p:txEl>
                                          </p:spTgt>
                                        </p:tgtEl>
                                        <p:attrNameLst>
                                          <p:attrName>style.visibility</p:attrName>
                                        </p:attrNameLst>
                                      </p:cBhvr>
                                      <p:to>
                                        <p:strVal val="visible"/>
                                      </p:to>
                                    </p:set>
                                    <p:animEffect transition="in" filter="fade">
                                      <p:cBhvr>
                                        <p:cTn id="54"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227107" y="419865"/>
            <a:ext cx="11842341" cy="871355"/>
          </a:xfrm>
        </p:spPr>
        <p:txBody>
          <a:bodyPr>
            <a:noAutofit/>
          </a:bodyPr>
          <a:lstStyle/>
          <a:p>
            <a:r>
              <a:rPr lang="en-US" sz="2800" b="1" dirty="0">
                <a:solidFill>
                  <a:srgbClr val="ED701A"/>
                </a:solidFill>
                <a:latin typeface="Montserrat" pitchFamily="2" charset="77"/>
              </a:rPr>
              <a:t>How to Create Testing Datasets for End-to-End testing (1)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4" name="Content Placeholder 3">
            <a:extLst>
              <a:ext uri="{FF2B5EF4-FFF2-40B4-BE49-F238E27FC236}">
                <a16:creationId xmlns:a16="http://schemas.microsoft.com/office/drawing/2014/main" id="{76E2A470-0C31-5D00-3BE5-C574B02DC763}"/>
              </a:ext>
            </a:extLst>
          </p:cNvPr>
          <p:cNvSpPr>
            <a:spLocks noGrp="1"/>
          </p:cNvSpPr>
          <p:nvPr>
            <p:ph idx="1"/>
          </p:nvPr>
        </p:nvSpPr>
        <p:spPr>
          <a:xfrm>
            <a:off x="531845" y="1343215"/>
            <a:ext cx="10821955" cy="4402194"/>
          </a:xfrm>
        </p:spPr>
        <p:txBody>
          <a:bodyPr>
            <a:normAutofit/>
          </a:bodyPr>
          <a:lstStyle/>
          <a:p>
            <a:pPr marL="0" indent="0">
              <a:buNone/>
            </a:pPr>
            <a:r>
              <a:rPr lang="en-US" sz="2400" b="1" dirty="0"/>
              <a:t>Method 1: Creating fake data in a local database</a:t>
            </a:r>
          </a:p>
          <a:p>
            <a:pPr lvl="0">
              <a:lnSpc>
                <a:spcPct val="100000"/>
              </a:lnSpc>
            </a:pPr>
            <a:r>
              <a:rPr lang="en-US" sz="1800" dirty="0">
                <a:highlight>
                  <a:srgbClr val="00FF00"/>
                </a:highlight>
              </a:rPr>
              <a:t>Advantages: </a:t>
            </a:r>
          </a:p>
          <a:p>
            <a:pPr lvl="1"/>
            <a:r>
              <a:rPr lang="en-US" sz="1600" dirty="0"/>
              <a:t>Does not require dependency on other teams. </a:t>
            </a:r>
          </a:p>
          <a:p>
            <a:pPr lvl="1"/>
            <a:r>
              <a:rPr lang="en-US" sz="1600" dirty="0"/>
              <a:t>Can be easily modified when needed. </a:t>
            </a:r>
          </a:p>
          <a:p>
            <a:pPr lvl="1"/>
            <a:r>
              <a:rPr lang="en-US" sz="1600" dirty="0"/>
              <a:t>Can be used to design and create common data sets for future similar projects. </a:t>
            </a:r>
          </a:p>
          <a:p>
            <a:pPr lvl="0">
              <a:lnSpc>
                <a:spcPct val="100000"/>
              </a:lnSpc>
            </a:pPr>
            <a:r>
              <a:rPr lang="en-US" sz="1800" dirty="0">
                <a:highlight>
                  <a:srgbClr val="FFFF00"/>
                </a:highlight>
              </a:rPr>
              <a:t>Disadvantages: </a:t>
            </a:r>
          </a:p>
          <a:p>
            <a:pPr lvl="1"/>
            <a:r>
              <a:rPr lang="en-US" sz="1600" dirty="0"/>
              <a:t>Takes a significant amount of time to understand unstructured clinic data. </a:t>
            </a:r>
          </a:p>
          <a:p>
            <a:pPr lvl="1"/>
            <a:r>
              <a:rPr lang="en-US" sz="1600" dirty="0"/>
              <a:t>Fake data cannot be used for end-to-end testing</a:t>
            </a:r>
          </a:p>
          <a:p>
            <a:pPr marL="457200" lvl="1" indent="0">
              <a:buNone/>
            </a:pPr>
            <a:endParaRPr lang="en-US" sz="1800" dirty="0"/>
          </a:p>
          <a:p>
            <a:pPr marL="457200" lvl="1" indent="0">
              <a:buNone/>
            </a:pPr>
            <a:r>
              <a:rPr lang="en-US" sz="1800" b="1" dirty="0"/>
              <a:t>Overall</a:t>
            </a:r>
            <a:r>
              <a:rPr lang="en-US" sz="1800" dirty="0"/>
              <a:t>, creating fake data in the local database can be a quick way to create testing datasets to start V&amp;V, but not right for end-to-end testing. </a:t>
            </a:r>
          </a:p>
          <a:p>
            <a:pPr marL="0" indent="0">
              <a:buNone/>
            </a:pPr>
            <a:endParaRPr lang="en-US" dirty="0"/>
          </a:p>
          <a:p>
            <a:pPr marL="0" indent="0">
              <a:buNone/>
            </a:pPr>
            <a:endParaRPr lang="en-US" dirty="0"/>
          </a:p>
        </p:txBody>
      </p:sp>
      <p:pic>
        <p:nvPicPr>
          <p:cNvPr id="6" name="Picture 5" descr="A picture containing light&#10;&#10;Description automatically generated">
            <a:extLst>
              <a:ext uri="{FF2B5EF4-FFF2-40B4-BE49-F238E27FC236}">
                <a16:creationId xmlns:a16="http://schemas.microsoft.com/office/drawing/2014/main" id="{5B6D5AB1-006A-A195-0337-FB821B1FC1C7}"/>
              </a:ext>
            </a:extLst>
          </p:cNvPr>
          <p:cNvPicPr>
            <a:picLocks noChangeAspect="1"/>
          </p:cNvPicPr>
          <p:nvPr/>
        </p:nvPicPr>
        <p:blipFill>
          <a:blip r:embed="rId3"/>
          <a:stretch>
            <a:fillRect/>
          </a:stretch>
        </p:blipFill>
        <p:spPr>
          <a:xfrm rot="632892">
            <a:off x="10857547" y="425774"/>
            <a:ext cx="1261601" cy="4571334"/>
          </a:xfrm>
          <a:prstGeom prst="rect">
            <a:avLst/>
          </a:prstGeom>
        </p:spPr>
      </p:pic>
      <p:sp>
        <p:nvSpPr>
          <p:cNvPr id="2" name="Slide Number Placeholder 1">
            <a:extLst>
              <a:ext uri="{FF2B5EF4-FFF2-40B4-BE49-F238E27FC236}">
                <a16:creationId xmlns:a16="http://schemas.microsoft.com/office/drawing/2014/main" id="{B7E1BF03-0BD3-12F5-1E27-4E966CE88BA5}"/>
              </a:ext>
            </a:extLst>
          </p:cNvPr>
          <p:cNvSpPr>
            <a:spLocks noGrp="1"/>
          </p:cNvSpPr>
          <p:nvPr>
            <p:ph type="sldNum" sz="quarter" idx="12"/>
          </p:nvPr>
        </p:nvSpPr>
        <p:spPr/>
        <p:txBody>
          <a:bodyPr/>
          <a:lstStyle/>
          <a:p>
            <a:fld id="{3F4082E9-C2C1-554A-B4F7-A7282B2A61D8}" type="slidenum">
              <a:rPr lang="en-US" smtClean="0"/>
              <a:t>13</a:t>
            </a:fld>
            <a:endParaRPr lang="en-US"/>
          </a:p>
        </p:txBody>
      </p:sp>
      <p:sp>
        <p:nvSpPr>
          <p:cNvPr id="7" name="TextBox 6">
            <a:extLst>
              <a:ext uri="{FF2B5EF4-FFF2-40B4-BE49-F238E27FC236}">
                <a16:creationId xmlns:a16="http://schemas.microsoft.com/office/drawing/2014/main" id="{C111FE17-6E96-2BA4-1A29-1480AA2E86E0}"/>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23420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42900" y="277589"/>
            <a:ext cx="11679055" cy="1001980"/>
          </a:xfrm>
        </p:spPr>
        <p:txBody>
          <a:bodyPr>
            <a:noAutofit/>
          </a:bodyPr>
          <a:lstStyle/>
          <a:p>
            <a:r>
              <a:rPr lang="en-US" sz="2800" b="1" dirty="0">
                <a:solidFill>
                  <a:srgbClr val="ED701A"/>
                </a:solidFill>
                <a:latin typeface="Montserrat" pitchFamily="2" charset="77"/>
              </a:rPr>
              <a:t>How to Create Testing Data Sets for End-to-End testing(2)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56271AD7-3251-A3B0-8EBE-22A1D2ECC05D}"/>
              </a:ext>
            </a:extLst>
          </p:cNvPr>
          <p:cNvSpPr/>
          <p:nvPr/>
        </p:nvSpPr>
        <p:spPr>
          <a:xfrm>
            <a:off x="634482" y="1175657"/>
            <a:ext cx="9825134" cy="447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Method 2: Creating test patients in Mayo systems and databases </a:t>
            </a:r>
          </a:p>
        </p:txBody>
      </p:sp>
      <p:sp>
        <p:nvSpPr>
          <p:cNvPr id="7" name="TextBox 6">
            <a:extLst>
              <a:ext uri="{FF2B5EF4-FFF2-40B4-BE49-F238E27FC236}">
                <a16:creationId xmlns:a16="http://schemas.microsoft.com/office/drawing/2014/main" id="{5200B1A7-7156-C26E-6BD2-F748725280A1}"/>
              </a:ext>
            </a:extLst>
          </p:cNvPr>
          <p:cNvSpPr txBox="1"/>
          <p:nvPr/>
        </p:nvSpPr>
        <p:spPr>
          <a:xfrm>
            <a:off x="718457" y="1828800"/>
            <a:ext cx="96758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Test patients are fake patients with fake data but created in Mayo real testing systems/databases. </a:t>
            </a:r>
          </a:p>
          <a:p>
            <a:pPr marL="285750" indent="-285750">
              <a:buFont typeface="Arial" panose="020B0604020202020204" pitchFamily="34" charset="0"/>
              <a:buChar char="•"/>
            </a:pPr>
            <a:r>
              <a:rPr lang="en-US" dirty="0"/>
              <a:t>Creating test patients requires following Mayo specific process and working with multiple teams </a:t>
            </a:r>
          </a:p>
        </p:txBody>
      </p:sp>
      <p:sp>
        <p:nvSpPr>
          <p:cNvPr id="9" name="Rectangle 8">
            <a:extLst>
              <a:ext uri="{FF2B5EF4-FFF2-40B4-BE49-F238E27FC236}">
                <a16:creationId xmlns:a16="http://schemas.microsoft.com/office/drawing/2014/main" id="{510C9965-B040-1310-1202-87FEF7732AF3}"/>
              </a:ext>
            </a:extLst>
          </p:cNvPr>
          <p:cNvSpPr/>
          <p:nvPr/>
        </p:nvSpPr>
        <p:spPr>
          <a:xfrm>
            <a:off x="643812" y="2510881"/>
            <a:ext cx="9825134" cy="44786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dirty="0">
                <a:solidFill>
                  <a:schemeClr val="tx1"/>
                </a:solidFill>
              </a:rPr>
              <a:t>Advantages: </a:t>
            </a:r>
          </a:p>
        </p:txBody>
      </p:sp>
      <p:sp>
        <p:nvSpPr>
          <p:cNvPr id="10" name="TextBox 9">
            <a:extLst>
              <a:ext uri="{FF2B5EF4-FFF2-40B4-BE49-F238E27FC236}">
                <a16:creationId xmlns:a16="http://schemas.microsoft.com/office/drawing/2014/main" id="{70B8DBAA-4CF3-60C1-F2E6-B53211128F78}"/>
              </a:ext>
            </a:extLst>
          </p:cNvPr>
          <p:cNvSpPr txBox="1"/>
          <p:nvPr/>
        </p:nvSpPr>
        <p:spPr>
          <a:xfrm>
            <a:off x="643813" y="2986258"/>
            <a:ext cx="9825134" cy="830997"/>
          </a:xfrm>
          <a:prstGeom prst="rect">
            <a:avLst/>
          </a:prstGeom>
          <a:noFill/>
        </p:spPr>
        <p:txBody>
          <a:bodyPr wrap="square" rtlCol="0">
            <a:spAutoFit/>
          </a:bodyPr>
          <a:lstStyle/>
          <a:p>
            <a:pPr marL="285750" lvl="0" indent="-285750" algn="l">
              <a:buFont typeface="Arial" panose="020B0604020202020204" pitchFamily="34" charset="0"/>
              <a:buChar char="•"/>
            </a:pPr>
            <a:r>
              <a:rPr lang="en-US" sz="1600" dirty="0"/>
              <a:t>Protect PHI</a:t>
            </a:r>
          </a:p>
          <a:p>
            <a:pPr marL="285750" lvl="0" indent="-285750" algn="l">
              <a:buFont typeface="Arial" panose="020B0604020202020204" pitchFamily="34" charset="0"/>
              <a:buChar char="•"/>
            </a:pPr>
            <a:r>
              <a:rPr lang="en-US" sz="1600" dirty="0"/>
              <a:t>Use real data flow.  </a:t>
            </a:r>
          </a:p>
          <a:p>
            <a:pPr marL="285750" lvl="0" indent="-285750" algn="l">
              <a:buFont typeface="Arial" panose="020B0604020202020204" pitchFamily="34" charset="0"/>
              <a:buChar char="•"/>
            </a:pPr>
            <a:r>
              <a:rPr lang="en-US" sz="1600" dirty="0"/>
              <a:t>Get accurate structured and unstructured data created by experts  </a:t>
            </a:r>
          </a:p>
        </p:txBody>
      </p:sp>
      <p:sp>
        <p:nvSpPr>
          <p:cNvPr id="11" name="Rectangle 10">
            <a:extLst>
              <a:ext uri="{FF2B5EF4-FFF2-40B4-BE49-F238E27FC236}">
                <a16:creationId xmlns:a16="http://schemas.microsoft.com/office/drawing/2014/main" id="{B5D5FFD6-BC86-7B08-B475-52561A9E2578}"/>
              </a:ext>
            </a:extLst>
          </p:cNvPr>
          <p:cNvSpPr/>
          <p:nvPr/>
        </p:nvSpPr>
        <p:spPr>
          <a:xfrm>
            <a:off x="643813" y="3945683"/>
            <a:ext cx="9825134" cy="44786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dirty="0">
                <a:solidFill>
                  <a:schemeClr val="tx1"/>
                </a:solidFill>
              </a:rPr>
              <a:t>Disadvantages: </a:t>
            </a:r>
          </a:p>
        </p:txBody>
      </p:sp>
      <p:sp>
        <p:nvSpPr>
          <p:cNvPr id="12" name="TextBox 11">
            <a:extLst>
              <a:ext uri="{FF2B5EF4-FFF2-40B4-BE49-F238E27FC236}">
                <a16:creationId xmlns:a16="http://schemas.microsoft.com/office/drawing/2014/main" id="{2150ADA6-DB1B-2220-EA81-0EB4CDB9C7BB}"/>
              </a:ext>
            </a:extLst>
          </p:cNvPr>
          <p:cNvSpPr txBox="1"/>
          <p:nvPr/>
        </p:nvSpPr>
        <p:spPr>
          <a:xfrm>
            <a:off x="634481" y="4447011"/>
            <a:ext cx="9834465" cy="584775"/>
          </a:xfrm>
          <a:prstGeom prst="rect">
            <a:avLst/>
          </a:prstGeom>
          <a:noFill/>
        </p:spPr>
        <p:txBody>
          <a:bodyPr wrap="square" rtlCol="0">
            <a:spAutoFit/>
          </a:bodyPr>
          <a:lstStyle/>
          <a:p>
            <a:pPr marL="285750" lvl="0" indent="-285750" algn="l">
              <a:buFont typeface="Arial" panose="020B0604020202020204" pitchFamily="34" charset="0"/>
              <a:buChar char="•"/>
            </a:pPr>
            <a:r>
              <a:rPr lang="en-US" sz="1600" dirty="0"/>
              <a:t>Requiring the cooperation of other teams.</a:t>
            </a:r>
          </a:p>
          <a:p>
            <a:pPr marL="285750" lvl="0" indent="-285750" algn="l">
              <a:buFont typeface="Arial" panose="020B0604020202020204" pitchFamily="34" charset="0"/>
              <a:buChar char="•"/>
            </a:pPr>
            <a:r>
              <a:rPr lang="en-US" sz="1600" dirty="0"/>
              <a:t>May be difficult to get priority for test patient creation from other teams.</a:t>
            </a:r>
          </a:p>
        </p:txBody>
      </p:sp>
      <p:sp>
        <p:nvSpPr>
          <p:cNvPr id="13" name="TextBox 12">
            <a:extLst>
              <a:ext uri="{FF2B5EF4-FFF2-40B4-BE49-F238E27FC236}">
                <a16:creationId xmlns:a16="http://schemas.microsoft.com/office/drawing/2014/main" id="{9BD9C319-5FBA-1C65-07AB-17B003BC5862}"/>
              </a:ext>
            </a:extLst>
          </p:cNvPr>
          <p:cNvSpPr txBox="1"/>
          <p:nvPr/>
        </p:nvSpPr>
        <p:spPr>
          <a:xfrm>
            <a:off x="643813" y="5110403"/>
            <a:ext cx="10400254" cy="646331"/>
          </a:xfrm>
          <a:prstGeom prst="rect">
            <a:avLst/>
          </a:prstGeom>
          <a:noFill/>
        </p:spPr>
        <p:txBody>
          <a:bodyPr wrap="square" rtlCol="0">
            <a:spAutoFit/>
          </a:bodyPr>
          <a:lstStyle/>
          <a:p>
            <a:r>
              <a:rPr lang="en-US" b="1" dirty="0"/>
              <a:t>Overall</a:t>
            </a:r>
            <a:r>
              <a:rPr lang="en-US" dirty="0"/>
              <a:t>, creating test patients in Mayo Databases can be a valuable tool for testing models. However, it is important to be aware of the advantages and disadvantages of this approach before using it.</a:t>
            </a:r>
          </a:p>
        </p:txBody>
      </p:sp>
      <p:sp>
        <p:nvSpPr>
          <p:cNvPr id="2" name="Slide Number Placeholder 1">
            <a:extLst>
              <a:ext uri="{FF2B5EF4-FFF2-40B4-BE49-F238E27FC236}">
                <a16:creationId xmlns:a16="http://schemas.microsoft.com/office/drawing/2014/main" id="{D6DC06C1-00E5-E7BD-6317-DB59812BBDFA}"/>
              </a:ext>
            </a:extLst>
          </p:cNvPr>
          <p:cNvSpPr>
            <a:spLocks noGrp="1"/>
          </p:cNvSpPr>
          <p:nvPr>
            <p:ph type="sldNum" sz="quarter" idx="12"/>
          </p:nvPr>
        </p:nvSpPr>
        <p:spPr/>
        <p:txBody>
          <a:bodyPr/>
          <a:lstStyle/>
          <a:p>
            <a:fld id="{3F4082E9-C2C1-554A-B4F7-A7282B2A61D8}" type="slidenum">
              <a:rPr lang="en-US" smtClean="0"/>
              <a:t>14</a:t>
            </a:fld>
            <a:endParaRPr lang="en-US" dirty="0"/>
          </a:p>
        </p:txBody>
      </p:sp>
      <p:sp>
        <p:nvSpPr>
          <p:cNvPr id="4" name="TextBox 3">
            <a:extLst>
              <a:ext uri="{FF2B5EF4-FFF2-40B4-BE49-F238E27FC236}">
                <a16:creationId xmlns:a16="http://schemas.microsoft.com/office/drawing/2014/main" id="{11BC434B-9EDF-C86A-E92C-C287D1A0716C}"/>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2595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8"/>
            <a:ext cx="11153746" cy="499346"/>
          </a:xfrm>
        </p:spPr>
        <p:txBody>
          <a:bodyPr>
            <a:noAutofit/>
          </a:bodyPr>
          <a:lstStyle/>
          <a:p>
            <a:r>
              <a:rPr lang="en-US" sz="3200" b="1" dirty="0">
                <a:solidFill>
                  <a:srgbClr val="ED701A"/>
                </a:solidFill>
                <a:latin typeface="Montserrat" pitchFamily="2" charset="77"/>
              </a:rPr>
              <a:t>Challenges during Finding Test Patients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7BE3A68A-DB6E-F96C-27B0-7534005B2F88}"/>
              </a:ext>
            </a:extLst>
          </p:cNvPr>
          <p:cNvSpPr txBox="1"/>
          <p:nvPr/>
        </p:nvSpPr>
        <p:spPr>
          <a:xfrm>
            <a:off x="550204" y="2894331"/>
            <a:ext cx="4940704" cy="2154436"/>
          </a:xfrm>
          <a:prstGeom prst="rect">
            <a:avLst/>
          </a:prstGeom>
          <a:noFill/>
          <a:ln>
            <a:solidFill>
              <a:schemeClr val="accent1">
                <a:shade val="15000"/>
              </a:schemeClr>
            </a:solidFill>
          </a:ln>
        </p:spPr>
        <p:txBody>
          <a:bodyPr wrap="square" rtlCol="0">
            <a:spAutoFit/>
          </a:bodyPr>
          <a:lstStyle/>
          <a:p>
            <a:pPr lvl="0"/>
            <a:r>
              <a:rPr lang="en-US" sz="2400" b="1" dirty="0">
                <a:solidFill>
                  <a:srgbClr val="1F1F1F"/>
                </a:solidFill>
                <a:effectLst/>
                <a:ea typeface="Calibri" panose="020F0502020204030204" pitchFamily="34" charset="0"/>
                <a:cs typeface="Times New Roman" panose="02020603050405020304" pitchFamily="18" charset="0"/>
              </a:rPr>
              <a:t>Challenges are</a:t>
            </a:r>
            <a:r>
              <a:rPr lang="en-US" sz="2400" dirty="0">
                <a:solidFill>
                  <a:srgbClr val="1F1F1F"/>
                </a:solidFill>
                <a:effectLst/>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en-US" dirty="0">
                <a:solidFill>
                  <a:srgbClr val="1F1F1F"/>
                </a:solidFill>
                <a:effectLst/>
                <a:ea typeface="Calibri" panose="020F0502020204030204" pitchFamily="34" charset="0"/>
                <a:cs typeface="Times New Roman" panose="02020603050405020304" pitchFamily="18" charset="0"/>
              </a:rPr>
              <a:t>Creating queries to find data </a:t>
            </a:r>
          </a:p>
          <a:p>
            <a:pPr lvl="0"/>
            <a:endParaRPr lang="en-US" dirty="0">
              <a:solidFill>
                <a:srgbClr val="1F1F1F"/>
              </a:solidFill>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Finding test patients takes time</a:t>
            </a:r>
          </a:p>
          <a:p>
            <a:pPr lvl="0"/>
            <a:endParaRPr lang="en-US" dirty="0">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Finding common test patients that have all mandatory data is time-consuming</a:t>
            </a:r>
            <a:endParaRPr lang="en-US" dirty="0"/>
          </a:p>
        </p:txBody>
      </p:sp>
      <p:sp>
        <p:nvSpPr>
          <p:cNvPr id="7" name="TextBox 6">
            <a:extLst>
              <a:ext uri="{FF2B5EF4-FFF2-40B4-BE49-F238E27FC236}">
                <a16:creationId xmlns:a16="http://schemas.microsoft.com/office/drawing/2014/main" id="{5B91D73B-1F68-5985-5618-F51F60A2518E}"/>
              </a:ext>
            </a:extLst>
          </p:cNvPr>
          <p:cNvSpPr txBox="1"/>
          <p:nvPr/>
        </p:nvSpPr>
        <p:spPr>
          <a:xfrm>
            <a:off x="5902057" y="2248000"/>
            <a:ext cx="4772463" cy="3447098"/>
          </a:xfrm>
          <a:prstGeom prst="rect">
            <a:avLst/>
          </a:prstGeom>
          <a:noFill/>
          <a:ln>
            <a:solidFill>
              <a:schemeClr val="accent1">
                <a:shade val="15000"/>
              </a:schemeClr>
            </a:solidFill>
          </a:ln>
        </p:spPr>
        <p:txBody>
          <a:bodyPr wrap="square" rtlCol="0">
            <a:spAutoFit/>
          </a:bodyPr>
          <a:lstStyle/>
          <a:p>
            <a:r>
              <a:rPr lang="en-US" b="1" dirty="0">
                <a:solidFill>
                  <a:srgbClr val="1F1F1F"/>
                </a:solidFill>
                <a:effectLst/>
                <a:ea typeface="Times New Roman" panose="02020603050405020304" pitchFamily="18" charset="0"/>
                <a:cs typeface="Arial" panose="020B0604020202020204" pitchFamily="34" charset="0"/>
              </a:rPr>
              <a:t>Overall</a:t>
            </a:r>
            <a:r>
              <a:rPr lang="en-US" dirty="0">
                <a:solidFill>
                  <a:srgbClr val="1F1F1F"/>
                </a:solidFill>
                <a:effectLst/>
                <a:ea typeface="Times New Roman" panose="02020603050405020304" pitchFamily="18" charset="0"/>
                <a:cs typeface="Arial" panose="020B0604020202020204" pitchFamily="34" charset="0"/>
              </a:rPr>
              <a:t>, finding test patients can be a challenging task, especially in large databases. </a:t>
            </a:r>
          </a:p>
          <a:p>
            <a:endParaRPr lang="en-US" dirty="0">
              <a:solidFill>
                <a:srgbClr val="1F1F1F"/>
              </a:solidFill>
              <a:effectLst/>
              <a:ea typeface="Times New Roman" panose="02020603050405020304" pitchFamily="18" charset="0"/>
              <a:cs typeface="Arial" panose="020B0604020202020204" pitchFamily="34" charset="0"/>
            </a:endParaRPr>
          </a:p>
          <a:p>
            <a:r>
              <a:rPr lang="en-US" dirty="0">
                <a:solidFill>
                  <a:srgbClr val="1F1F1F"/>
                </a:solidFill>
                <a:effectLst/>
                <a:ea typeface="Times New Roman" panose="02020603050405020304" pitchFamily="18" charset="0"/>
                <a:cs typeface="Arial" panose="020B0604020202020204" pitchFamily="34" charset="0"/>
              </a:rPr>
              <a:t>However, there are a few things that can be done to make the process easier:</a:t>
            </a:r>
          </a:p>
          <a:p>
            <a:pPr marL="285750" indent="-285750">
              <a:buFont typeface="Arial" panose="020B0604020202020204" pitchFamily="34" charset="0"/>
              <a:buChar char="•"/>
            </a:pPr>
            <a:r>
              <a:rPr lang="en-US" sz="1600" dirty="0">
                <a:solidFill>
                  <a:srgbClr val="1F1F1F"/>
                </a:solidFill>
                <a:effectLst/>
                <a:ea typeface="Times New Roman" panose="02020603050405020304" pitchFamily="18" charset="0"/>
                <a:cs typeface="Arial" panose="020B0604020202020204" pitchFamily="34" charset="0"/>
              </a:rPr>
              <a:t>Working with a data engineer to create efficient queries.</a:t>
            </a:r>
          </a:p>
          <a:p>
            <a:endParaRPr lang="en-US" sz="1600" dirty="0"/>
          </a:p>
          <a:p>
            <a:pPr marL="285750" lvl="0" indent="-285750">
              <a:buFont typeface="Arial" panose="020B0604020202020204" pitchFamily="34" charset="0"/>
              <a:buChar char="•"/>
            </a:pPr>
            <a:r>
              <a:rPr lang="en-US" sz="1600" dirty="0">
                <a:solidFill>
                  <a:srgbClr val="1F1F1F"/>
                </a:solidFill>
                <a:effectLst/>
                <a:ea typeface="Times New Roman" panose="02020603050405020304" pitchFamily="18" charset="0"/>
                <a:cs typeface="Arial" panose="020B0604020202020204" pitchFamily="34" charset="0"/>
              </a:rPr>
              <a:t>Indexing the database to improve the performance of the queries.</a:t>
            </a:r>
          </a:p>
          <a:p>
            <a:pPr lvl="0"/>
            <a:endParaRPr lang="en-US" sz="1600" dirty="0">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1600" dirty="0">
                <a:solidFill>
                  <a:srgbClr val="1F1F1F"/>
                </a:solidFill>
                <a:effectLst/>
                <a:ea typeface="Times New Roman" panose="02020603050405020304" pitchFamily="18" charset="0"/>
                <a:cs typeface="Arial" panose="020B0604020202020204" pitchFamily="34" charset="0"/>
              </a:rPr>
              <a:t>Using tools that can help to search through the database more efficiently.</a:t>
            </a:r>
            <a:endParaRPr lang="en-US" sz="1600" dirty="0"/>
          </a:p>
        </p:txBody>
      </p:sp>
      <p:pic>
        <p:nvPicPr>
          <p:cNvPr id="10" name="Picture 9" descr="A picture containing light&#10;&#10;Description automatically generated">
            <a:extLst>
              <a:ext uri="{FF2B5EF4-FFF2-40B4-BE49-F238E27FC236}">
                <a16:creationId xmlns:a16="http://schemas.microsoft.com/office/drawing/2014/main" id="{0D47179A-801C-F26A-DA4E-E10BBB32F7C6}"/>
              </a:ext>
            </a:extLst>
          </p:cNvPr>
          <p:cNvPicPr>
            <a:picLocks noChangeAspect="1"/>
          </p:cNvPicPr>
          <p:nvPr/>
        </p:nvPicPr>
        <p:blipFill>
          <a:blip r:embed="rId3"/>
          <a:stretch>
            <a:fillRect/>
          </a:stretch>
        </p:blipFill>
        <p:spPr>
          <a:xfrm rot="578451">
            <a:off x="10785769" y="1151993"/>
            <a:ext cx="1310951" cy="4750150"/>
          </a:xfrm>
          <a:prstGeom prst="rect">
            <a:avLst/>
          </a:prstGeom>
        </p:spPr>
      </p:pic>
      <p:sp>
        <p:nvSpPr>
          <p:cNvPr id="11" name="TextBox 10">
            <a:extLst>
              <a:ext uri="{FF2B5EF4-FFF2-40B4-BE49-F238E27FC236}">
                <a16:creationId xmlns:a16="http://schemas.microsoft.com/office/drawing/2014/main" id="{5B84FB33-A33F-2806-BC24-30A63A53F58C}"/>
              </a:ext>
            </a:extLst>
          </p:cNvPr>
          <p:cNvSpPr txBox="1"/>
          <p:nvPr/>
        </p:nvSpPr>
        <p:spPr>
          <a:xfrm>
            <a:off x="532756" y="1409427"/>
            <a:ext cx="9916303" cy="830997"/>
          </a:xfrm>
          <a:prstGeom prst="rect">
            <a:avLst/>
          </a:prstGeom>
          <a:noFill/>
        </p:spPr>
        <p:txBody>
          <a:bodyPr wrap="square" rtlCol="0">
            <a:spAutoFit/>
          </a:bodyPr>
          <a:lstStyle/>
          <a:p>
            <a:r>
              <a:rPr lang="en-US" sz="2400" dirty="0"/>
              <a:t>Finding test patients before creating test patients to avoid creating duplicated test patients</a:t>
            </a:r>
          </a:p>
        </p:txBody>
      </p:sp>
      <p:sp>
        <p:nvSpPr>
          <p:cNvPr id="2" name="Slide Number Placeholder 1">
            <a:extLst>
              <a:ext uri="{FF2B5EF4-FFF2-40B4-BE49-F238E27FC236}">
                <a16:creationId xmlns:a16="http://schemas.microsoft.com/office/drawing/2014/main" id="{C467358A-4AF0-6062-47F0-B52B053EFDF4}"/>
              </a:ext>
            </a:extLst>
          </p:cNvPr>
          <p:cNvSpPr>
            <a:spLocks noGrp="1"/>
          </p:cNvSpPr>
          <p:nvPr>
            <p:ph type="sldNum" sz="quarter" idx="12"/>
          </p:nvPr>
        </p:nvSpPr>
        <p:spPr/>
        <p:txBody>
          <a:bodyPr/>
          <a:lstStyle/>
          <a:p>
            <a:fld id="{3F4082E9-C2C1-554A-B4F7-A7282B2A61D8}" type="slidenum">
              <a:rPr lang="en-US" smtClean="0"/>
              <a:t>15</a:t>
            </a:fld>
            <a:endParaRPr lang="en-US"/>
          </a:p>
        </p:txBody>
      </p:sp>
      <p:sp>
        <p:nvSpPr>
          <p:cNvPr id="3" name="TextBox 2">
            <a:extLst>
              <a:ext uri="{FF2B5EF4-FFF2-40B4-BE49-F238E27FC236}">
                <a16:creationId xmlns:a16="http://schemas.microsoft.com/office/drawing/2014/main" id="{E3DE5EF2-1E58-5080-E63A-A146AC773234}"/>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8453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30306" y="434557"/>
            <a:ext cx="11153746" cy="499346"/>
          </a:xfrm>
        </p:spPr>
        <p:txBody>
          <a:bodyPr>
            <a:noAutofit/>
          </a:bodyPr>
          <a:lstStyle/>
          <a:p>
            <a:r>
              <a:rPr lang="en-US" sz="3200" b="1" dirty="0">
                <a:solidFill>
                  <a:srgbClr val="ED701A"/>
                </a:solidFill>
                <a:latin typeface="Montserrat" pitchFamily="2" charset="77"/>
              </a:rPr>
              <a:t>Challenges during Test Patient Creation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3" name="Rectangle: Rounded Corners 2">
            <a:extLst>
              <a:ext uri="{FF2B5EF4-FFF2-40B4-BE49-F238E27FC236}">
                <a16:creationId xmlns:a16="http://schemas.microsoft.com/office/drawing/2014/main" id="{1292B2EE-7D79-F6AD-BD39-2EA7C0CB3F4B}"/>
              </a:ext>
            </a:extLst>
          </p:cNvPr>
          <p:cNvSpPr/>
          <p:nvPr/>
        </p:nvSpPr>
        <p:spPr>
          <a:xfrm>
            <a:off x="400913" y="1315415"/>
            <a:ext cx="10952887" cy="183860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solidFill>
                  <a:schemeClr val="tx1"/>
                </a:solidFill>
                <a:effectLst/>
                <a:ea typeface="Calibri" panose="020F0502020204030204" pitchFamily="34" charset="0"/>
                <a:cs typeface="Times New Roman" panose="02020603050405020304" pitchFamily="18" charset="0"/>
              </a:rPr>
              <a:t>Challenges are: </a:t>
            </a:r>
          </a:p>
          <a:p>
            <a:pPr marL="285750" lvl="0" indent="-285750">
              <a:buFont typeface="Arial" panose="020B0604020202020204" pitchFamily="34" charset="0"/>
              <a:buChar char="•"/>
            </a:pPr>
            <a:r>
              <a:rPr lang="en-US" dirty="0">
                <a:solidFill>
                  <a:schemeClr val="tx1"/>
                </a:solidFill>
                <a:effectLst/>
                <a:ea typeface="Calibri" panose="020F0502020204030204" pitchFamily="34" charset="0"/>
                <a:cs typeface="Times New Roman" panose="02020603050405020304" pitchFamily="18" charset="0"/>
              </a:rPr>
              <a:t>Incomplete understanding of the data used by the model can lead to missing data for test patients.</a:t>
            </a:r>
          </a:p>
          <a:p>
            <a:pPr lvl="0"/>
            <a:r>
              <a:rPr lang="en-US" dirty="0">
                <a:solidFill>
                  <a:schemeClr val="tx1"/>
                </a:solidFill>
                <a:effectLst/>
                <a:ea typeface="Calibri" panose="020F0502020204030204" pitchFamily="34" charset="0"/>
                <a:cs typeface="Times New Roman" panose="02020603050405020304" pitchFamily="18" charset="0"/>
              </a:rPr>
              <a:t> </a:t>
            </a:r>
            <a:endParaRPr lang="en-US" dirty="0">
              <a:solidFill>
                <a:schemeClr val="tx1"/>
              </a:solidFill>
            </a:endParaRPr>
          </a:p>
          <a:p>
            <a:pPr marL="285750" lvl="0" indent="-285750">
              <a:buFont typeface="Arial" panose="020B0604020202020204" pitchFamily="34" charset="0"/>
              <a:buChar char="•"/>
            </a:pPr>
            <a:r>
              <a:rPr lang="en-US" dirty="0">
                <a:solidFill>
                  <a:schemeClr val="tx1"/>
                </a:solidFill>
                <a:effectLst/>
                <a:ea typeface="Calibri" panose="020F0502020204030204" pitchFamily="34" charset="0"/>
                <a:cs typeface="Times New Roman" panose="02020603050405020304" pitchFamily="18" charset="0"/>
              </a:rPr>
              <a:t>Limited knowledge of multiple data sources can slow down the process of test patient creation.</a:t>
            </a:r>
          </a:p>
          <a:p>
            <a:pPr lvl="0"/>
            <a:endParaRPr lang="en-US" dirty="0">
              <a:solidFill>
                <a:schemeClr val="tx1"/>
              </a:solidFill>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dirty="0">
                <a:solidFill>
                  <a:schemeClr val="tx1"/>
                </a:solidFill>
                <a:effectLst/>
                <a:ea typeface="Calibri" panose="020F0502020204030204" pitchFamily="34" charset="0"/>
                <a:cs typeface="Times New Roman" panose="02020603050405020304" pitchFamily="18" charset="0"/>
              </a:rPr>
              <a:t>Inconsistency in lab test results from multiple CIS can make test patient creation challenging.</a:t>
            </a:r>
          </a:p>
        </p:txBody>
      </p:sp>
      <p:sp>
        <p:nvSpPr>
          <p:cNvPr id="9" name="TextBox 8">
            <a:extLst>
              <a:ext uri="{FF2B5EF4-FFF2-40B4-BE49-F238E27FC236}">
                <a16:creationId xmlns:a16="http://schemas.microsoft.com/office/drawing/2014/main" id="{4C2DE0B9-4B1B-B679-AF1C-C6C49AA1F5BE}"/>
              </a:ext>
            </a:extLst>
          </p:cNvPr>
          <p:cNvSpPr txBox="1"/>
          <p:nvPr/>
        </p:nvSpPr>
        <p:spPr>
          <a:xfrm>
            <a:off x="410255" y="3409637"/>
            <a:ext cx="10952887" cy="2154436"/>
          </a:xfrm>
          <a:prstGeom prst="rect">
            <a:avLst/>
          </a:prstGeom>
          <a:noFill/>
          <a:ln>
            <a:solidFill>
              <a:schemeClr val="accent1">
                <a:shade val="15000"/>
              </a:schemeClr>
            </a:solidFill>
          </a:ln>
        </p:spPr>
        <p:txBody>
          <a:bodyPr wrap="square" rtlCol="0">
            <a:spAutoFit/>
          </a:bodyPr>
          <a:lstStyle/>
          <a:p>
            <a:r>
              <a:rPr lang="en-US" b="1" dirty="0">
                <a:effectLst/>
                <a:ea typeface="Times New Roman" panose="02020603050405020304" pitchFamily="18" charset="0"/>
                <a:cs typeface="Arial" panose="020B0604020202020204" pitchFamily="34" charset="0"/>
              </a:rPr>
              <a:t>Overall</a:t>
            </a:r>
            <a:r>
              <a:rPr lang="en-US" dirty="0">
                <a:effectLst/>
                <a:ea typeface="Times New Roman" panose="02020603050405020304" pitchFamily="18" charset="0"/>
                <a:cs typeface="Arial" panose="020B0604020202020204" pitchFamily="34" charset="0"/>
              </a:rPr>
              <a:t>, creating test patients can be a challenging task. </a:t>
            </a:r>
          </a:p>
          <a:p>
            <a:endParaRPr lang="en-US"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However, there are a few things that can be done to make the process easier. These include: </a:t>
            </a:r>
          </a:p>
          <a:p>
            <a:pPr marL="342900" indent="-342900">
              <a:buFont typeface="Arial" panose="020B0604020202020204" pitchFamily="34" charset="0"/>
              <a:buChar char="•"/>
            </a:pPr>
            <a:r>
              <a:rPr lang="en-US" sz="1600" dirty="0">
                <a:solidFill>
                  <a:schemeClr val="tx1"/>
                </a:solidFill>
                <a:effectLst/>
                <a:ea typeface="Times New Roman" panose="02020603050405020304" pitchFamily="18" charset="0"/>
                <a:cs typeface="Arial" panose="020B0604020202020204" pitchFamily="34" charset="0"/>
              </a:rPr>
              <a:t>Use a data card to document the data that is used by the model. </a:t>
            </a:r>
          </a:p>
          <a:p>
            <a:endParaRPr lang="en-US" sz="1600" dirty="0">
              <a:solidFill>
                <a:schemeClr val="tx1"/>
              </a:solidFill>
            </a:endParaRPr>
          </a:p>
          <a:p>
            <a:pPr marL="342900" lvl="0" indent="-342900">
              <a:buFont typeface="Arial" panose="020B0604020202020204" pitchFamily="34" charset="0"/>
              <a:buChar char="•"/>
            </a:pPr>
            <a:r>
              <a:rPr lang="en-US" sz="1600" dirty="0">
                <a:solidFill>
                  <a:schemeClr val="tx1"/>
                </a:solidFill>
                <a:effectLst/>
                <a:ea typeface="Times New Roman" panose="02020603050405020304" pitchFamily="18" charset="0"/>
                <a:cs typeface="Arial" panose="020B0604020202020204" pitchFamily="34" charset="0"/>
              </a:rPr>
              <a:t>Learn from database experts in the organization to understand the data schema. </a:t>
            </a:r>
          </a:p>
          <a:p>
            <a:pPr lvl="0"/>
            <a:endParaRPr lang="en-US" sz="1600" dirty="0">
              <a:solidFill>
                <a:schemeClr val="tx1"/>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sz="1600" dirty="0">
                <a:solidFill>
                  <a:schemeClr val="tx1"/>
                </a:solidFill>
                <a:effectLst/>
                <a:ea typeface="Times New Roman" panose="02020603050405020304" pitchFamily="18" charset="0"/>
                <a:cs typeface="Arial" panose="020B0604020202020204" pitchFamily="34" charset="0"/>
              </a:rPr>
              <a:t>Develop a data mapping process to translate data from one format to another. </a:t>
            </a:r>
            <a:endParaRPr lang="en-US" sz="1600" dirty="0"/>
          </a:p>
        </p:txBody>
      </p:sp>
      <p:sp>
        <p:nvSpPr>
          <p:cNvPr id="2" name="Slide Number Placeholder 1">
            <a:extLst>
              <a:ext uri="{FF2B5EF4-FFF2-40B4-BE49-F238E27FC236}">
                <a16:creationId xmlns:a16="http://schemas.microsoft.com/office/drawing/2014/main" id="{109BBA25-9A9B-791D-8FBD-B06C8EDCBC35}"/>
              </a:ext>
            </a:extLst>
          </p:cNvPr>
          <p:cNvSpPr>
            <a:spLocks noGrp="1"/>
          </p:cNvSpPr>
          <p:nvPr>
            <p:ph type="sldNum" sz="quarter" idx="12"/>
          </p:nvPr>
        </p:nvSpPr>
        <p:spPr/>
        <p:txBody>
          <a:bodyPr/>
          <a:lstStyle/>
          <a:p>
            <a:fld id="{3F4082E9-C2C1-554A-B4F7-A7282B2A61D8}" type="slidenum">
              <a:rPr lang="en-US" smtClean="0"/>
              <a:t>16</a:t>
            </a:fld>
            <a:endParaRPr lang="en-US"/>
          </a:p>
        </p:txBody>
      </p:sp>
      <p:sp>
        <p:nvSpPr>
          <p:cNvPr id="6" name="TextBox 5">
            <a:extLst>
              <a:ext uri="{FF2B5EF4-FFF2-40B4-BE49-F238E27FC236}">
                <a16:creationId xmlns:a16="http://schemas.microsoft.com/office/drawing/2014/main" id="{2FC7B412-9DE8-6DC2-45D2-B0ADEA58DD13}"/>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2545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8"/>
            <a:ext cx="11153746" cy="499346"/>
          </a:xfrm>
        </p:spPr>
        <p:txBody>
          <a:bodyPr>
            <a:noAutofit/>
          </a:bodyPr>
          <a:lstStyle/>
          <a:p>
            <a:r>
              <a:rPr lang="en-US" sz="3200" b="1" dirty="0">
                <a:solidFill>
                  <a:srgbClr val="ED701A"/>
                </a:solidFill>
                <a:latin typeface="Montserrat" pitchFamily="2" charset="77"/>
              </a:rPr>
              <a:t>Summary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33C0EE46-BCE2-1A62-8C5B-2CD57B7ACAF7}"/>
              </a:ext>
            </a:extLst>
          </p:cNvPr>
          <p:cNvSpPr>
            <a:spLocks noGrp="1"/>
          </p:cNvSpPr>
          <p:nvPr>
            <p:ph type="sldNum" sz="quarter" idx="12"/>
          </p:nvPr>
        </p:nvSpPr>
        <p:spPr/>
        <p:txBody>
          <a:bodyPr/>
          <a:lstStyle/>
          <a:p>
            <a:fld id="{3F4082E9-C2C1-554A-B4F7-A7282B2A61D8}" type="slidenum">
              <a:rPr lang="en-US" smtClean="0"/>
              <a:t>17</a:t>
            </a:fld>
            <a:endParaRPr lang="en-US" dirty="0"/>
          </a:p>
        </p:txBody>
      </p:sp>
      <p:sp>
        <p:nvSpPr>
          <p:cNvPr id="3" name="TextBox 2">
            <a:extLst>
              <a:ext uri="{FF2B5EF4-FFF2-40B4-BE49-F238E27FC236}">
                <a16:creationId xmlns:a16="http://schemas.microsoft.com/office/drawing/2014/main" id="{1CCD6E68-8EFB-9008-27B7-8A9CD250C158}"/>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5" name="Callout: Right Arrow 4">
            <a:extLst>
              <a:ext uri="{FF2B5EF4-FFF2-40B4-BE49-F238E27FC236}">
                <a16:creationId xmlns:a16="http://schemas.microsoft.com/office/drawing/2014/main" id="{D838F1FC-04DC-1C8E-0C46-1CD99EED7E02}"/>
              </a:ext>
            </a:extLst>
          </p:cNvPr>
          <p:cNvSpPr/>
          <p:nvPr/>
        </p:nvSpPr>
        <p:spPr>
          <a:xfrm>
            <a:off x="1328955" y="2878510"/>
            <a:ext cx="1715589" cy="1584301"/>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Creating pipelines, APIs and possible others</a:t>
            </a:r>
          </a:p>
        </p:txBody>
      </p:sp>
      <p:sp>
        <p:nvSpPr>
          <p:cNvPr id="6" name="Arrow: Right 5">
            <a:extLst>
              <a:ext uri="{FF2B5EF4-FFF2-40B4-BE49-F238E27FC236}">
                <a16:creationId xmlns:a16="http://schemas.microsoft.com/office/drawing/2014/main" id="{D8EA48BB-9D3C-E066-051B-0149AA660021}"/>
              </a:ext>
            </a:extLst>
          </p:cNvPr>
          <p:cNvSpPr/>
          <p:nvPr/>
        </p:nvSpPr>
        <p:spPr>
          <a:xfrm>
            <a:off x="1337663" y="963277"/>
            <a:ext cx="9126818" cy="744181"/>
          </a:xfrm>
          <a:prstGeom prst="rightArrow">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Deployment </a:t>
            </a:r>
          </a:p>
        </p:txBody>
      </p:sp>
      <p:sp>
        <p:nvSpPr>
          <p:cNvPr id="7" name="Oval 6">
            <a:extLst>
              <a:ext uri="{FF2B5EF4-FFF2-40B4-BE49-F238E27FC236}">
                <a16:creationId xmlns:a16="http://schemas.microsoft.com/office/drawing/2014/main" id="{10EF95C2-88AF-B12D-249B-0B1E7688BC92}"/>
              </a:ext>
            </a:extLst>
          </p:cNvPr>
          <p:cNvSpPr/>
          <p:nvPr/>
        </p:nvSpPr>
        <p:spPr>
          <a:xfrm>
            <a:off x="1332411" y="1832367"/>
            <a:ext cx="1201783" cy="6705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MLOps</a:t>
            </a:r>
            <a:endParaRPr lang="en-US" dirty="0">
              <a:solidFill>
                <a:schemeClr val="bg1"/>
              </a:solidFill>
            </a:endParaRPr>
          </a:p>
        </p:txBody>
      </p:sp>
      <p:sp>
        <p:nvSpPr>
          <p:cNvPr id="9" name="Callout: Right Arrow 8">
            <a:extLst>
              <a:ext uri="{FF2B5EF4-FFF2-40B4-BE49-F238E27FC236}">
                <a16:creationId xmlns:a16="http://schemas.microsoft.com/office/drawing/2014/main" id="{4E9F5157-F8E7-66C6-E6CE-E30C8A1B2600}"/>
              </a:ext>
            </a:extLst>
          </p:cNvPr>
          <p:cNvSpPr/>
          <p:nvPr/>
        </p:nvSpPr>
        <p:spPr>
          <a:xfrm>
            <a:off x="3044544" y="2868800"/>
            <a:ext cx="1981201" cy="1584305"/>
          </a:xfrm>
          <a:prstGeom prst="rightArrowCallou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Performing Different types of tests including monitoring</a:t>
            </a:r>
          </a:p>
        </p:txBody>
      </p:sp>
      <p:sp>
        <p:nvSpPr>
          <p:cNvPr id="10" name="Oval 9">
            <a:extLst>
              <a:ext uri="{FF2B5EF4-FFF2-40B4-BE49-F238E27FC236}">
                <a16:creationId xmlns:a16="http://schemas.microsoft.com/office/drawing/2014/main" id="{2DA097E9-1977-3288-0667-73D34E701F7E}"/>
              </a:ext>
            </a:extLst>
          </p:cNvPr>
          <p:cNvSpPr/>
          <p:nvPr/>
        </p:nvSpPr>
        <p:spPr>
          <a:xfrm>
            <a:off x="3044544" y="1792145"/>
            <a:ext cx="1201783" cy="670560"/>
          </a:xfrm>
          <a:prstGeom prst="ellipse">
            <a:avLst/>
          </a:prstGeom>
          <a:solidFill>
            <a:schemeClr val="accent6">
              <a:lumMod val="60000"/>
              <a:lumOff val="4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V&amp;V </a:t>
            </a:r>
          </a:p>
        </p:txBody>
      </p:sp>
      <p:sp>
        <p:nvSpPr>
          <p:cNvPr id="11" name="Callout: Right Arrow 10">
            <a:extLst>
              <a:ext uri="{FF2B5EF4-FFF2-40B4-BE49-F238E27FC236}">
                <a16:creationId xmlns:a16="http://schemas.microsoft.com/office/drawing/2014/main" id="{4140044E-FE38-6626-6673-8B148BDF6B90}"/>
              </a:ext>
            </a:extLst>
          </p:cNvPr>
          <p:cNvSpPr/>
          <p:nvPr/>
        </p:nvSpPr>
        <p:spPr>
          <a:xfrm>
            <a:off x="5056270" y="2888998"/>
            <a:ext cx="2455911" cy="1584305"/>
          </a:xfrm>
          <a:prstGeom prst="rightArrowCallout">
            <a:avLst>
              <a:gd name="adj1" fmla="val 25000"/>
              <a:gd name="adj2" fmla="val 28038"/>
              <a:gd name="adj3" fmla="val 19532"/>
              <a:gd name="adj4" fmla="val 51260"/>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Key: Designing Testing datasets </a:t>
            </a:r>
          </a:p>
        </p:txBody>
      </p:sp>
      <p:sp>
        <p:nvSpPr>
          <p:cNvPr id="12" name="Oval 11">
            <a:extLst>
              <a:ext uri="{FF2B5EF4-FFF2-40B4-BE49-F238E27FC236}">
                <a16:creationId xmlns:a16="http://schemas.microsoft.com/office/drawing/2014/main" id="{9107E092-07CA-56D2-AA45-3EE551D0A3FA}"/>
              </a:ext>
            </a:extLst>
          </p:cNvPr>
          <p:cNvSpPr/>
          <p:nvPr/>
        </p:nvSpPr>
        <p:spPr>
          <a:xfrm>
            <a:off x="5045180" y="1763487"/>
            <a:ext cx="1201783" cy="670560"/>
          </a:xfrm>
          <a:prstGeom prst="ellipse">
            <a:avLst/>
          </a:prstGeom>
          <a:solidFill>
            <a:schemeClr val="accent6">
              <a:lumMod val="60000"/>
              <a:lumOff val="4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V&amp;V </a:t>
            </a:r>
          </a:p>
        </p:txBody>
      </p:sp>
      <p:sp>
        <p:nvSpPr>
          <p:cNvPr id="15" name="Double Brace 14">
            <a:extLst>
              <a:ext uri="{FF2B5EF4-FFF2-40B4-BE49-F238E27FC236}">
                <a16:creationId xmlns:a16="http://schemas.microsoft.com/office/drawing/2014/main" id="{56DF7B64-3C9B-D2AB-0288-8D829C2DB45A}"/>
              </a:ext>
            </a:extLst>
          </p:cNvPr>
          <p:cNvSpPr/>
          <p:nvPr/>
        </p:nvSpPr>
        <p:spPr>
          <a:xfrm>
            <a:off x="4938410" y="4614005"/>
            <a:ext cx="1672044" cy="94026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CE25FE62-7260-C113-8F26-383ACB40E602}"/>
              </a:ext>
            </a:extLst>
          </p:cNvPr>
          <p:cNvSpPr txBox="1"/>
          <p:nvPr/>
        </p:nvSpPr>
        <p:spPr>
          <a:xfrm>
            <a:off x="5181661" y="4518161"/>
            <a:ext cx="1237583" cy="1169551"/>
          </a:xfrm>
          <a:prstGeom prst="rect">
            <a:avLst/>
          </a:prstGeom>
          <a:noFill/>
        </p:spPr>
        <p:txBody>
          <a:bodyPr wrap="square">
            <a:spAutoFit/>
          </a:bodyPr>
          <a:lstStyle/>
          <a:p>
            <a:r>
              <a:rPr lang="en-US" sz="1400" dirty="0"/>
              <a:t>data sources data flows data ranges model deployment </a:t>
            </a:r>
          </a:p>
        </p:txBody>
      </p:sp>
      <p:sp>
        <p:nvSpPr>
          <p:cNvPr id="19" name="Rectangle: Rounded Corners 18">
            <a:extLst>
              <a:ext uri="{FF2B5EF4-FFF2-40B4-BE49-F238E27FC236}">
                <a16:creationId xmlns:a16="http://schemas.microsoft.com/office/drawing/2014/main" id="{2F54D07B-406B-4A17-7C7A-37B593C5A046}"/>
              </a:ext>
            </a:extLst>
          </p:cNvPr>
          <p:cNvSpPr/>
          <p:nvPr/>
        </p:nvSpPr>
        <p:spPr>
          <a:xfrm>
            <a:off x="3984950" y="4780221"/>
            <a:ext cx="931819" cy="561692"/>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Public Calculator</a:t>
            </a:r>
          </a:p>
        </p:txBody>
      </p:sp>
      <p:sp>
        <p:nvSpPr>
          <p:cNvPr id="20" name="Rectangle: Rounded Corners 19">
            <a:extLst>
              <a:ext uri="{FF2B5EF4-FFF2-40B4-BE49-F238E27FC236}">
                <a16:creationId xmlns:a16="http://schemas.microsoft.com/office/drawing/2014/main" id="{3AEBEDB3-C050-6DCD-530A-EF7957F13C6D}"/>
              </a:ext>
            </a:extLst>
          </p:cNvPr>
          <p:cNvSpPr/>
          <p:nvPr/>
        </p:nvSpPr>
        <p:spPr>
          <a:xfrm>
            <a:off x="6623681" y="4769544"/>
            <a:ext cx="931819" cy="56169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AI Tools </a:t>
            </a:r>
          </a:p>
        </p:txBody>
      </p:sp>
      <p:cxnSp>
        <p:nvCxnSpPr>
          <p:cNvPr id="32" name="Connector: Elbow 31">
            <a:extLst>
              <a:ext uri="{FF2B5EF4-FFF2-40B4-BE49-F238E27FC236}">
                <a16:creationId xmlns:a16="http://schemas.microsoft.com/office/drawing/2014/main" id="{DD032C0C-0682-1226-5CF4-ADF623F148C8}"/>
              </a:ext>
            </a:extLst>
          </p:cNvPr>
          <p:cNvCxnSpPr>
            <a:stCxn id="19" idx="0"/>
          </p:cNvCxnSpPr>
          <p:nvPr/>
        </p:nvCxnSpPr>
        <p:spPr>
          <a:xfrm rot="5400000" flipH="1" flipV="1">
            <a:off x="4484891" y="4222070"/>
            <a:ext cx="524120" cy="592183"/>
          </a:xfrm>
          <a:prstGeom prst="bentConnector2">
            <a:avLst/>
          </a:prstGeom>
          <a:ln>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744A6D1-A9D1-0898-19EC-67187F807CD9}"/>
              </a:ext>
            </a:extLst>
          </p:cNvPr>
          <p:cNvCxnSpPr>
            <a:cxnSpLocks/>
            <a:stCxn id="20" idx="0"/>
          </p:cNvCxnSpPr>
          <p:nvPr/>
        </p:nvCxnSpPr>
        <p:spPr>
          <a:xfrm rot="16200000" flipV="1">
            <a:off x="6452180" y="4132133"/>
            <a:ext cx="527581" cy="747242"/>
          </a:xfrm>
          <a:prstGeom prst="bentConnector2">
            <a:avLst/>
          </a:prstGeom>
          <a:ln>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Callout: Right Arrow 39">
            <a:extLst>
              <a:ext uri="{FF2B5EF4-FFF2-40B4-BE49-F238E27FC236}">
                <a16:creationId xmlns:a16="http://schemas.microsoft.com/office/drawing/2014/main" id="{CCC1A6CE-C5C6-C7B7-E10D-BB403631B803}"/>
              </a:ext>
            </a:extLst>
          </p:cNvPr>
          <p:cNvSpPr/>
          <p:nvPr/>
        </p:nvSpPr>
        <p:spPr>
          <a:xfrm>
            <a:off x="7549444" y="2923901"/>
            <a:ext cx="1981201" cy="1584305"/>
          </a:xfrm>
          <a:prstGeom prst="rightArrowCallout">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Creating Testing datasets </a:t>
            </a:r>
          </a:p>
        </p:txBody>
      </p:sp>
      <p:sp>
        <p:nvSpPr>
          <p:cNvPr id="41" name="Oval 40">
            <a:extLst>
              <a:ext uri="{FF2B5EF4-FFF2-40B4-BE49-F238E27FC236}">
                <a16:creationId xmlns:a16="http://schemas.microsoft.com/office/drawing/2014/main" id="{159FAA51-53D9-C307-7C1E-F3A946E4939C}"/>
              </a:ext>
            </a:extLst>
          </p:cNvPr>
          <p:cNvSpPr/>
          <p:nvPr/>
        </p:nvSpPr>
        <p:spPr>
          <a:xfrm>
            <a:off x="7549444" y="1773118"/>
            <a:ext cx="1201783" cy="670560"/>
          </a:xfrm>
          <a:prstGeom prst="ellipse">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V&amp;V + Others  </a:t>
            </a:r>
          </a:p>
        </p:txBody>
      </p:sp>
      <p:sp>
        <p:nvSpPr>
          <p:cNvPr id="44" name="Cloud 43">
            <a:extLst>
              <a:ext uri="{FF2B5EF4-FFF2-40B4-BE49-F238E27FC236}">
                <a16:creationId xmlns:a16="http://schemas.microsoft.com/office/drawing/2014/main" id="{2731EDCA-64A3-208D-D7C1-EB69850F210C}"/>
              </a:ext>
            </a:extLst>
          </p:cNvPr>
          <p:cNvSpPr/>
          <p:nvPr/>
        </p:nvSpPr>
        <p:spPr>
          <a:xfrm>
            <a:off x="9605170" y="2749661"/>
            <a:ext cx="2125660" cy="2008766"/>
          </a:xfrm>
          <a:prstGeom prst="cloud">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Model in production </a:t>
            </a:r>
          </a:p>
        </p:txBody>
      </p:sp>
      <p:sp>
        <p:nvSpPr>
          <p:cNvPr id="45" name="Hexagon 44">
            <a:extLst>
              <a:ext uri="{FF2B5EF4-FFF2-40B4-BE49-F238E27FC236}">
                <a16:creationId xmlns:a16="http://schemas.microsoft.com/office/drawing/2014/main" id="{FD2825A4-7CED-D0A7-8F6F-24945759B06E}"/>
              </a:ext>
            </a:extLst>
          </p:cNvPr>
          <p:cNvSpPr/>
          <p:nvPr/>
        </p:nvSpPr>
        <p:spPr>
          <a:xfrm>
            <a:off x="140564" y="3355981"/>
            <a:ext cx="814939" cy="596383"/>
          </a:xfrm>
          <a:prstGeom prst="hexagon">
            <a:avLst/>
          </a:prstGeom>
          <a:solidFill>
            <a:schemeClr val="accent5">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Model</a:t>
            </a:r>
          </a:p>
        </p:txBody>
      </p:sp>
      <p:sp>
        <p:nvSpPr>
          <p:cNvPr id="46" name="Arrow: Striped Right 45">
            <a:extLst>
              <a:ext uri="{FF2B5EF4-FFF2-40B4-BE49-F238E27FC236}">
                <a16:creationId xmlns:a16="http://schemas.microsoft.com/office/drawing/2014/main" id="{ED4F0863-4DAB-8BC5-CC7F-936A053B14C9}"/>
              </a:ext>
            </a:extLst>
          </p:cNvPr>
          <p:cNvSpPr/>
          <p:nvPr/>
        </p:nvSpPr>
        <p:spPr>
          <a:xfrm flipV="1">
            <a:off x="976844" y="3479744"/>
            <a:ext cx="342639" cy="325044"/>
          </a:xfrm>
          <a:prstGeom prst="stripedRightArrow">
            <a:avLst/>
          </a:prstGeom>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Beveled 47">
            <a:extLst>
              <a:ext uri="{FF2B5EF4-FFF2-40B4-BE49-F238E27FC236}">
                <a16:creationId xmlns:a16="http://schemas.microsoft.com/office/drawing/2014/main" id="{759B2F84-9E23-2B7D-DE32-D444A5738283}"/>
              </a:ext>
            </a:extLst>
          </p:cNvPr>
          <p:cNvSpPr/>
          <p:nvPr/>
        </p:nvSpPr>
        <p:spPr>
          <a:xfrm>
            <a:off x="170577" y="1866322"/>
            <a:ext cx="814939" cy="596383"/>
          </a:xfrm>
          <a:prstGeom prst="bevel">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Data Scientist </a:t>
            </a:r>
          </a:p>
        </p:txBody>
      </p:sp>
      <p:sp>
        <p:nvSpPr>
          <p:cNvPr id="50" name="Callout: Bent Line 49">
            <a:extLst>
              <a:ext uri="{FF2B5EF4-FFF2-40B4-BE49-F238E27FC236}">
                <a16:creationId xmlns:a16="http://schemas.microsoft.com/office/drawing/2014/main" id="{84E639C2-6F68-CE30-13D9-6CA97576B3D6}"/>
              </a:ext>
            </a:extLst>
          </p:cNvPr>
          <p:cNvSpPr/>
          <p:nvPr/>
        </p:nvSpPr>
        <p:spPr>
          <a:xfrm>
            <a:off x="8150335" y="4662956"/>
            <a:ext cx="931819" cy="296247"/>
          </a:xfrm>
          <a:prstGeom prst="borderCallout2">
            <a:avLst>
              <a:gd name="adj1" fmla="val 18750"/>
              <a:gd name="adj2" fmla="val -1102"/>
              <a:gd name="adj3" fmla="val 18750"/>
              <a:gd name="adj4" fmla="val -16667"/>
              <a:gd name="adj5" fmla="val -52202"/>
              <a:gd name="adj6" fmla="val -1690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Fake data </a:t>
            </a:r>
          </a:p>
        </p:txBody>
      </p:sp>
      <p:sp>
        <p:nvSpPr>
          <p:cNvPr id="51" name="Callout: Bent Line 50">
            <a:extLst>
              <a:ext uri="{FF2B5EF4-FFF2-40B4-BE49-F238E27FC236}">
                <a16:creationId xmlns:a16="http://schemas.microsoft.com/office/drawing/2014/main" id="{3D9482D2-1903-4453-3F36-FA60615D5133}"/>
              </a:ext>
            </a:extLst>
          </p:cNvPr>
          <p:cNvSpPr/>
          <p:nvPr/>
        </p:nvSpPr>
        <p:spPr>
          <a:xfrm>
            <a:off x="8155866" y="5113953"/>
            <a:ext cx="931819" cy="296247"/>
          </a:xfrm>
          <a:prstGeom prst="borderCallout2">
            <a:avLst>
              <a:gd name="adj1" fmla="val 25248"/>
              <a:gd name="adj2" fmla="val 964"/>
              <a:gd name="adj3" fmla="val 25248"/>
              <a:gd name="adj4" fmla="val -23898"/>
              <a:gd name="adj5" fmla="val -204909"/>
              <a:gd name="adj6" fmla="val -24131"/>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Test Patient  </a:t>
            </a:r>
          </a:p>
        </p:txBody>
      </p:sp>
      <p:sp>
        <p:nvSpPr>
          <p:cNvPr id="52" name="Oval 51">
            <a:extLst>
              <a:ext uri="{FF2B5EF4-FFF2-40B4-BE49-F238E27FC236}">
                <a16:creationId xmlns:a16="http://schemas.microsoft.com/office/drawing/2014/main" id="{57EC85EA-A24E-2AC2-487E-6A98EC1DA896}"/>
              </a:ext>
            </a:extLst>
          </p:cNvPr>
          <p:cNvSpPr/>
          <p:nvPr/>
        </p:nvSpPr>
        <p:spPr>
          <a:xfrm>
            <a:off x="10032189" y="1782687"/>
            <a:ext cx="1201783" cy="670560"/>
          </a:xfrm>
          <a:prstGeom prst="ellipse">
            <a:avLst/>
          </a:prstGeom>
          <a:solidFill>
            <a:schemeClr val="accent5">
              <a:lumMod val="5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CDH + IT  </a:t>
            </a:r>
          </a:p>
        </p:txBody>
      </p:sp>
      <p:pic>
        <p:nvPicPr>
          <p:cNvPr id="54" name="Graphic 53" descr="Security camera outline">
            <a:extLst>
              <a:ext uri="{FF2B5EF4-FFF2-40B4-BE49-F238E27FC236}">
                <a16:creationId xmlns:a16="http://schemas.microsoft.com/office/drawing/2014/main" id="{CB195D46-381E-3725-9BFE-CD9796E4FE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0080" y="2281572"/>
            <a:ext cx="914400" cy="914400"/>
          </a:xfrm>
          <a:prstGeom prst="rect">
            <a:avLst/>
          </a:prstGeom>
        </p:spPr>
      </p:pic>
      <p:sp>
        <p:nvSpPr>
          <p:cNvPr id="55" name="TextBox 54">
            <a:extLst>
              <a:ext uri="{FF2B5EF4-FFF2-40B4-BE49-F238E27FC236}">
                <a16:creationId xmlns:a16="http://schemas.microsoft.com/office/drawing/2014/main" id="{DA6BE2A1-8B57-91E0-E5B6-EF01C22E0405}"/>
              </a:ext>
            </a:extLst>
          </p:cNvPr>
          <p:cNvSpPr txBox="1"/>
          <p:nvPr/>
        </p:nvSpPr>
        <p:spPr>
          <a:xfrm>
            <a:off x="9147970" y="2158457"/>
            <a:ext cx="914400" cy="276999"/>
          </a:xfrm>
          <a:prstGeom prst="rect">
            <a:avLst/>
          </a:prstGeom>
          <a:noFill/>
        </p:spPr>
        <p:txBody>
          <a:bodyPr wrap="square" rtlCol="0">
            <a:spAutoFit/>
          </a:bodyPr>
          <a:lstStyle/>
          <a:p>
            <a:r>
              <a:rPr lang="en-US" sz="1200" dirty="0"/>
              <a:t>Monitoring</a:t>
            </a:r>
          </a:p>
        </p:txBody>
      </p:sp>
    </p:spTree>
    <p:extLst>
      <p:ext uri="{BB962C8B-B14F-4D97-AF65-F5344CB8AC3E}">
        <p14:creationId xmlns:p14="http://schemas.microsoft.com/office/powerpoint/2010/main" val="40081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par>
                                <p:cTn id="81" presetID="10"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5" grpId="0" animBg="1"/>
      <p:bldP spid="17" grpId="0"/>
      <p:bldP spid="19" grpId="0" animBg="1"/>
      <p:bldP spid="20" grpId="0" animBg="1"/>
      <p:bldP spid="40" grpId="0" animBg="1"/>
      <p:bldP spid="41" grpId="0" animBg="1"/>
      <p:bldP spid="44" grpId="0" animBg="1"/>
      <p:bldP spid="45" grpId="0" animBg="1"/>
      <p:bldP spid="46" grpId="0" animBg="1"/>
      <p:bldP spid="48" grpId="0" animBg="1"/>
      <p:bldP spid="50" grpId="0" animBg="1"/>
      <p:bldP spid="51" grpId="0" animBg="1"/>
      <p:bldP spid="52" grpId="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8"/>
            <a:ext cx="11153746" cy="499346"/>
          </a:xfrm>
        </p:spPr>
        <p:txBody>
          <a:bodyPr>
            <a:noAutofit/>
          </a:bodyPr>
          <a:lstStyle/>
          <a:p>
            <a:r>
              <a:rPr lang="en-US" sz="3200" b="1" dirty="0">
                <a:solidFill>
                  <a:srgbClr val="ED701A"/>
                </a:solidFill>
                <a:latin typeface="Montserrat" pitchFamily="2" charset="77"/>
              </a:rPr>
              <a:t>Continuing to explore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33C0EE46-BCE2-1A62-8C5B-2CD57B7ACAF7}"/>
              </a:ext>
            </a:extLst>
          </p:cNvPr>
          <p:cNvSpPr>
            <a:spLocks noGrp="1"/>
          </p:cNvSpPr>
          <p:nvPr>
            <p:ph type="sldNum" sz="quarter" idx="12"/>
          </p:nvPr>
        </p:nvSpPr>
        <p:spPr/>
        <p:txBody>
          <a:bodyPr/>
          <a:lstStyle/>
          <a:p>
            <a:fld id="{3F4082E9-C2C1-554A-B4F7-A7282B2A61D8}" type="slidenum">
              <a:rPr lang="en-US" smtClean="0"/>
              <a:t>18</a:t>
            </a:fld>
            <a:endParaRPr lang="en-US"/>
          </a:p>
        </p:txBody>
      </p:sp>
      <p:sp>
        <p:nvSpPr>
          <p:cNvPr id="3" name="TextBox 2">
            <a:extLst>
              <a:ext uri="{FF2B5EF4-FFF2-40B4-BE49-F238E27FC236}">
                <a16:creationId xmlns:a16="http://schemas.microsoft.com/office/drawing/2014/main" id="{1CCD6E68-8EFB-9008-27B7-8A9CD250C158}"/>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4" name="TextBox 3">
            <a:extLst>
              <a:ext uri="{FF2B5EF4-FFF2-40B4-BE49-F238E27FC236}">
                <a16:creationId xmlns:a16="http://schemas.microsoft.com/office/drawing/2014/main" id="{B3179A54-2386-CE53-B18D-E5A26A71B1F0}"/>
              </a:ext>
            </a:extLst>
          </p:cNvPr>
          <p:cNvSpPr txBox="1"/>
          <p:nvPr/>
        </p:nvSpPr>
        <p:spPr>
          <a:xfrm>
            <a:off x="653143" y="1419497"/>
            <a:ext cx="9588137"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t>AI in V&amp;V</a:t>
            </a:r>
          </a:p>
          <a:p>
            <a:endParaRPr lang="en-US" sz="2400" dirty="0"/>
          </a:p>
          <a:p>
            <a:pPr marL="342900" indent="-342900">
              <a:buFont typeface="Arial" panose="020B0604020202020204" pitchFamily="34" charset="0"/>
              <a:buChar char="•"/>
            </a:pPr>
            <a:r>
              <a:rPr lang="en-US" sz="2400" dirty="0"/>
              <a:t>Standardizing deployment process</a:t>
            </a:r>
          </a:p>
          <a:p>
            <a:endParaRPr lang="en-US" sz="2400" dirty="0"/>
          </a:p>
          <a:p>
            <a:pPr marL="342900" indent="-342900">
              <a:buFont typeface="Arial" panose="020B0604020202020204" pitchFamily="34" charset="0"/>
              <a:buChar char="•"/>
            </a:pPr>
            <a:r>
              <a:rPr lang="en-US" sz="2400" dirty="0"/>
              <a:t>Testing datasets updating based on retraining, changes in production    </a:t>
            </a:r>
          </a:p>
          <a:p>
            <a:pPr marL="342900" indent="-342900">
              <a:buAutoNum type="arabicPeriod"/>
            </a:pPr>
            <a:endParaRPr lang="en-US" dirty="0"/>
          </a:p>
        </p:txBody>
      </p:sp>
    </p:spTree>
    <p:extLst>
      <p:ext uri="{BB962C8B-B14F-4D97-AF65-F5344CB8AC3E}">
        <p14:creationId xmlns:p14="http://schemas.microsoft.com/office/powerpoint/2010/main" val="150552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693348"/>
            <a:ext cx="11153746" cy="499346"/>
          </a:xfrm>
        </p:spPr>
        <p:txBody>
          <a:bodyPr>
            <a:noAutofit/>
          </a:bodyPr>
          <a:lstStyle/>
          <a:p>
            <a:r>
              <a:rPr lang="en-US" sz="3200" b="1" dirty="0">
                <a:solidFill>
                  <a:srgbClr val="ED701A"/>
                </a:solidFill>
                <a:latin typeface="Montserrat" pitchFamily="2" charset="77"/>
              </a:rPr>
              <a:t>References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3" name="Content Placeholder 2">
            <a:extLst>
              <a:ext uri="{FF2B5EF4-FFF2-40B4-BE49-F238E27FC236}">
                <a16:creationId xmlns:a16="http://schemas.microsoft.com/office/drawing/2014/main" id="{526EDD0F-980B-F0B0-48AC-AE91E146BAE9}"/>
              </a:ext>
            </a:extLst>
          </p:cNvPr>
          <p:cNvSpPr>
            <a:spLocks noGrp="1"/>
          </p:cNvSpPr>
          <p:nvPr>
            <p:ph idx="1"/>
          </p:nvPr>
        </p:nvSpPr>
        <p:spPr>
          <a:xfrm>
            <a:off x="472197" y="1721705"/>
            <a:ext cx="10733314" cy="3932645"/>
          </a:xfrm>
        </p:spPr>
        <p:txBody>
          <a:bodyPr>
            <a:noAutofit/>
          </a:bodyPr>
          <a:lstStyle/>
          <a:p>
            <a:pPr marL="342900" marR="0" lvl="0" indent="-342900">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cs typeface="Times New Roman" panose="02020603050405020304" pitchFamily="18" charset="0"/>
              </a:rPr>
              <a:t>IPSS-M Risk Calculator</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https://mds-risk-model.com/</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cs typeface="Times New Roman" panose="02020603050405020304" pitchFamily="18" charset="0"/>
              </a:rPr>
              <a:t>IPSS-R Basic Calculator</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https://www.mds-foundation.org/ipss-r-calculator/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cs typeface="Times New Roman" panose="02020603050405020304" pitchFamily="18" charset="0"/>
              </a:rPr>
              <a:t>ChatGPT Model: GPT-4</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https://openai.com/research/gpt-4</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cs typeface="Times New Roman" panose="02020603050405020304" pitchFamily="18" charset="0"/>
              </a:rPr>
              <a:t>GPT-4TechnicalReport:</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p>
          <a:p>
            <a:pPr marR="0" indent="0">
              <a:spcBef>
                <a:spcPts val="0"/>
              </a:spcBef>
              <a:spcAft>
                <a:spcPts val="1000"/>
              </a:spcAft>
              <a:buNone/>
            </a:pPr>
            <a:r>
              <a:rPr lang="en-US" sz="20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chrome-extension://</a:t>
            </a:r>
            <a:r>
              <a:rPr lang="en-US" sz="2000" u="sng"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efaidnbmnnnibpcajpcglclefindmkaj</a:t>
            </a:r>
            <a:r>
              <a:rPr lang="en-US" sz="20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/https://cdn.openai.com/papers/gpt-4.pdf</a:t>
            </a:r>
          </a:p>
        </p:txBody>
      </p:sp>
      <p:sp>
        <p:nvSpPr>
          <p:cNvPr id="2" name="Slide Number Placeholder 1">
            <a:extLst>
              <a:ext uri="{FF2B5EF4-FFF2-40B4-BE49-F238E27FC236}">
                <a16:creationId xmlns:a16="http://schemas.microsoft.com/office/drawing/2014/main" id="{BF332C29-3DD3-C0A3-3271-074436A35CE4}"/>
              </a:ext>
            </a:extLst>
          </p:cNvPr>
          <p:cNvSpPr>
            <a:spLocks noGrp="1"/>
          </p:cNvSpPr>
          <p:nvPr>
            <p:ph type="sldNum" sz="quarter" idx="12"/>
          </p:nvPr>
        </p:nvSpPr>
        <p:spPr/>
        <p:txBody>
          <a:bodyPr/>
          <a:lstStyle/>
          <a:p>
            <a:fld id="{3F4082E9-C2C1-554A-B4F7-A7282B2A61D8}" type="slidenum">
              <a:rPr lang="en-US" smtClean="0"/>
              <a:t>19</a:t>
            </a:fld>
            <a:endParaRPr lang="en-US"/>
          </a:p>
        </p:txBody>
      </p:sp>
      <p:sp>
        <p:nvSpPr>
          <p:cNvPr id="9" name="TextBox 8">
            <a:extLst>
              <a:ext uri="{FF2B5EF4-FFF2-40B4-BE49-F238E27FC236}">
                <a16:creationId xmlns:a16="http://schemas.microsoft.com/office/drawing/2014/main" id="{AF91F077-40A3-52E4-9074-944DB9126252}"/>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160172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3200" b="1" dirty="0">
                <a:solidFill>
                  <a:srgbClr val="ED701A"/>
                </a:solidFill>
                <a:latin typeface="Montserrat" pitchFamily="2" charset="77"/>
              </a:rPr>
              <a:t>HEADING</a:t>
            </a:r>
          </a:p>
        </p:txBody>
      </p:sp>
      <p:graphicFrame>
        <p:nvGraphicFramePr>
          <p:cNvPr id="19" name="Content Placeholder 2">
            <a:extLst>
              <a:ext uri="{FF2B5EF4-FFF2-40B4-BE49-F238E27FC236}">
                <a16:creationId xmlns:a16="http://schemas.microsoft.com/office/drawing/2014/main" id="{452CFF94-9BD1-ED24-ED2F-0CA19D7392E8}"/>
              </a:ext>
            </a:extLst>
          </p:cNvPr>
          <p:cNvGraphicFramePr>
            <a:graphicFrameLocks noGrp="1"/>
          </p:cNvGraphicFramePr>
          <p:nvPr>
            <p:ph idx="1"/>
            <p:extLst>
              <p:ext uri="{D42A27DB-BD31-4B8C-83A1-F6EECF244321}">
                <p14:modId xmlns:p14="http://schemas.microsoft.com/office/powerpoint/2010/main" val="31282465"/>
              </p:ext>
            </p:extLst>
          </p:nvPr>
        </p:nvGraphicFramePr>
        <p:xfrm>
          <a:off x="870327" y="1121320"/>
          <a:ext cx="10351254" cy="411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2FCD00E-5636-7640-BD31-198D691EDA0C}"/>
              </a:ext>
            </a:extLst>
          </p:cNvPr>
          <p:cNvSpPr txBox="1"/>
          <p:nvPr/>
        </p:nvSpPr>
        <p:spPr>
          <a:xfrm>
            <a:off x="1224483" y="6304243"/>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8"/>
          <a:stretch>
            <a:fillRect/>
          </a:stretch>
        </p:blipFill>
        <p:spPr>
          <a:xfrm>
            <a:off x="455024" y="5875136"/>
            <a:ext cx="758186" cy="758186"/>
          </a:xfrm>
          <a:prstGeom prst="rect">
            <a:avLst/>
          </a:prstGeom>
        </p:spPr>
      </p:pic>
      <p:sp>
        <p:nvSpPr>
          <p:cNvPr id="3" name="Slide Number Placeholder 2">
            <a:extLst>
              <a:ext uri="{FF2B5EF4-FFF2-40B4-BE49-F238E27FC236}">
                <a16:creationId xmlns:a16="http://schemas.microsoft.com/office/drawing/2014/main" id="{CBC39527-AC48-CBD4-2478-FD815A034F73}"/>
              </a:ext>
            </a:extLst>
          </p:cNvPr>
          <p:cNvSpPr>
            <a:spLocks noGrp="1"/>
          </p:cNvSpPr>
          <p:nvPr>
            <p:ph type="sldNum" sz="quarter" idx="12"/>
          </p:nvPr>
        </p:nvSpPr>
        <p:spPr/>
        <p:txBody>
          <a:bodyPr/>
          <a:lstStyle/>
          <a:p>
            <a:fld id="{3F4082E9-C2C1-554A-B4F7-A7282B2A61D8}" type="slidenum">
              <a:rPr lang="en-US" smtClean="0"/>
              <a:t>2</a:t>
            </a:fld>
            <a:endParaRPr lang="en-US"/>
          </a:p>
        </p:txBody>
      </p:sp>
    </p:spTree>
    <p:extLst>
      <p:ext uri="{BB962C8B-B14F-4D97-AF65-F5344CB8AC3E}">
        <p14:creationId xmlns:p14="http://schemas.microsoft.com/office/powerpoint/2010/main" val="359685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9" name="Title 8">
            <a:extLst>
              <a:ext uri="{FF2B5EF4-FFF2-40B4-BE49-F238E27FC236}">
                <a16:creationId xmlns:a16="http://schemas.microsoft.com/office/drawing/2014/main" id="{FB823B42-CCDC-E6F9-7C23-BC18AE66A7DF}"/>
              </a:ext>
            </a:extLst>
          </p:cNvPr>
          <p:cNvSpPr>
            <a:spLocks noGrp="1"/>
          </p:cNvSpPr>
          <p:nvPr>
            <p:ph type="title"/>
          </p:nvPr>
        </p:nvSpPr>
        <p:spPr/>
        <p:txBody>
          <a:bodyPr>
            <a:normAutofit/>
          </a:bodyPr>
          <a:lstStyle/>
          <a:p>
            <a:r>
              <a:rPr lang="en-US" sz="3200" b="1" dirty="0">
                <a:solidFill>
                  <a:srgbClr val="ED701A"/>
                </a:solidFill>
                <a:latin typeface="Montserrat" pitchFamily="2" charset="77"/>
              </a:rPr>
              <a:t>Acknowledgements</a:t>
            </a:r>
            <a:endParaRPr lang="en-US" sz="3200" dirty="0"/>
          </a:p>
        </p:txBody>
      </p:sp>
      <p:graphicFrame>
        <p:nvGraphicFramePr>
          <p:cNvPr id="26" name="Content Placeholder 10">
            <a:extLst>
              <a:ext uri="{FF2B5EF4-FFF2-40B4-BE49-F238E27FC236}">
                <a16:creationId xmlns:a16="http://schemas.microsoft.com/office/drawing/2014/main" id="{3CA06B31-D782-D2F7-AABF-E68347C23AFB}"/>
              </a:ext>
            </a:extLst>
          </p:cNvPr>
          <p:cNvGraphicFramePr>
            <a:graphicFrameLocks noGrp="1"/>
          </p:cNvGraphicFramePr>
          <p:nvPr>
            <p:ph idx="1"/>
            <p:extLst>
              <p:ext uri="{D42A27DB-BD31-4B8C-83A1-F6EECF244321}">
                <p14:modId xmlns:p14="http://schemas.microsoft.com/office/powerpoint/2010/main" val="1316182137"/>
              </p:ext>
            </p:extLst>
          </p:nvPr>
        </p:nvGraphicFramePr>
        <p:xfrm>
          <a:off x="838200" y="1789210"/>
          <a:ext cx="10675776" cy="3211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264C925-8B34-D15F-C409-745DE73CC295}"/>
              </a:ext>
            </a:extLst>
          </p:cNvPr>
          <p:cNvSpPr>
            <a:spLocks noGrp="1"/>
          </p:cNvSpPr>
          <p:nvPr>
            <p:ph type="sldNum" sz="quarter" idx="12"/>
          </p:nvPr>
        </p:nvSpPr>
        <p:spPr/>
        <p:txBody>
          <a:bodyPr/>
          <a:lstStyle/>
          <a:p>
            <a:fld id="{3F4082E9-C2C1-554A-B4F7-A7282B2A61D8}" type="slidenum">
              <a:rPr lang="en-US" smtClean="0"/>
              <a:t>20</a:t>
            </a:fld>
            <a:endParaRPr lang="en-US"/>
          </a:p>
        </p:txBody>
      </p:sp>
      <p:sp>
        <p:nvSpPr>
          <p:cNvPr id="3" name="TextBox 2">
            <a:extLst>
              <a:ext uri="{FF2B5EF4-FFF2-40B4-BE49-F238E27FC236}">
                <a16:creationId xmlns:a16="http://schemas.microsoft.com/office/drawing/2014/main" id="{978BC327-7476-2E8D-77B4-B963B723D02B}"/>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33888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385820"/>
            <a:ext cx="11153746" cy="499346"/>
          </a:xfrm>
        </p:spPr>
        <p:txBody>
          <a:bodyPr>
            <a:noAutofit/>
          </a:bodyPr>
          <a:lstStyle/>
          <a:p>
            <a:r>
              <a:rPr lang="en-US" sz="3200" b="1" dirty="0">
                <a:solidFill>
                  <a:srgbClr val="ED701A"/>
                </a:solidFill>
                <a:latin typeface="Montserrat" pitchFamily="2" charset="77"/>
              </a:rPr>
              <a:t>Contact Information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graphicFrame>
        <p:nvGraphicFramePr>
          <p:cNvPr id="26" name="Content Placeholder 2">
            <a:extLst>
              <a:ext uri="{FF2B5EF4-FFF2-40B4-BE49-F238E27FC236}">
                <a16:creationId xmlns:a16="http://schemas.microsoft.com/office/drawing/2014/main" id="{98C84C17-BF3F-D079-BCB9-D2BE20701949}"/>
              </a:ext>
            </a:extLst>
          </p:cNvPr>
          <p:cNvGraphicFramePr>
            <a:graphicFrameLocks noGrp="1"/>
          </p:cNvGraphicFramePr>
          <p:nvPr>
            <p:ph idx="1"/>
            <p:extLst>
              <p:ext uri="{D42A27DB-BD31-4B8C-83A1-F6EECF244321}">
                <p14:modId xmlns:p14="http://schemas.microsoft.com/office/powerpoint/2010/main" val="1778210138"/>
              </p:ext>
            </p:extLst>
          </p:nvPr>
        </p:nvGraphicFramePr>
        <p:xfrm>
          <a:off x="552164" y="1417959"/>
          <a:ext cx="10400254" cy="4070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B6CD69D-8789-B457-EAEC-0542938D5B02}"/>
              </a:ext>
            </a:extLst>
          </p:cNvPr>
          <p:cNvSpPr>
            <a:spLocks noGrp="1"/>
          </p:cNvSpPr>
          <p:nvPr>
            <p:ph type="sldNum" sz="quarter" idx="12"/>
          </p:nvPr>
        </p:nvSpPr>
        <p:spPr/>
        <p:txBody>
          <a:bodyPr/>
          <a:lstStyle/>
          <a:p>
            <a:fld id="{3F4082E9-C2C1-554A-B4F7-A7282B2A61D8}" type="slidenum">
              <a:rPr lang="en-US" smtClean="0"/>
              <a:t>21</a:t>
            </a:fld>
            <a:endParaRPr lang="en-US"/>
          </a:p>
        </p:txBody>
      </p:sp>
      <p:sp>
        <p:nvSpPr>
          <p:cNvPr id="3" name="TextBox 2">
            <a:extLst>
              <a:ext uri="{FF2B5EF4-FFF2-40B4-BE49-F238E27FC236}">
                <a16:creationId xmlns:a16="http://schemas.microsoft.com/office/drawing/2014/main" id="{16AD7989-CB54-D82A-4409-9A5C5583A521}"/>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5710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uestion mark on green pastel background">
            <a:extLst>
              <a:ext uri="{FF2B5EF4-FFF2-40B4-BE49-F238E27FC236}">
                <a16:creationId xmlns:a16="http://schemas.microsoft.com/office/drawing/2014/main" id="{D557D775-9788-AEC3-EF07-F41C53648964}"/>
              </a:ext>
            </a:extLst>
          </p:cNvPr>
          <p:cNvPicPr>
            <a:picLocks noChangeAspect="1"/>
          </p:cNvPicPr>
          <p:nvPr/>
        </p:nvPicPr>
        <p:blipFill>
          <a:blip r:embed="rId2"/>
          <a:stretch>
            <a:fillRect/>
          </a:stretch>
        </p:blipFill>
        <p:spPr>
          <a:xfrm>
            <a:off x="0" y="-22450"/>
            <a:ext cx="12192000" cy="5792562"/>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9" name="Title 8">
            <a:extLst>
              <a:ext uri="{FF2B5EF4-FFF2-40B4-BE49-F238E27FC236}">
                <a16:creationId xmlns:a16="http://schemas.microsoft.com/office/drawing/2014/main" id="{FB823B42-CCDC-E6F9-7C23-BC18AE66A7DF}"/>
              </a:ext>
            </a:extLst>
          </p:cNvPr>
          <p:cNvSpPr>
            <a:spLocks noGrp="1"/>
          </p:cNvSpPr>
          <p:nvPr>
            <p:ph type="title"/>
          </p:nvPr>
        </p:nvSpPr>
        <p:spPr/>
        <p:txBody>
          <a:bodyPr>
            <a:normAutofit/>
          </a:bodyPr>
          <a:lstStyle/>
          <a:p>
            <a:r>
              <a:rPr lang="en-US" b="1" dirty="0">
                <a:solidFill>
                  <a:srgbClr val="ED701A"/>
                </a:solidFill>
                <a:latin typeface="Montserrat" pitchFamily="2" charset="77"/>
              </a:rPr>
              <a:t>Q&amp;A</a:t>
            </a:r>
            <a:endParaRPr lang="en-US" dirty="0"/>
          </a:p>
        </p:txBody>
      </p:sp>
      <p:sp>
        <p:nvSpPr>
          <p:cNvPr id="2" name="Slide Number Placeholder 1">
            <a:extLst>
              <a:ext uri="{FF2B5EF4-FFF2-40B4-BE49-F238E27FC236}">
                <a16:creationId xmlns:a16="http://schemas.microsoft.com/office/drawing/2014/main" id="{FA58284D-78AC-1D64-F12F-266C92BBCFEB}"/>
              </a:ext>
            </a:extLst>
          </p:cNvPr>
          <p:cNvSpPr>
            <a:spLocks noGrp="1"/>
          </p:cNvSpPr>
          <p:nvPr>
            <p:ph type="sldNum" sz="quarter" idx="12"/>
          </p:nvPr>
        </p:nvSpPr>
        <p:spPr/>
        <p:txBody>
          <a:bodyPr/>
          <a:lstStyle/>
          <a:p>
            <a:fld id="{3F4082E9-C2C1-554A-B4F7-A7282B2A61D8}" type="slidenum">
              <a:rPr lang="en-US" smtClean="0"/>
              <a:t>22</a:t>
            </a:fld>
            <a:endParaRPr lang="en-US"/>
          </a:p>
        </p:txBody>
      </p:sp>
      <p:sp>
        <p:nvSpPr>
          <p:cNvPr id="3" name="TextBox 2">
            <a:extLst>
              <a:ext uri="{FF2B5EF4-FFF2-40B4-BE49-F238E27FC236}">
                <a16:creationId xmlns:a16="http://schemas.microsoft.com/office/drawing/2014/main" id="{6D39F431-2B3C-E20B-6034-DC7DE9518563}"/>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410705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0CC94905-5959-97A0-8826-32AF16445C3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DBE1A02-3476-9E24-799E-9AA3FCA576AC}"/>
              </a:ext>
            </a:extLst>
          </p:cNvPr>
          <p:cNvSpPr txBox="1"/>
          <p:nvPr/>
        </p:nvSpPr>
        <p:spPr>
          <a:xfrm>
            <a:off x="5044135" y="4212585"/>
            <a:ext cx="5776698" cy="1015663"/>
          </a:xfrm>
          <a:prstGeom prst="rect">
            <a:avLst/>
          </a:prstGeom>
          <a:noFill/>
        </p:spPr>
        <p:txBody>
          <a:bodyPr wrap="square" rtlCol="0">
            <a:spAutoFit/>
          </a:bodyPr>
          <a:lstStyle/>
          <a:p>
            <a:r>
              <a:rPr lang="en-US" sz="6000" b="1" dirty="0">
                <a:latin typeface="Montserrat" pitchFamily="2" charset="77"/>
              </a:rPr>
              <a:t>THANK </a:t>
            </a:r>
            <a:r>
              <a:rPr lang="en-US" sz="6000" dirty="0">
                <a:latin typeface="Montserrat" pitchFamily="2" charset="77"/>
              </a:rPr>
              <a:t>YOU</a:t>
            </a:r>
          </a:p>
        </p:txBody>
      </p:sp>
      <p:sp>
        <p:nvSpPr>
          <p:cNvPr id="5" name="TextBox 4">
            <a:extLst>
              <a:ext uri="{FF2B5EF4-FFF2-40B4-BE49-F238E27FC236}">
                <a16:creationId xmlns:a16="http://schemas.microsoft.com/office/drawing/2014/main" id="{81F27C64-F395-373D-B27F-4567B83D31C2}"/>
              </a:ext>
            </a:extLst>
          </p:cNvPr>
          <p:cNvSpPr txBox="1"/>
          <p:nvPr/>
        </p:nvSpPr>
        <p:spPr>
          <a:xfrm>
            <a:off x="6568079" y="5427658"/>
            <a:ext cx="5414315" cy="461665"/>
          </a:xfrm>
          <a:prstGeom prst="rect">
            <a:avLst/>
          </a:prstGeom>
          <a:noFill/>
        </p:spPr>
        <p:txBody>
          <a:bodyPr wrap="square" rtlCol="0">
            <a:spAutoFit/>
          </a:bodyPr>
          <a:lstStyle/>
          <a:p>
            <a:r>
              <a:rPr lang="en-US" sz="2400" b="1" dirty="0">
                <a:solidFill>
                  <a:srgbClr val="0070C0"/>
                </a:solidFill>
                <a:latin typeface="Montserrat" pitchFamily="2" charset="77"/>
              </a:rPr>
              <a:t>Nancy McCormack</a:t>
            </a:r>
            <a:endParaRPr lang="en-US" sz="2400" dirty="0">
              <a:latin typeface="Montserrat" pitchFamily="2" charset="77"/>
            </a:endParaRPr>
          </a:p>
        </p:txBody>
      </p:sp>
      <p:sp>
        <p:nvSpPr>
          <p:cNvPr id="6" name="TextBox 5">
            <a:extLst>
              <a:ext uri="{FF2B5EF4-FFF2-40B4-BE49-F238E27FC236}">
                <a16:creationId xmlns:a16="http://schemas.microsoft.com/office/drawing/2014/main" id="{8A5A01C4-2C8F-2541-1F4A-73A38E638586}"/>
              </a:ext>
            </a:extLst>
          </p:cNvPr>
          <p:cNvSpPr txBox="1"/>
          <p:nvPr/>
        </p:nvSpPr>
        <p:spPr>
          <a:xfrm>
            <a:off x="5191092" y="5889323"/>
            <a:ext cx="6859394" cy="830997"/>
          </a:xfrm>
          <a:prstGeom prst="rect">
            <a:avLst/>
          </a:prstGeom>
          <a:noFill/>
        </p:spPr>
        <p:txBody>
          <a:bodyPr wrap="square" rtlCol="0">
            <a:spAutoFit/>
          </a:bodyPr>
          <a:lstStyle/>
          <a:p>
            <a:r>
              <a:rPr lang="en-US" sz="2400" b="1" dirty="0">
                <a:solidFill>
                  <a:srgbClr val="ED701A"/>
                </a:solidFill>
                <a:latin typeface="Montserrat" pitchFamily="2" charset="77"/>
              </a:rPr>
              <a:t>How to Design and Create Testing Data Sets for End-to-End Testing </a:t>
            </a:r>
            <a:endParaRPr lang="en-US" sz="2400" dirty="0">
              <a:solidFill>
                <a:srgbClr val="ED701A"/>
              </a:solidFill>
              <a:latin typeface="Montserrat" pitchFamily="2" charset="77"/>
            </a:endParaRPr>
          </a:p>
        </p:txBody>
      </p:sp>
    </p:spTree>
    <p:extLst>
      <p:ext uri="{BB962C8B-B14F-4D97-AF65-F5344CB8AC3E}">
        <p14:creationId xmlns:p14="http://schemas.microsoft.com/office/powerpoint/2010/main" val="277703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393521"/>
            <a:ext cx="8818759" cy="647200"/>
          </a:xfrm>
        </p:spPr>
        <p:txBody>
          <a:bodyPr>
            <a:normAutofit/>
          </a:bodyPr>
          <a:lstStyle/>
          <a:p>
            <a:r>
              <a:rPr lang="en-US" sz="3200" b="1" dirty="0">
                <a:solidFill>
                  <a:srgbClr val="ED701A"/>
                </a:solidFill>
                <a:latin typeface="Montserrat" pitchFamily="2" charset="77"/>
              </a:rPr>
              <a:t>Biography – Nancy McCormack  </a:t>
            </a:r>
          </a:p>
        </p:txBody>
      </p:sp>
      <p:graphicFrame>
        <p:nvGraphicFramePr>
          <p:cNvPr id="26" name="Content Placeholder 2">
            <a:extLst>
              <a:ext uri="{FF2B5EF4-FFF2-40B4-BE49-F238E27FC236}">
                <a16:creationId xmlns:a16="http://schemas.microsoft.com/office/drawing/2014/main" id="{72F5D164-6AC5-5F94-97B9-2CE1763BC4C1}"/>
              </a:ext>
            </a:extLst>
          </p:cNvPr>
          <p:cNvGraphicFramePr>
            <a:graphicFrameLocks noGrp="1"/>
          </p:cNvGraphicFramePr>
          <p:nvPr>
            <p:ph idx="1"/>
            <p:extLst>
              <p:ext uri="{D42A27DB-BD31-4B8C-83A1-F6EECF244321}">
                <p14:modId xmlns:p14="http://schemas.microsoft.com/office/powerpoint/2010/main" val="2387075907"/>
              </p:ext>
            </p:extLst>
          </p:nvPr>
        </p:nvGraphicFramePr>
        <p:xfrm>
          <a:off x="472198" y="139793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ED9E7E3-D6F2-385E-C451-C41CFE993E80}"/>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3" name="Slide Number Placeholder 2">
            <a:extLst>
              <a:ext uri="{FF2B5EF4-FFF2-40B4-BE49-F238E27FC236}">
                <a16:creationId xmlns:a16="http://schemas.microsoft.com/office/drawing/2014/main" id="{E7ECC79A-9736-8262-E4BC-E65B6740B992}"/>
              </a:ext>
            </a:extLst>
          </p:cNvPr>
          <p:cNvSpPr>
            <a:spLocks noGrp="1"/>
          </p:cNvSpPr>
          <p:nvPr>
            <p:ph type="sldNum" sz="quarter" idx="12"/>
          </p:nvPr>
        </p:nvSpPr>
        <p:spPr/>
        <p:txBody>
          <a:bodyPr/>
          <a:lstStyle/>
          <a:p>
            <a:fld id="{3F4082E9-C2C1-554A-B4F7-A7282B2A61D8}" type="slidenum">
              <a:rPr lang="en-US" smtClean="0"/>
              <a:t>3</a:t>
            </a:fld>
            <a:endParaRPr lang="en-US"/>
          </a:p>
        </p:txBody>
      </p:sp>
    </p:spTree>
    <p:extLst>
      <p:ext uri="{BB962C8B-B14F-4D97-AF65-F5344CB8AC3E}">
        <p14:creationId xmlns:p14="http://schemas.microsoft.com/office/powerpoint/2010/main" val="257837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447609"/>
            <a:ext cx="11317032" cy="425970"/>
          </a:xfrm>
        </p:spPr>
        <p:txBody>
          <a:bodyPr>
            <a:normAutofit fontScale="90000"/>
          </a:bodyPr>
          <a:lstStyle/>
          <a:p>
            <a:r>
              <a:rPr lang="en-US" sz="3200" b="1" dirty="0">
                <a:solidFill>
                  <a:srgbClr val="ED701A"/>
                </a:solidFill>
                <a:latin typeface="Montserrat" pitchFamily="2" charset="77"/>
              </a:rPr>
              <a:t>Mayo Clinic, CDH, AI Engineering &amp; V&amp;V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3" name="Oval 2">
            <a:extLst>
              <a:ext uri="{FF2B5EF4-FFF2-40B4-BE49-F238E27FC236}">
                <a16:creationId xmlns:a16="http://schemas.microsoft.com/office/drawing/2014/main" id="{B094CCAA-D4B3-F6C7-3A61-08704950D66B}"/>
              </a:ext>
            </a:extLst>
          </p:cNvPr>
          <p:cNvSpPr/>
          <p:nvPr/>
        </p:nvSpPr>
        <p:spPr>
          <a:xfrm>
            <a:off x="268448" y="1075764"/>
            <a:ext cx="11734082" cy="47064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sz="1200" dirty="0"/>
          </a:p>
        </p:txBody>
      </p:sp>
      <p:sp>
        <p:nvSpPr>
          <p:cNvPr id="6" name="TextBox 5">
            <a:extLst>
              <a:ext uri="{FF2B5EF4-FFF2-40B4-BE49-F238E27FC236}">
                <a16:creationId xmlns:a16="http://schemas.microsoft.com/office/drawing/2014/main" id="{33B02D32-E09B-C57E-5C14-51755751239F}"/>
              </a:ext>
            </a:extLst>
          </p:cNvPr>
          <p:cNvSpPr txBox="1"/>
          <p:nvPr/>
        </p:nvSpPr>
        <p:spPr>
          <a:xfrm>
            <a:off x="4022663" y="1151912"/>
            <a:ext cx="3808602" cy="830997"/>
          </a:xfrm>
          <a:prstGeom prst="rect">
            <a:avLst/>
          </a:prstGeom>
          <a:noFill/>
        </p:spPr>
        <p:txBody>
          <a:bodyPr wrap="square" rtlCol="0">
            <a:spAutoFit/>
          </a:bodyPr>
          <a:lstStyle/>
          <a:p>
            <a:pPr lvl="0"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Mayo Clinic</a:t>
            </a:r>
          </a:p>
          <a:p>
            <a:pPr lvl="0" algn="ctr"/>
            <a:r>
              <a:rPr lang="en-US"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T</a:t>
            </a:r>
            <a:r>
              <a:rPr lang="en-U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No. 1 hospital overall in the nation and top-ranked in fourteen specialties by U.S News and World Report for seven consecutive years.  </a:t>
            </a:r>
            <a:endParaRPr lang="en-US" dirty="0"/>
          </a:p>
        </p:txBody>
      </p:sp>
      <p:sp>
        <p:nvSpPr>
          <p:cNvPr id="7" name="Oval 6">
            <a:extLst>
              <a:ext uri="{FF2B5EF4-FFF2-40B4-BE49-F238E27FC236}">
                <a16:creationId xmlns:a16="http://schemas.microsoft.com/office/drawing/2014/main" id="{7082AD84-AD8A-FA94-EA0A-E17834BBD057}"/>
              </a:ext>
            </a:extLst>
          </p:cNvPr>
          <p:cNvSpPr/>
          <p:nvPr/>
        </p:nvSpPr>
        <p:spPr>
          <a:xfrm>
            <a:off x="2801923" y="2059058"/>
            <a:ext cx="6954473" cy="3723176"/>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FFBD25-F139-D7D8-7CDD-D114D9F53E87}"/>
              </a:ext>
            </a:extLst>
          </p:cNvPr>
          <p:cNvSpPr txBox="1"/>
          <p:nvPr/>
        </p:nvSpPr>
        <p:spPr>
          <a:xfrm>
            <a:off x="4305770" y="2185094"/>
            <a:ext cx="3580460" cy="1015663"/>
          </a:xfrm>
          <a:prstGeom prst="rect">
            <a:avLst/>
          </a:prstGeom>
          <a:noFill/>
        </p:spPr>
        <p:txBody>
          <a:bodyPr wrap="square" rtlCol="0">
            <a:spAutoFit/>
          </a:bodyPr>
          <a:lstStyle/>
          <a:p>
            <a:pPr lvl="0" algn="ctr"/>
            <a:r>
              <a:rPr lang="en-US" sz="1000" b="1" dirty="0">
                <a:effectLst/>
                <a:latin typeface="Arial" panose="020B0604020202020204" pitchFamily="34" charset="0"/>
                <a:ea typeface="Calibri" panose="020F0502020204030204" pitchFamily="34" charset="0"/>
                <a:cs typeface="Times New Roman" panose="02020603050405020304" pitchFamily="18" charset="0"/>
              </a:rPr>
              <a:t>The Center for Digital Health (CDH)</a:t>
            </a:r>
          </a:p>
          <a:p>
            <a:pPr lvl="0" algn="ctr"/>
            <a:r>
              <a:rPr lang="en-US" sz="1000" dirty="0">
                <a:effectLst/>
                <a:latin typeface="Arial" panose="020B0604020202020204" pitchFamily="34" charset="0"/>
                <a:ea typeface="Calibri" panose="020F0502020204030204" pitchFamily="34" charset="0"/>
                <a:cs typeface="Times New Roman" panose="02020603050405020304" pitchFamily="18" charset="0"/>
              </a:rPr>
              <a:t>* Creates innovative digital experiences, </a:t>
            </a:r>
          </a:p>
          <a:p>
            <a:pPr lvl="0" algn="ctr"/>
            <a:r>
              <a:rPr lang="en-US" sz="1000" dirty="0">
                <a:effectLst/>
                <a:latin typeface="Arial" panose="020B0604020202020204" pitchFamily="34" charset="0"/>
                <a:ea typeface="Calibri" panose="020F0502020204030204" pitchFamily="34" charset="0"/>
                <a:cs typeface="Arial" panose="020B0604020202020204" pitchFamily="34" charset="0"/>
              </a:rPr>
              <a:t>aligned with Mayo Clinic’s mission to improve the health and well-being of people worldwide</a:t>
            </a:r>
          </a:p>
          <a:p>
            <a:pPr lvl="0" algn="ctr"/>
            <a:r>
              <a:rPr lang="en-US" sz="1000" dirty="0">
                <a:latin typeface="Arial" panose="020B0604020202020204" pitchFamily="34" charset="0"/>
                <a:ea typeface="Calibri" panose="020F0502020204030204" pitchFamily="34" charset="0"/>
                <a:cs typeface="Arial" panose="020B0604020202020204" pitchFamily="34" charset="0"/>
              </a:rPr>
              <a:t>* C</a:t>
            </a:r>
            <a:r>
              <a:rPr lang="en-US" sz="1000" dirty="0">
                <a:effectLst/>
                <a:latin typeface="Arial" panose="020B0604020202020204" pitchFamily="34" charset="0"/>
                <a:ea typeface="Calibri" panose="020F0502020204030204" pitchFamily="34" charset="0"/>
                <a:cs typeface="Arial" panose="020B0604020202020204" pitchFamily="34" charset="0"/>
              </a:rPr>
              <a:t>ollaborates with partners to establish innovative ways to yield greater value, agility, and effectiveness</a:t>
            </a:r>
            <a:r>
              <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
        <p:nvSpPr>
          <p:cNvPr id="11" name="Flowchart: Connector 10">
            <a:extLst>
              <a:ext uri="{FF2B5EF4-FFF2-40B4-BE49-F238E27FC236}">
                <a16:creationId xmlns:a16="http://schemas.microsoft.com/office/drawing/2014/main" id="{0C7D500C-28DC-9E49-9872-A14CEAADA9A1}"/>
              </a:ext>
            </a:extLst>
          </p:cNvPr>
          <p:cNvSpPr/>
          <p:nvPr/>
        </p:nvSpPr>
        <p:spPr>
          <a:xfrm>
            <a:off x="4022663" y="3326793"/>
            <a:ext cx="4492163" cy="2455440"/>
          </a:xfrm>
          <a:prstGeom prst="flowChartConnecto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E8FF4C-60AB-DDFB-64B9-A83ED29394F1}"/>
              </a:ext>
            </a:extLst>
          </p:cNvPr>
          <p:cNvSpPr txBox="1"/>
          <p:nvPr/>
        </p:nvSpPr>
        <p:spPr>
          <a:xfrm>
            <a:off x="4843136" y="3428999"/>
            <a:ext cx="2805848" cy="553998"/>
          </a:xfrm>
          <a:prstGeom prst="rect">
            <a:avLst/>
          </a:prstGeom>
          <a:noFill/>
        </p:spPr>
        <p:txBody>
          <a:bodyPr wrap="square" rtlCol="0">
            <a:spAutoFit/>
          </a:bodyPr>
          <a:lstStyle/>
          <a:p>
            <a:pPr lvl="0" algn="ctr"/>
            <a:r>
              <a:rPr lang="en-US" sz="1000" b="1" dirty="0">
                <a:effectLst/>
                <a:latin typeface="Arial" panose="020B0604020202020204" pitchFamily="34" charset="0"/>
                <a:ea typeface="Calibri" panose="020F0502020204030204" pitchFamily="34" charset="0"/>
                <a:cs typeface="Times New Roman" panose="02020603050405020304" pitchFamily="18" charset="0"/>
              </a:rPr>
              <a:t>CDH AI Engineering</a:t>
            </a:r>
          </a:p>
          <a:p>
            <a:pPr lvl="0" algn="ctr"/>
            <a:r>
              <a:rPr lang="en-US" sz="1000" dirty="0">
                <a:effectLst/>
                <a:latin typeface="Arial" panose="020B0604020202020204" pitchFamily="34" charset="0"/>
                <a:ea typeface="Calibri" panose="020F0502020204030204" pitchFamily="34" charset="0"/>
                <a:cs typeface="Times New Roman" panose="02020603050405020304" pitchFamily="18" charset="0"/>
              </a:rPr>
              <a:t>Takes responsibilities for deploying models into real production environments </a:t>
            </a:r>
            <a:endParaRPr lang="en-US" dirty="0"/>
          </a:p>
        </p:txBody>
      </p:sp>
      <p:sp>
        <p:nvSpPr>
          <p:cNvPr id="13" name="Oval 12">
            <a:extLst>
              <a:ext uri="{FF2B5EF4-FFF2-40B4-BE49-F238E27FC236}">
                <a16:creationId xmlns:a16="http://schemas.microsoft.com/office/drawing/2014/main" id="{4CD278C2-9171-B9C8-69E2-C55E6A8B363E}"/>
              </a:ext>
            </a:extLst>
          </p:cNvPr>
          <p:cNvSpPr/>
          <p:nvPr/>
        </p:nvSpPr>
        <p:spPr>
          <a:xfrm>
            <a:off x="4546834" y="3982997"/>
            <a:ext cx="3640822" cy="1799236"/>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B3033D4-D6A4-DF43-4559-276EF33FBB18}"/>
              </a:ext>
            </a:extLst>
          </p:cNvPr>
          <p:cNvSpPr txBox="1"/>
          <p:nvPr/>
        </p:nvSpPr>
        <p:spPr>
          <a:xfrm>
            <a:off x="5130138" y="4130301"/>
            <a:ext cx="2518845" cy="1323439"/>
          </a:xfrm>
          <a:prstGeom prst="rect">
            <a:avLst/>
          </a:prstGeom>
          <a:noFill/>
        </p:spPr>
        <p:txBody>
          <a:bodyPr wrap="square" rtlCol="0">
            <a:spAutoFit/>
          </a:bodyPr>
          <a:lstStyle/>
          <a:p>
            <a:pPr lvl="0" algn="ctr"/>
            <a:r>
              <a:rPr lang="en-US" sz="1000" b="1" dirty="0">
                <a:effectLst/>
                <a:latin typeface="Arial" panose="020B0604020202020204" pitchFamily="34" charset="0"/>
                <a:ea typeface="Calibri" panose="020F0502020204030204" pitchFamily="34" charset="0"/>
                <a:cs typeface="Times New Roman" panose="02020603050405020304" pitchFamily="18" charset="0"/>
              </a:rPr>
              <a:t>Verification and Validation Engineers</a:t>
            </a:r>
          </a:p>
          <a:p>
            <a:pPr lvl="0" algn="ctr"/>
            <a:r>
              <a:rPr lang="en-US" sz="1000" dirty="0">
                <a:effectLst/>
                <a:latin typeface="Arial" panose="020B0604020202020204" pitchFamily="34" charset="0"/>
                <a:ea typeface="Calibri" panose="020F0502020204030204" pitchFamily="34" charset="0"/>
                <a:cs typeface="Times New Roman" panose="02020603050405020304" pitchFamily="18" charset="0"/>
              </a:rPr>
              <a:t> * E</a:t>
            </a:r>
            <a:r>
              <a:rPr lang="en-US" sz="1000" dirty="0">
                <a:effectLst/>
                <a:latin typeface="Arial" panose="020B0604020202020204" pitchFamily="34" charset="0"/>
                <a:ea typeface="Calibri" panose="020F0502020204030204" pitchFamily="34" charset="0"/>
              </a:rPr>
              <a:t>nsure that the models that are deployed in production are safe and effective.</a:t>
            </a:r>
          </a:p>
          <a:p>
            <a:pPr lvl="0" algn="ctr"/>
            <a:r>
              <a:rPr lang="en-US" sz="1000" dirty="0">
                <a:latin typeface="Arial" panose="020B0604020202020204" pitchFamily="34" charset="0"/>
                <a:ea typeface="Calibri" panose="020F0502020204030204" pitchFamily="34" charset="0"/>
              </a:rPr>
              <a:t>*  E</a:t>
            </a:r>
            <a:r>
              <a:rPr lang="en-US" sz="1000" dirty="0">
                <a:effectLst/>
                <a:latin typeface="Arial" panose="020B0604020202020204" pitchFamily="34" charset="0"/>
                <a:ea typeface="Calibri" panose="020F0502020204030204" pitchFamily="34" charset="0"/>
              </a:rPr>
              <a:t>nsure that the model meets the needs of the users and the requirements of the production environment.</a:t>
            </a: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p>
          <a:p>
            <a:endParaRPr lang="en-US" sz="1000" dirty="0"/>
          </a:p>
        </p:txBody>
      </p:sp>
      <p:sp>
        <p:nvSpPr>
          <p:cNvPr id="2" name="TextBox 1">
            <a:extLst>
              <a:ext uri="{FF2B5EF4-FFF2-40B4-BE49-F238E27FC236}">
                <a16:creationId xmlns:a16="http://schemas.microsoft.com/office/drawing/2014/main" id="{57EE3ED0-214E-8920-F5E8-C1DC355D8C63}"/>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9" name="Slide Number Placeholder 8">
            <a:extLst>
              <a:ext uri="{FF2B5EF4-FFF2-40B4-BE49-F238E27FC236}">
                <a16:creationId xmlns:a16="http://schemas.microsoft.com/office/drawing/2014/main" id="{78C8A735-0EE6-9282-8E4F-F62A40E43DCF}"/>
              </a:ext>
            </a:extLst>
          </p:cNvPr>
          <p:cNvSpPr>
            <a:spLocks noGrp="1"/>
          </p:cNvSpPr>
          <p:nvPr>
            <p:ph type="sldNum" sz="quarter" idx="12"/>
          </p:nvPr>
        </p:nvSpPr>
        <p:spPr/>
        <p:txBody>
          <a:bodyPr/>
          <a:lstStyle/>
          <a:p>
            <a:fld id="{3F4082E9-C2C1-554A-B4F7-A7282B2A61D8}" type="slidenum">
              <a:rPr lang="en-US" smtClean="0"/>
              <a:t>4</a:t>
            </a:fld>
            <a:endParaRPr lang="en-US"/>
          </a:p>
        </p:txBody>
      </p:sp>
    </p:spTree>
    <p:extLst>
      <p:ext uri="{BB962C8B-B14F-4D97-AF65-F5344CB8AC3E}">
        <p14:creationId xmlns:p14="http://schemas.microsoft.com/office/powerpoint/2010/main" val="14246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10" grpId="0"/>
      <p:bldP spid="11"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hord 101">
            <a:extLst>
              <a:ext uri="{FF2B5EF4-FFF2-40B4-BE49-F238E27FC236}">
                <a16:creationId xmlns:a16="http://schemas.microsoft.com/office/drawing/2014/main" id="{B97B033E-A351-F875-51D7-19CA3004945B}"/>
              </a:ext>
            </a:extLst>
          </p:cNvPr>
          <p:cNvSpPr/>
          <p:nvPr/>
        </p:nvSpPr>
        <p:spPr>
          <a:xfrm>
            <a:off x="57630" y="2984034"/>
            <a:ext cx="4631345" cy="1615503"/>
          </a:xfrm>
          <a:prstGeom prst="chord">
            <a:avLst>
              <a:gd name="adj1" fmla="val 2700000"/>
              <a:gd name="adj2" fmla="val 16200000"/>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A8285-2E1A-9487-23ED-201897A86F48}"/>
              </a:ext>
            </a:extLst>
          </p:cNvPr>
          <p:cNvSpPr>
            <a:spLocks noGrp="1"/>
          </p:cNvSpPr>
          <p:nvPr>
            <p:ph type="title"/>
          </p:nvPr>
        </p:nvSpPr>
        <p:spPr>
          <a:xfrm>
            <a:off x="290673" y="178532"/>
            <a:ext cx="10987355" cy="851425"/>
          </a:xfrm>
        </p:spPr>
        <p:txBody>
          <a:bodyPr>
            <a:normAutofit fontScale="90000"/>
          </a:bodyPr>
          <a:lstStyle/>
          <a:p>
            <a:r>
              <a:rPr lang="en-US" sz="3600" b="1" dirty="0">
                <a:solidFill>
                  <a:srgbClr val="ED701A"/>
                </a:solidFill>
                <a:effectLst/>
                <a:latin typeface="Arial" panose="020B0604020202020204" pitchFamily="34" charset="0"/>
                <a:ea typeface="Calibri" panose="020F0502020204030204" pitchFamily="34" charset="0"/>
                <a:cs typeface="Times New Roman" panose="02020603050405020304" pitchFamily="18" charset="0"/>
              </a:rPr>
              <a:t>What does Mayo Clinic CDH AI Engineering team do? </a:t>
            </a:r>
            <a:endParaRPr lang="en-US" sz="3600" b="1" dirty="0"/>
          </a:p>
        </p:txBody>
      </p:sp>
      <p:sp>
        <p:nvSpPr>
          <p:cNvPr id="4" name="Hexagon 3">
            <a:extLst>
              <a:ext uri="{FF2B5EF4-FFF2-40B4-BE49-F238E27FC236}">
                <a16:creationId xmlns:a16="http://schemas.microsoft.com/office/drawing/2014/main" id="{19BC888D-BEFD-6AC6-284F-3B21A88B86AE}"/>
              </a:ext>
            </a:extLst>
          </p:cNvPr>
          <p:cNvSpPr/>
          <p:nvPr/>
        </p:nvSpPr>
        <p:spPr>
          <a:xfrm>
            <a:off x="1571088" y="3429000"/>
            <a:ext cx="1195965" cy="944217"/>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a:t>
            </a:r>
          </a:p>
        </p:txBody>
      </p:sp>
      <p:sp>
        <p:nvSpPr>
          <p:cNvPr id="6" name="Cloud 5">
            <a:extLst>
              <a:ext uri="{FF2B5EF4-FFF2-40B4-BE49-F238E27FC236}">
                <a16:creationId xmlns:a16="http://schemas.microsoft.com/office/drawing/2014/main" id="{A34E63B6-042E-8CA6-0F35-2C3900509B19}"/>
              </a:ext>
            </a:extLst>
          </p:cNvPr>
          <p:cNvSpPr/>
          <p:nvPr/>
        </p:nvSpPr>
        <p:spPr>
          <a:xfrm>
            <a:off x="3837821" y="1665057"/>
            <a:ext cx="7593011" cy="4195031"/>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a:extLst>
              <a:ext uri="{FF2B5EF4-FFF2-40B4-BE49-F238E27FC236}">
                <a16:creationId xmlns:a16="http://schemas.microsoft.com/office/drawing/2014/main" id="{B98ED575-2CDE-C2C4-8F07-E33B9E2BA2E0}"/>
              </a:ext>
            </a:extLst>
          </p:cNvPr>
          <p:cNvSpPr/>
          <p:nvPr/>
        </p:nvSpPr>
        <p:spPr>
          <a:xfrm>
            <a:off x="2767054" y="3699790"/>
            <a:ext cx="1129086" cy="301504"/>
          </a:xfrm>
          <a:prstGeom prst="notched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F1E687A-4B65-12A9-7747-BC5D61AEFCE5}"/>
              </a:ext>
            </a:extLst>
          </p:cNvPr>
          <p:cNvSpPr/>
          <p:nvPr/>
        </p:nvSpPr>
        <p:spPr>
          <a:xfrm>
            <a:off x="4615242" y="3180523"/>
            <a:ext cx="1343770" cy="519268"/>
          </a:xfrm>
          <a:prstGeom prst="round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UI/UX/App</a:t>
            </a:r>
          </a:p>
        </p:txBody>
      </p:sp>
      <p:sp>
        <p:nvSpPr>
          <p:cNvPr id="10" name="Smiley Face 9">
            <a:extLst>
              <a:ext uri="{FF2B5EF4-FFF2-40B4-BE49-F238E27FC236}">
                <a16:creationId xmlns:a16="http://schemas.microsoft.com/office/drawing/2014/main" id="{5CE63208-CD66-57A8-FF99-AF65EA294BAA}"/>
              </a:ext>
            </a:extLst>
          </p:cNvPr>
          <p:cNvSpPr/>
          <p:nvPr/>
        </p:nvSpPr>
        <p:spPr>
          <a:xfrm>
            <a:off x="4241193" y="1527589"/>
            <a:ext cx="1092778" cy="431515"/>
          </a:xfrm>
          <a:prstGeom prst="smileyFac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Users </a:t>
            </a:r>
          </a:p>
        </p:txBody>
      </p:sp>
      <p:cxnSp>
        <p:nvCxnSpPr>
          <p:cNvPr id="12" name="Straight Arrow Connector 11">
            <a:extLst>
              <a:ext uri="{FF2B5EF4-FFF2-40B4-BE49-F238E27FC236}">
                <a16:creationId xmlns:a16="http://schemas.microsoft.com/office/drawing/2014/main" id="{98378273-FE88-BFAE-D179-55B76D3C25DF}"/>
              </a:ext>
            </a:extLst>
          </p:cNvPr>
          <p:cNvCxnSpPr>
            <a:cxnSpLocks/>
            <a:stCxn id="10" idx="4"/>
            <a:endCxn id="9" idx="0"/>
          </p:cNvCxnSpPr>
          <p:nvPr/>
        </p:nvCxnSpPr>
        <p:spPr>
          <a:xfrm>
            <a:off x="4787582" y="1959104"/>
            <a:ext cx="499545" cy="122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Hexagon 12">
            <a:extLst>
              <a:ext uri="{FF2B5EF4-FFF2-40B4-BE49-F238E27FC236}">
                <a16:creationId xmlns:a16="http://schemas.microsoft.com/office/drawing/2014/main" id="{8E49F874-3204-57CE-FCD4-2AD84734549C}"/>
              </a:ext>
            </a:extLst>
          </p:cNvPr>
          <p:cNvSpPr/>
          <p:nvPr/>
        </p:nvSpPr>
        <p:spPr>
          <a:xfrm>
            <a:off x="6530138" y="2855905"/>
            <a:ext cx="1195965" cy="94421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a:t>
            </a:r>
          </a:p>
        </p:txBody>
      </p:sp>
      <p:sp>
        <p:nvSpPr>
          <p:cNvPr id="14" name="Rectangle 13">
            <a:extLst>
              <a:ext uri="{FF2B5EF4-FFF2-40B4-BE49-F238E27FC236}">
                <a16:creationId xmlns:a16="http://schemas.microsoft.com/office/drawing/2014/main" id="{670F1B48-43B4-D520-1C70-B16B81858757}"/>
              </a:ext>
            </a:extLst>
          </p:cNvPr>
          <p:cNvSpPr/>
          <p:nvPr/>
        </p:nvSpPr>
        <p:spPr>
          <a:xfrm>
            <a:off x="4689144" y="4275787"/>
            <a:ext cx="1195965" cy="51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 </a:t>
            </a:r>
          </a:p>
        </p:txBody>
      </p:sp>
      <p:cxnSp>
        <p:nvCxnSpPr>
          <p:cNvPr id="16" name="Straight Arrow Connector 15">
            <a:extLst>
              <a:ext uri="{FF2B5EF4-FFF2-40B4-BE49-F238E27FC236}">
                <a16:creationId xmlns:a16="http://schemas.microsoft.com/office/drawing/2014/main" id="{C8D83355-F918-0703-AEBD-6975611C7233}"/>
              </a:ext>
            </a:extLst>
          </p:cNvPr>
          <p:cNvCxnSpPr>
            <a:cxnSpLocks/>
          </p:cNvCxnSpPr>
          <p:nvPr/>
        </p:nvCxnSpPr>
        <p:spPr>
          <a:xfrm flipH="1" flipV="1">
            <a:off x="5263517" y="3699790"/>
            <a:ext cx="37948" cy="5759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Cylinder 28">
            <a:extLst>
              <a:ext uri="{FF2B5EF4-FFF2-40B4-BE49-F238E27FC236}">
                <a16:creationId xmlns:a16="http://schemas.microsoft.com/office/drawing/2014/main" id="{E017D76F-DAE6-2654-4669-D843B9FD227B}"/>
              </a:ext>
            </a:extLst>
          </p:cNvPr>
          <p:cNvSpPr/>
          <p:nvPr/>
        </p:nvSpPr>
        <p:spPr>
          <a:xfrm>
            <a:off x="8371131" y="2284014"/>
            <a:ext cx="843255" cy="8005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Structured Data</a:t>
            </a:r>
          </a:p>
        </p:txBody>
      </p:sp>
      <p:sp>
        <p:nvSpPr>
          <p:cNvPr id="31" name="Cylinder 30">
            <a:extLst>
              <a:ext uri="{FF2B5EF4-FFF2-40B4-BE49-F238E27FC236}">
                <a16:creationId xmlns:a16="http://schemas.microsoft.com/office/drawing/2014/main" id="{9EE55DCB-4D5D-BA40-AE39-5F5FA1D1756C}"/>
              </a:ext>
            </a:extLst>
          </p:cNvPr>
          <p:cNvSpPr/>
          <p:nvPr/>
        </p:nvSpPr>
        <p:spPr>
          <a:xfrm>
            <a:off x="8502497" y="3278240"/>
            <a:ext cx="1068455" cy="8005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Unstructured Data</a:t>
            </a:r>
          </a:p>
        </p:txBody>
      </p:sp>
      <p:sp>
        <p:nvSpPr>
          <p:cNvPr id="35" name="Cube 34">
            <a:extLst>
              <a:ext uri="{FF2B5EF4-FFF2-40B4-BE49-F238E27FC236}">
                <a16:creationId xmlns:a16="http://schemas.microsoft.com/office/drawing/2014/main" id="{8C65B561-896B-3021-3A94-250FEB65B79D}"/>
              </a:ext>
            </a:extLst>
          </p:cNvPr>
          <p:cNvSpPr/>
          <p:nvPr/>
        </p:nvSpPr>
        <p:spPr>
          <a:xfrm>
            <a:off x="8762337" y="4436828"/>
            <a:ext cx="996542" cy="68381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External data </a:t>
            </a:r>
          </a:p>
        </p:txBody>
      </p:sp>
      <p:cxnSp>
        <p:nvCxnSpPr>
          <p:cNvPr id="43" name="Straight Arrow Connector 42">
            <a:extLst>
              <a:ext uri="{FF2B5EF4-FFF2-40B4-BE49-F238E27FC236}">
                <a16:creationId xmlns:a16="http://schemas.microsoft.com/office/drawing/2014/main" id="{4CA8FC2A-BA6E-226B-81A2-0B39BC0AA59A}"/>
              </a:ext>
            </a:extLst>
          </p:cNvPr>
          <p:cNvCxnSpPr>
            <a:cxnSpLocks/>
            <a:stCxn id="29" idx="2"/>
          </p:cNvCxnSpPr>
          <p:nvPr/>
        </p:nvCxnSpPr>
        <p:spPr>
          <a:xfrm flipH="1">
            <a:off x="7574808" y="2684300"/>
            <a:ext cx="796323" cy="252829"/>
          </a:xfrm>
          <a:prstGeom prst="straightConnector1">
            <a:avLst/>
          </a:prstGeom>
          <a:ln w="539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C547F07-8E00-67F6-9C2A-ABB09B71B4C8}"/>
              </a:ext>
            </a:extLst>
          </p:cNvPr>
          <p:cNvCxnSpPr>
            <a:cxnSpLocks/>
            <a:stCxn id="31" idx="2"/>
            <a:endCxn id="13" idx="0"/>
          </p:cNvCxnSpPr>
          <p:nvPr/>
        </p:nvCxnSpPr>
        <p:spPr>
          <a:xfrm flipH="1" flipV="1">
            <a:off x="7726103" y="3328014"/>
            <a:ext cx="776394" cy="350512"/>
          </a:xfrm>
          <a:prstGeom prst="straightConnector1">
            <a:avLst/>
          </a:prstGeom>
          <a:ln w="539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8674EAA-5ADC-8AE1-352F-9BDF407E1B9A}"/>
              </a:ext>
            </a:extLst>
          </p:cNvPr>
          <p:cNvCxnSpPr>
            <a:cxnSpLocks/>
            <a:stCxn id="35" idx="2"/>
            <a:endCxn id="13" idx="1"/>
          </p:cNvCxnSpPr>
          <p:nvPr/>
        </p:nvCxnSpPr>
        <p:spPr>
          <a:xfrm flipH="1" flipV="1">
            <a:off x="7490049" y="3800122"/>
            <a:ext cx="1272288" cy="1064089"/>
          </a:xfrm>
          <a:prstGeom prst="straightConnector1">
            <a:avLst/>
          </a:prstGeom>
          <a:ln w="539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3C537C4D-2F0F-9DFE-F208-3D5AE465D4A6}"/>
              </a:ext>
            </a:extLst>
          </p:cNvPr>
          <p:cNvCxnSpPr>
            <a:cxnSpLocks/>
            <a:endCxn id="60" idx="4"/>
          </p:cNvCxnSpPr>
          <p:nvPr/>
        </p:nvCxnSpPr>
        <p:spPr>
          <a:xfrm rot="5400000" flipH="1" flipV="1">
            <a:off x="7914692" y="2607909"/>
            <a:ext cx="354128" cy="24974"/>
          </a:xfrm>
          <a:prstGeom prst="curvedConnector4">
            <a:avLst>
              <a:gd name="adj1" fmla="val 35908"/>
              <a:gd name="adj2" fmla="val 101535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98C888E7-32AC-84C7-5136-12039CBEDE12}"/>
              </a:ext>
            </a:extLst>
          </p:cNvPr>
          <p:cNvCxnSpPr>
            <a:cxnSpLocks/>
          </p:cNvCxnSpPr>
          <p:nvPr/>
        </p:nvCxnSpPr>
        <p:spPr>
          <a:xfrm rot="16200000" flipV="1">
            <a:off x="7576891" y="2735376"/>
            <a:ext cx="1054703" cy="662842"/>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19F80604-DBF5-B7AA-A36D-7BEBDC5E595C}"/>
              </a:ext>
            </a:extLst>
          </p:cNvPr>
          <p:cNvCxnSpPr>
            <a:cxnSpLocks/>
          </p:cNvCxnSpPr>
          <p:nvPr/>
        </p:nvCxnSpPr>
        <p:spPr>
          <a:xfrm rot="16200000" flipV="1">
            <a:off x="6967355" y="3125928"/>
            <a:ext cx="2212902" cy="997996"/>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Flowchart: Direct Access Storage 59">
            <a:extLst>
              <a:ext uri="{FF2B5EF4-FFF2-40B4-BE49-F238E27FC236}">
                <a16:creationId xmlns:a16="http://schemas.microsoft.com/office/drawing/2014/main" id="{BCCD18B1-72DF-39BE-011D-1BACF358DECA}"/>
              </a:ext>
            </a:extLst>
          </p:cNvPr>
          <p:cNvSpPr/>
          <p:nvPr/>
        </p:nvSpPr>
        <p:spPr>
          <a:xfrm>
            <a:off x="6499944" y="2343527"/>
            <a:ext cx="1604299" cy="199609"/>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Refine Data Pipeline</a:t>
            </a:r>
          </a:p>
        </p:txBody>
      </p:sp>
      <p:sp>
        <p:nvSpPr>
          <p:cNvPr id="63" name="Flowchart: Direct Access Storage 62">
            <a:extLst>
              <a:ext uri="{FF2B5EF4-FFF2-40B4-BE49-F238E27FC236}">
                <a16:creationId xmlns:a16="http://schemas.microsoft.com/office/drawing/2014/main" id="{7E1C998A-E4C2-C93F-AF77-ADDDFB078E2B}"/>
              </a:ext>
            </a:extLst>
          </p:cNvPr>
          <p:cNvSpPr/>
          <p:nvPr/>
        </p:nvSpPr>
        <p:spPr>
          <a:xfrm>
            <a:off x="5784351" y="5003711"/>
            <a:ext cx="1790457" cy="24943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Other Pipelines</a:t>
            </a:r>
          </a:p>
        </p:txBody>
      </p:sp>
      <p:cxnSp>
        <p:nvCxnSpPr>
          <p:cNvPr id="65" name="Straight Arrow Connector 64">
            <a:extLst>
              <a:ext uri="{FF2B5EF4-FFF2-40B4-BE49-F238E27FC236}">
                <a16:creationId xmlns:a16="http://schemas.microsoft.com/office/drawing/2014/main" id="{850672AC-26E4-BB14-FF18-30E16C5A0EC5}"/>
              </a:ext>
            </a:extLst>
          </p:cNvPr>
          <p:cNvCxnSpPr/>
          <p:nvPr/>
        </p:nvCxnSpPr>
        <p:spPr>
          <a:xfrm flipH="1">
            <a:off x="7119991" y="2533760"/>
            <a:ext cx="132496" cy="32214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Rectangle: Beveled 65">
            <a:extLst>
              <a:ext uri="{FF2B5EF4-FFF2-40B4-BE49-F238E27FC236}">
                <a16:creationId xmlns:a16="http://schemas.microsoft.com/office/drawing/2014/main" id="{2AE6D14A-E517-2A76-0E64-3F9928314615}"/>
              </a:ext>
            </a:extLst>
          </p:cNvPr>
          <p:cNvSpPr/>
          <p:nvPr/>
        </p:nvSpPr>
        <p:spPr>
          <a:xfrm>
            <a:off x="10127777" y="2937129"/>
            <a:ext cx="792014" cy="5678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Monitoring</a:t>
            </a:r>
          </a:p>
        </p:txBody>
      </p:sp>
      <p:sp>
        <p:nvSpPr>
          <p:cNvPr id="72" name="Flowchart: Connector 71">
            <a:extLst>
              <a:ext uri="{FF2B5EF4-FFF2-40B4-BE49-F238E27FC236}">
                <a16:creationId xmlns:a16="http://schemas.microsoft.com/office/drawing/2014/main" id="{19DDCAF3-336D-F9DE-71C4-03768FADD2D3}"/>
              </a:ext>
            </a:extLst>
          </p:cNvPr>
          <p:cNvSpPr/>
          <p:nvPr/>
        </p:nvSpPr>
        <p:spPr>
          <a:xfrm>
            <a:off x="2865121" y="4656654"/>
            <a:ext cx="1129086" cy="551753"/>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Verify API </a:t>
            </a:r>
          </a:p>
        </p:txBody>
      </p:sp>
      <p:sp>
        <p:nvSpPr>
          <p:cNvPr id="73" name="Flowchart: Connector 72">
            <a:extLst>
              <a:ext uri="{FF2B5EF4-FFF2-40B4-BE49-F238E27FC236}">
                <a16:creationId xmlns:a16="http://schemas.microsoft.com/office/drawing/2014/main" id="{9A03C203-B204-F644-C413-D5D9B3708682}"/>
              </a:ext>
            </a:extLst>
          </p:cNvPr>
          <p:cNvSpPr/>
          <p:nvPr/>
        </p:nvSpPr>
        <p:spPr>
          <a:xfrm>
            <a:off x="5842840" y="5959652"/>
            <a:ext cx="1094626" cy="596873"/>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Verify Pipelines </a:t>
            </a:r>
          </a:p>
        </p:txBody>
      </p:sp>
      <p:sp>
        <p:nvSpPr>
          <p:cNvPr id="75" name="Flowchart: Connector 74">
            <a:extLst>
              <a:ext uri="{FF2B5EF4-FFF2-40B4-BE49-F238E27FC236}">
                <a16:creationId xmlns:a16="http://schemas.microsoft.com/office/drawing/2014/main" id="{5DE1897E-F234-EA6D-49C8-08BF73A686E3}"/>
              </a:ext>
            </a:extLst>
          </p:cNvPr>
          <p:cNvSpPr/>
          <p:nvPr/>
        </p:nvSpPr>
        <p:spPr>
          <a:xfrm>
            <a:off x="6581301" y="1168097"/>
            <a:ext cx="1504253" cy="54319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Verify used data  Retraining</a:t>
            </a:r>
          </a:p>
        </p:txBody>
      </p:sp>
      <p:sp>
        <p:nvSpPr>
          <p:cNvPr id="76" name="Flowchart: Connector 75">
            <a:extLst>
              <a:ext uri="{FF2B5EF4-FFF2-40B4-BE49-F238E27FC236}">
                <a16:creationId xmlns:a16="http://schemas.microsoft.com/office/drawing/2014/main" id="{2051D22C-9807-07CD-0C7D-BEAFB60AED91}"/>
              </a:ext>
            </a:extLst>
          </p:cNvPr>
          <p:cNvSpPr/>
          <p:nvPr/>
        </p:nvSpPr>
        <p:spPr>
          <a:xfrm>
            <a:off x="3113263" y="2653277"/>
            <a:ext cx="1129086" cy="522451"/>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Verify UI/UX/APP</a:t>
            </a:r>
          </a:p>
        </p:txBody>
      </p:sp>
      <p:sp>
        <p:nvSpPr>
          <p:cNvPr id="77" name="Flowchart: Connector 76">
            <a:extLst>
              <a:ext uri="{FF2B5EF4-FFF2-40B4-BE49-F238E27FC236}">
                <a16:creationId xmlns:a16="http://schemas.microsoft.com/office/drawing/2014/main" id="{29390C3B-6732-EDC1-CAF0-B45EB191A4EE}"/>
              </a:ext>
            </a:extLst>
          </p:cNvPr>
          <p:cNvSpPr/>
          <p:nvPr/>
        </p:nvSpPr>
        <p:spPr>
          <a:xfrm>
            <a:off x="10325528" y="1367680"/>
            <a:ext cx="1188527" cy="577523"/>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Validate Monitoring</a:t>
            </a:r>
          </a:p>
        </p:txBody>
      </p:sp>
      <p:sp>
        <p:nvSpPr>
          <p:cNvPr id="78" name="Flowchart: Connector 77">
            <a:extLst>
              <a:ext uri="{FF2B5EF4-FFF2-40B4-BE49-F238E27FC236}">
                <a16:creationId xmlns:a16="http://schemas.microsoft.com/office/drawing/2014/main" id="{A7CD8F78-0AA5-06F3-A6E8-847F81E03E71}"/>
              </a:ext>
            </a:extLst>
          </p:cNvPr>
          <p:cNvSpPr/>
          <p:nvPr/>
        </p:nvSpPr>
        <p:spPr>
          <a:xfrm>
            <a:off x="5420897" y="1392811"/>
            <a:ext cx="1188528" cy="577523"/>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Ethics/Bias, Security/PHI</a:t>
            </a:r>
          </a:p>
        </p:txBody>
      </p:sp>
      <p:sp>
        <p:nvSpPr>
          <p:cNvPr id="79" name="Flowchart: Multidocument 78">
            <a:extLst>
              <a:ext uri="{FF2B5EF4-FFF2-40B4-BE49-F238E27FC236}">
                <a16:creationId xmlns:a16="http://schemas.microsoft.com/office/drawing/2014/main" id="{BCCCCED7-ADFD-FAE5-CD7E-DD3CA169B99D}"/>
              </a:ext>
            </a:extLst>
          </p:cNvPr>
          <p:cNvSpPr/>
          <p:nvPr/>
        </p:nvSpPr>
        <p:spPr>
          <a:xfrm>
            <a:off x="9380929" y="5860088"/>
            <a:ext cx="2444626" cy="953893"/>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End to End V&amp;V</a:t>
            </a:r>
          </a:p>
          <a:p>
            <a:pPr algn="ctr"/>
            <a:r>
              <a:rPr lang="en-US" sz="1400" dirty="0">
                <a:solidFill>
                  <a:schemeClr val="tx1"/>
                </a:solidFill>
              </a:rPr>
              <a:t>Regulatory </a:t>
            </a:r>
          </a:p>
          <a:p>
            <a:pPr algn="ctr"/>
            <a:r>
              <a:rPr lang="en-US" sz="1400" dirty="0">
                <a:solidFill>
                  <a:schemeClr val="tx1"/>
                </a:solidFill>
              </a:rPr>
              <a:t>User Acceptance  </a:t>
            </a:r>
          </a:p>
        </p:txBody>
      </p:sp>
      <p:cxnSp>
        <p:nvCxnSpPr>
          <p:cNvPr id="81" name="Straight Arrow Connector 80">
            <a:extLst>
              <a:ext uri="{FF2B5EF4-FFF2-40B4-BE49-F238E27FC236}">
                <a16:creationId xmlns:a16="http://schemas.microsoft.com/office/drawing/2014/main" id="{C6B34333-7D1F-E506-E225-659AE03D5A54}"/>
              </a:ext>
            </a:extLst>
          </p:cNvPr>
          <p:cNvCxnSpPr>
            <a:stCxn id="76" idx="6"/>
          </p:cNvCxnSpPr>
          <p:nvPr/>
        </p:nvCxnSpPr>
        <p:spPr>
          <a:xfrm>
            <a:off x="4242349" y="2914503"/>
            <a:ext cx="372893" cy="306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F7641E6-DC46-35D4-5D36-52BC229C960D}"/>
              </a:ext>
            </a:extLst>
          </p:cNvPr>
          <p:cNvCxnSpPr>
            <a:cxnSpLocks/>
            <a:stCxn id="72" idx="7"/>
          </p:cNvCxnSpPr>
          <p:nvPr/>
        </p:nvCxnSpPr>
        <p:spPr>
          <a:xfrm flipV="1">
            <a:off x="3828856" y="4644850"/>
            <a:ext cx="824675" cy="92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37706E0-4FC1-9130-7813-254186D0A839}"/>
              </a:ext>
            </a:extLst>
          </p:cNvPr>
          <p:cNvCxnSpPr>
            <a:cxnSpLocks/>
            <a:stCxn id="75" idx="4"/>
            <a:endCxn id="60" idx="0"/>
          </p:cNvCxnSpPr>
          <p:nvPr/>
        </p:nvCxnSpPr>
        <p:spPr>
          <a:xfrm flipH="1">
            <a:off x="7302094" y="1711293"/>
            <a:ext cx="31334" cy="632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11E307E-AC66-0E0C-2736-253C4D9C2486}"/>
              </a:ext>
            </a:extLst>
          </p:cNvPr>
          <p:cNvCxnSpPr>
            <a:cxnSpLocks/>
          </p:cNvCxnSpPr>
          <p:nvPr/>
        </p:nvCxnSpPr>
        <p:spPr>
          <a:xfrm>
            <a:off x="6086097" y="1950164"/>
            <a:ext cx="851369" cy="367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EA30661-A757-C7DE-9F65-66845FE91CC8}"/>
              </a:ext>
            </a:extLst>
          </p:cNvPr>
          <p:cNvCxnSpPr>
            <a:cxnSpLocks/>
            <a:stCxn id="73" idx="0"/>
          </p:cNvCxnSpPr>
          <p:nvPr/>
        </p:nvCxnSpPr>
        <p:spPr>
          <a:xfrm flipV="1">
            <a:off x="6390153" y="5263345"/>
            <a:ext cx="139985" cy="696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5BA4FED-40E1-E8CB-3BCA-32388853246C}"/>
              </a:ext>
            </a:extLst>
          </p:cNvPr>
          <p:cNvCxnSpPr>
            <a:cxnSpLocks/>
            <a:stCxn id="77" idx="4"/>
          </p:cNvCxnSpPr>
          <p:nvPr/>
        </p:nvCxnSpPr>
        <p:spPr>
          <a:xfrm flipH="1">
            <a:off x="10504003" y="1945203"/>
            <a:ext cx="415789" cy="968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387AA06-96AE-7BC1-AEA5-B9D53F47F5F9}"/>
              </a:ext>
            </a:extLst>
          </p:cNvPr>
          <p:cNvCxnSpPr>
            <a:cxnSpLocks/>
            <a:stCxn id="79" idx="0"/>
          </p:cNvCxnSpPr>
          <p:nvPr/>
        </p:nvCxnSpPr>
        <p:spPr>
          <a:xfrm flipH="1" flipV="1">
            <a:off x="10037852" y="5175081"/>
            <a:ext cx="733571" cy="68500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004AA9B-88CD-56F7-ED83-4BF881132E07}"/>
              </a:ext>
            </a:extLst>
          </p:cNvPr>
          <p:cNvCxnSpPr>
            <a:cxnSpLocks/>
            <a:stCxn id="14" idx="3"/>
            <a:endCxn id="13" idx="2"/>
          </p:cNvCxnSpPr>
          <p:nvPr/>
        </p:nvCxnSpPr>
        <p:spPr>
          <a:xfrm flipV="1">
            <a:off x="5885109" y="3800122"/>
            <a:ext cx="881083" cy="7352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467E323-4EE9-ED47-75EC-6A0F4A7004EF}"/>
              </a:ext>
            </a:extLst>
          </p:cNvPr>
          <p:cNvSpPr txBox="1"/>
          <p:nvPr/>
        </p:nvSpPr>
        <p:spPr>
          <a:xfrm>
            <a:off x="667246" y="2231954"/>
            <a:ext cx="2007747" cy="584775"/>
          </a:xfrm>
          <a:prstGeom prst="rect">
            <a:avLst/>
          </a:prstGeom>
          <a:noFill/>
        </p:spPr>
        <p:txBody>
          <a:bodyPr wrap="square" rtlCol="0">
            <a:spAutoFit/>
          </a:bodyPr>
          <a:lstStyle/>
          <a:p>
            <a:pPr algn="ctr"/>
            <a:r>
              <a:rPr lang="en-US" dirty="0">
                <a:highlight>
                  <a:srgbClr val="FFFF00"/>
                </a:highlight>
              </a:rPr>
              <a:t>Model Creation</a:t>
            </a:r>
          </a:p>
          <a:p>
            <a:pPr algn="ctr"/>
            <a:r>
              <a:rPr lang="en-US" sz="1400" dirty="0">
                <a:highlight>
                  <a:srgbClr val="FFFF00"/>
                </a:highlight>
              </a:rPr>
              <a:t>Data Scientist   </a:t>
            </a:r>
          </a:p>
        </p:txBody>
      </p:sp>
      <p:sp>
        <p:nvSpPr>
          <p:cNvPr id="40" name="TextBox 39">
            <a:extLst>
              <a:ext uri="{FF2B5EF4-FFF2-40B4-BE49-F238E27FC236}">
                <a16:creationId xmlns:a16="http://schemas.microsoft.com/office/drawing/2014/main" id="{E0774DA0-72EE-9615-8020-CFF0C7BDC510}"/>
              </a:ext>
            </a:extLst>
          </p:cNvPr>
          <p:cNvSpPr txBox="1"/>
          <p:nvPr/>
        </p:nvSpPr>
        <p:spPr>
          <a:xfrm>
            <a:off x="8126193" y="982938"/>
            <a:ext cx="1833853" cy="553998"/>
          </a:xfrm>
          <a:prstGeom prst="rect">
            <a:avLst/>
          </a:prstGeom>
          <a:noFill/>
        </p:spPr>
        <p:txBody>
          <a:bodyPr wrap="square" rtlCol="0">
            <a:spAutoFit/>
          </a:bodyPr>
          <a:lstStyle/>
          <a:p>
            <a:pPr algn="ctr"/>
            <a:r>
              <a:rPr lang="en-US" dirty="0">
                <a:highlight>
                  <a:srgbClr val="00FF00"/>
                </a:highlight>
              </a:rPr>
              <a:t>Deployment</a:t>
            </a:r>
          </a:p>
          <a:p>
            <a:pPr algn="ctr"/>
            <a:r>
              <a:rPr lang="en-US" sz="1200" dirty="0" err="1">
                <a:highlight>
                  <a:srgbClr val="00FF00"/>
                </a:highlight>
              </a:rPr>
              <a:t>MLOps</a:t>
            </a:r>
            <a:r>
              <a:rPr lang="en-US" sz="1200" dirty="0">
                <a:highlight>
                  <a:srgbClr val="00FF00"/>
                </a:highlight>
              </a:rPr>
              <a:t> &amp; IT UI Engineer </a:t>
            </a:r>
          </a:p>
        </p:txBody>
      </p:sp>
      <p:sp>
        <p:nvSpPr>
          <p:cNvPr id="8" name="Callout: Right Arrow 7">
            <a:extLst>
              <a:ext uri="{FF2B5EF4-FFF2-40B4-BE49-F238E27FC236}">
                <a16:creationId xmlns:a16="http://schemas.microsoft.com/office/drawing/2014/main" id="{FDAE3521-267F-7EA4-C2D4-43FD35AAE11F}"/>
              </a:ext>
            </a:extLst>
          </p:cNvPr>
          <p:cNvSpPr/>
          <p:nvPr/>
        </p:nvSpPr>
        <p:spPr>
          <a:xfrm>
            <a:off x="481828" y="3575614"/>
            <a:ext cx="1076654" cy="617803"/>
          </a:xfrm>
          <a:prstGeom prst="rightArrowCallout">
            <a:avLst>
              <a:gd name="adj1" fmla="val 7483"/>
              <a:gd name="adj2" fmla="val 17069"/>
              <a:gd name="adj3" fmla="val 8999"/>
              <a:gd name="adj4" fmla="val 2583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00" dirty="0">
                <a:solidFill>
                  <a:schemeClr val="tx1"/>
                </a:solidFill>
              </a:rPr>
              <a:t>Data</a:t>
            </a:r>
          </a:p>
        </p:txBody>
      </p:sp>
      <p:sp>
        <p:nvSpPr>
          <p:cNvPr id="15" name="TextBox 14">
            <a:extLst>
              <a:ext uri="{FF2B5EF4-FFF2-40B4-BE49-F238E27FC236}">
                <a16:creationId xmlns:a16="http://schemas.microsoft.com/office/drawing/2014/main" id="{2259B06A-4EF4-82B5-E5F4-64DE85D06B47}"/>
              </a:ext>
            </a:extLst>
          </p:cNvPr>
          <p:cNvSpPr txBox="1"/>
          <p:nvPr/>
        </p:nvSpPr>
        <p:spPr>
          <a:xfrm>
            <a:off x="713321" y="3691011"/>
            <a:ext cx="891255"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rPr>
              <a:t>preliminary data pipeline </a:t>
            </a:r>
            <a:endParaRPr lang="en-US" sz="1000" dirty="0"/>
          </a:p>
        </p:txBody>
      </p:sp>
      <p:sp>
        <p:nvSpPr>
          <p:cNvPr id="21" name="Flowchart: Delay 20">
            <a:extLst>
              <a:ext uri="{FF2B5EF4-FFF2-40B4-BE49-F238E27FC236}">
                <a16:creationId xmlns:a16="http://schemas.microsoft.com/office/drawing/2014/main" id="{860DCA74-5791-097F-D747-8BB0327788DB}"/>
              </a:ext>
            </a:extLst>
          </p:cNvPr>
          <p:cNvSpPr/>
          <p:nvPr/>
        </p:nvSpPr>
        <p:spPr>
          <a:xfrm>
            <a:off x="10919791" y="4577998"/>
            <a:ext cx="1121134" cy="851425"/>
          </a:xfrm>
          <a:prstGeom prst="flowChartDelay">
            <a:avLst/>
          </a:prstGeom>
          <a:solidFill>
            <a:schemeClr val="accent5">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Others: PO, PM, externals </a:t>
            </a:r>
          </a:p>
        </p:txBody>
      </p:sp>
      <p:cxnSp>
        <p:nvCxnSpPr>
          <p:cNvPr id="23" name="Connector: Elbow 22">
            <a:extLst>
              <a:ext uri="{FF2B5EF4-FFF2-40B4-BE49-F238E27FC236}">
                <a16:creationId xmlns:a16="http://schemas.microsoft.com/office/drawing/2014/main" id="{148C7ADE-4B66-D154-2096-9271B4CFD52B}"/>
              </a:ext>
            </a:extLst>
          </p:cNvPr>
          <p:cNvCxnSpPr>
            <a:stCxn id="79" idx="0"/>
          </p:cNvCxnSpPr>
          <p:nvPr/>
        </p:nvCxnSpPr>
        <p:spPr>
          <a:xfrm rot="5400000" flipH="1" flipV="1">
            <a:off x="10731424" y="5469423"/>
            <a:ext cx="430665" cy="350667"/>
          </a:xfrm>
          <a:prstGeom prst="bent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8095B6-43ED-5053-2992-725022934F9B}"/>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
        <p:nvSpPr>
          <p:cNvPr id="11" name="Slide Number Placeholder 10">
            <a:extLst>
              <a:ext uri="{FF2B5EF4-FFF2-40B4-BE49-F238E27FC236}">
                <a16:creationId xmlns:a16="http://schemas.microsoft.com/office/drawing/2014/main" id="{D48B300F-A6C5-CB19-7C46-0CF5BE6E9AE2}"/>
              </a:ext>
            </a:extLst>
          </p:cNvPr>
          <p:cNvSpPr>
            <a:spLocks noGrp="1"/>
          </p:cNvSpPr>
          <p:nvPr>
            <p:ph type="sldNum" sz="quarter" idx="12"/>
          </p:nvPr>
        </p:nvSpPr>
        <p:spPr/>
        <p:txBody>
          <a:bodyPr/>
          <a:lstStyle/>
          <a:p>
            <a:fld id="{3F4082E9-C2C1-554A-B4F7-A7282B2A61D8}" type="slidenum">
              <a:rPr lang="en-US" smtClean="0"/>
              <a:t>5</a:t>
            </a:fld>
            <a:endParaRPr lang="en-US"/>
          </a:p>
        </p:txBody>
      </p:sp>
    </p:spTree>
    <p:extLst>
      <p:ext uri="{BB962C8B-B14F-4D97-AF65-F5344CB8AC3E}">
        <p14:creationId xmlns:p14="http://schemas.microsoft.com/office/powerpoint/2010/main" val="31521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childTnLst>
                                </p:cTn>
                              </p:par>
                              <p:par>
                                <p:cTn id="112" presetID="10" presetClass="entr" presetSubtype="0" fill="hold" nodeType="withEffect">
                                  <p:stCondLst>
                                    <p:cond delay="0"/>
                                  </p:stCondLst>
                                  <p:childTnLst>
                                    <p:set>
                                      <p:cBhvr>
                                        <p:cTn id="113" dur="1" fill="hold">
                                          <p:stCondLst>
                                            <p:cond delay="0"/>
                                          </p:stCondLst>
                                        </p:cTn>
                                        <p:tgtEl>
                                          <p:spTgt spid="87"/>
                                        </p:tgtEl>
                                        <p:attrNameLst>
                                          <p:attrName>style.visibility</p:attrName>
                                        </p:attrNameLst>
                                      </p:cBhvr>
                                      <p:to>
                                        <p:strVal val="visible"/>
                                      </p:to>
                                    </p:set>
                                    <p:animEffect transition="in" filter="fade">
                                      <p:cBhvr>
                                        <p:cTn id="114" dur="500"/>
                                        <p:tgtEl>
                                          <p:spTgt spid="8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500"/>
                                        <p:tgtEl>
                                          <p:spTgt spid="79"/>
                                        </p:tgtEl>
                                      </p:cBhvr>
                                    </p:animEffect>
                                  </p:childTnLst>
                                </p:cTn>
                              </p:par>
                              <p:par>
                                <p:cTn id="118" presetID="10" presetClass="entr" presetSubtype="0" fill="hold"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fade">
                                      <p:cBhvr>
                                        <p:cTn id="120" dur="500"/>
                                        <p:tgtEl>
                                          <p:spTgt spid="98"/>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10" presetClass="entr" presetSubtype="0" fill="hold"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500"/>
                                        <p:tgtEl>
                                          <p:spTgt spid="9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fade">
                                      <p:cBhvr>
                                        <p:cTn id="132" dur="500"/>
                                        <p:tgtEl>
                                          <p:spTgt spid="77"/>
                                        </p:tgtEl>
                                      </p:cBhvr>
                                    </p:animEffect>
                                  </p:childTnLst>
                                </p:cTn>
                              </p:par>
                              <p:par>
                                <p:cTn id="133" presetID="10" presetClass="entr" presetSubtype="0" fill="hold"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fade">
                                      <p:cBhvr>
                                        <p:cTn id="135" dur="500"/>
                                        <p:tgtEl>
                                          <p:spTgt spid="8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fade">
                                      <p:cBhvr>
                                        <p:cTn id="138" dur="500"/>
                                        <p:tgtEl>
                                          <p:spTgt spid="75"/>
                                        </p:tgtEl>
                                      </p:cBhvr>
                                    </p:animEffect>
                                  </p:childTnLst>
                                </p:cTn>
                              </p:par>
                              <p:par>
                                <p:cTn id="139" presetID="10" presetClass="entr" presetSubtype="0" fill="hold" nodeType="withEffect">
                                  <p:stCondLst>
                                    <p:cond delay="0"/>
                                  </p:stCondLst>
                                  <p:childTnLst>
                                    <p:set>
                                      <p:cBhvr>
                                        <p:cTn id="140" dur="1" fill="hold">
                                          <p:stCondLst>
                                            <p:cond delay="0"/>
                                          </p:stCondLst>
                                        </p:cTn>
                                        <p:tgtEl>
                                          <p:spTgt spid="86"/>
                                        </p:tgtEl>
                                        <p:attrNameLst>
                                          <p:attrName>style.visibility</p:attrName>
                                        </p:attrNameLst>
                                      </p:cBhvr>
                                      <p:to>
                                        <p:strVal val="visible"/>
                                      </p:to>
                                    </p:set>
                                    <p:animEffect transition="in" filter="fade">
                                      <p:cBhvr>
                                        <p:cTn id="141" dur="500"/>
                                        <p:tgtEl>
                                          <p:spTgt spid="8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fade">
                                      <p:cBhvr>
                                        <p:cTn id="14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 grpId="0" animBg="1"/>
      <p:bldP spid="6" grpId="0" animBg="1"/>
      <p:bldP spid="7" grpId="0" animBg="1"/>
      <p:bldP spid="9" grpId="0" animBg="1"/>
      <p:bldP spid="10" grpId="0" animBg="1"/>
      <p:bldP spid="13" grpId="0" animBg="1"/>
      <p:bldP spid="14" grpId="0" animBg="1"/>
      <p:bldP spid="29" grpId="0" animBg="1"/>
      <p:bldP spid="31" grpId="0" animBg="1"/>
      <p:bldP spid="35" grpId="0" animBg="1"/>
      <p:bldP spid="60" grpId="0" animBg="1"/>
      <p:bldP spid="63" grpId="0" animBg="1"/>
      <p:bldP spid="66" grpId="0" animBg="1"/>
      <p:bldP spid="72" grpId="0" animBg="1"/>
      <p:bldP spid="73" grpId="0" animBg="1"/>
      <p:bldP spid="75" grpId="0" animBg="1"/>
      <p:bldP spid="76" grpId="0" animBg="1"/>
      <p:bldP spid="77" grpId="0" animBg="1"/>
      <p:bldP spid="78" grpId="0" animBg="1"/>
      <p:bldP spid="79" grpId="0" animBg="1"/>
      <p:bldP spid="39" grpId="0"/>
      <p:bldP spid="40" grpId="0"/>
      <p:bldP spid="8" grpId="0" animBg="1"/>
      <p:bldP spid="15"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565058" y="350043"/>
            <a:ext cx="10265502" cy="475987"/>
          </a:xfrm>
        </p:spPr>
        <p:txBody>
          <a:bodyPr>
            <a:normAutofit fontScale="90000"/>
          </a:bodyPr>
          <a:lstStyle/>
          <a:p>
            <a:r>
              <a:rPr lang="en-US" sz="3200" b="1" dirty="0">
                <a:solidFill>
                  <a:srgbClr val="ED701A"/>
                </a:solidFill>
                <a:latin typeface="Montserrat" pitchFamily="2" charset="77"/>
              </a:rPr>
              <a:t>An Example of Full Stack Verification &amp; Validation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graphicFrame>
        <p:nvGraphicFramePr>
          <p:cNvPr id="4" name="Table 5">
            <a:extLst>
              <a:ext uri="{FF2B5EF4-FFF2-40B4-BE49-F238E27FC236}">
                <a16:creationId xmlns:a16="http://schemas.microsoft.com/office/drawing/2014/main" id="{0EAD407B-FD4A-F35A-3EAF-E5319EA10B9B}"/>
              </a:ext>
            </a:extLst>
          </p:cNvPr>
          <p:cNvGraphicFramePr>
            <a:graphicFrameLocks noGrp="1"/>
          </p:cNvGraphicFramePr>
          <p:nvPr>
            <p:ph idx="1"/>
            <p:extLst>
              <p:ext uri="{D42A27DB-BD31-4B8C-83A1-F6EECF244321}">
                <p14:modId xmlns:p14="http://schemas.microsoft.com/office/powerpoint/2010/main" val="1675954630"/>
              </p:ext>
            </p:extLst>
          </p:nvPr>
        </p:nvGraphicFramePr>
        <p:xfrm>
          <a:off x="625928" y="1408003"/>
          <a:ext cx="8126186" cy="4041990"/>
        </p:xfrm>
        <a:graphic>
          <a:graphicData uri="http://schemas.openxmlformats.org/drawingml/2006/table">
            <a:tbl>
              <a:tblPr firstRow="1" bandRow="1">
                <a:tableStyleId>{5C22544A-7EE6-4342-B048-85BDC9FD1C3A}</a:tableStyleId>
              </a:tblPr>
              <a:tblGrid>
                <a:gridCol w="2337708">
                  <a:extLst>
                    <a:ext uri="{9D8B030D-6E8A-4147-A177-3AD203B41FA5}">
                      <a16:colId xmlns:a16="http://schemas.microsoft.com/office/drawing/2014/main" val="4289622921"/>
                    </a:ext>
                  </a:extLst>
                </a:gridCol>
                <a:gridCol w="2906485">
                  <a:extLst>
                    <a:ext uri="{9D8B030D-6E8A-4147-A177-3AD203B41FA5}">
                      <a16:colId xmlns:a16="http://schemas.microsoft.com/office/drawing/2014/main" val="155340858"/>
                    </a:ext>
                  </a:extLst>
                </a:gridCol>
                <a:gridCol w="2881993">
                  <a:extLst>
                    <a:ext uri="{9D8B030D-6E8A-4147-A177-3AD203B41FA5}">
                      <a16:colId xmlns:a16="http://schemas.microsoft.com/office/drawing/2014/main" val="2317124923"/>
                    </a:ext>
                  </a:extLst>
                </a:gridCol>
              </a:tblGrid>
              <a:tr h="449110">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API Testing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UI Testing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End to End (Full Stack) V&amp;V</a:t>
                      </a:r>
                    </a:p>
                  </a:txBody>
                  <a:tcPr marL="68580" marR="68580" marT="0" marB="0"/>
                </a:tc>
                <a:extLst>
                  <a:ext uri="{0D108BD9-81ED-4DB2-BD59-A6C34878D82A}">
                    <a16:rowId xmlns:a16="http://schemas.microsoft.com/office/drawing/2014/main" val="2816661772"/>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Functional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Functional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Data Flow </a:t>
                      </a:r>
                    </a:p>
                  </a:txBody>
                  <a:tcPr marL="68580" marR="68580" marT="0" marB="0"/>
                </a:tc>
                <a:extLst>
                  <a:ext uri="{0D108BD9-81ED-4DB2-BD59-A6C34878D82A}">
                    <a16:rowId xmlns:a16="http://schemas.microsoft.com/office/drawing/2014/main" val="1614518696"/>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Data formatting and defaults (based on data cards)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Usability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Data bias </a:t>
                      </a:r>
                    </a:p>
                  </a:txBody>
                  <a:tcPr marL="68580" marR="68580" marT="0" marB="0"/>
                </a:tc>
                <a:extLst>
                  <a:ext uri="{0D108BD9-81ED-4DB2-BD59-A6C34878D82A}">
                    <a16:rowId xmlns:a16="http://schemas.microsoft.com/office/drawing/2014/main" val="1707325769"/>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API Performance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PHI</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Use cases </a:t>
                      </a:r>
                    </a:p>
                  </a:txBody>
                  <a:tcPr marL="68580" marR="68580" marT="0" marB="0"/>
                </a:tc>
                <a:extLst>
                  <a:ext uri="{0D108BD9-81ED-4DB2-BD59-A6C34878D82A}">
                    <a16:rowId xmlns:a16="http://schemas.microsoft.com/office/drawing/2014/main" val="1241261085"/>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Negative/Error handling </a:t>
                      </a:r>
                    </a:p>
                  </a:txBody>
                  <a:tcPr marL="68580" marR="68580" marT="0" marB="0"/>
                </a:tc>
                <a:tc>
                  <a:txBody>
                    <a:bodyPr/>
                    <a:lstStyle/>
                    <a:p>
                      <a:pPr marL="0" marR="0">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Security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Multi-users </a:t>
                      </a:r>
                    </a:p>
                  </a:txBody>
                  <a:tcPr marL="68580" marR="68580" marT="0" marB="0"/>
                </a:tc>
                <a:extLst>
                  <a:ext uri="{0D108BD9-81ED-4DB2-BD59-A6C34878D82A}">
                    <a16:rowId xmlns:a16="http://schemas.microsoft.com/office/drawing/2014/main" val="387182267"/>
                  </a:ext>
                </a:extLst>
              </a:tr>
              <a:tr h="449110">
                <a:tc>
                  <a:txBody>
                    <a:bodyPr/>
                    <a:lstStyle/>
                    <a:p>
                      <a:pPr marL="0" marR="0">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PHI</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UI/UX standards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End to end performance </a:t>
                      </a:r>
                    </a:p>
                  </a:txBody>
                  <a:tcPr marL="68580" marR="68580" marT="0" marB="0"/>
                </a:tc>
                <a:extLst>
                  <a:ext uri="{0D108BD9-81ED-4DB2-BD59-A6C34878D82A}">
                    <a16:rowId xmlns:a16="http://schemas.microsoft.com/office/drawing/2014/main" val="3359931960"/>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Scalability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Basic UI Performance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Differential </a:t>
                      </a:r>
                    </a:p>
                  </a:txBody>
                  <a:tcPr marL="68580" marR="68580" marT="0" marB="0"/>
                </a:tc>
                <a:extLst>
                  <a:ext uri="{0D108BD9-81ED-4DB2-BD59-A6C34878D82A}">
                    <a16:rowId xmlns:a16="http://schemas.microsoft.com/office/drawing/2014/main" val="2855258418"/>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Stability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Negative/error handling/messages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Compliance </a:t>
                      </a:r>
                    </a:p>
                  </a:txBody>
                  <a:tcPr marL="68580" marR="68580" marT="0" marB="0"/>
                </a:tc>
                <a:extLst>
                  <a:ext uri="{0D108BD9-81ED-4DB2-BD59-A6C34878D82A}">
                    <a16:rowId xmlns:a16="http://schemas.microsoft.com/office/drawing/2014/main" val="1859264372"/>
                  </a:ext>
                </a:extLst>
              </a:tr>
              <a:tr h="449110">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Simple Integration </a:t>
                      </a:r>
                    </a:p>
                  </a:txBody>
                  <a:tcPr marL="68580" marR="68580" marT="0" marB="0"/>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Testable and automatable </a:t>
                      </a:r>
                    </a:p>
                  </a:txBody>
                  <a:tcPr marL="68580" marR="68580" marT="0" marB="0"/>
                </a:tc>
                <a:tc>
                  <a:txBody>
                    <a:bodyPr/>
                    <a:lstStyle/>
                    <a:p>
                      <a:pPr marL="0" marR="0">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Model retraining and monitoring </a:t>
                      </a:r>
                    </a:p>
                  </a:txBody>
                  <a:tcPr marL="68580" marR="68580" marT="0" marB="0"/>
                </a:tc>
                <a:extLst>
                  <a:ext uri="{0D108BD9-81ED-4DB2-BD59-A6C34878D82A}">
                    <a16:rowId xmlns:a16="http://schemas.microsoft.com/office/drawing/2014/main" val="3167691298"/>
                  </a:ext>
                </a:extLst>
              </a:tr>
            </a:tbl>
          </a:graphicData>
        </a:graphic>
      </p:graphicFrame>
      <p:sp>
        <p:nvSpPr>
          <p:cNvPr id="6" name="Arrow: Right 5">
            <a:extLst>
              <a:ext uri="{FF2B5EF4-FFF2-40B4-BE49-F238E27FC236}">
                <a16:creationId xmlns:a16="http://schemas.microsoft.com/office/drawing/2014/main" id="{8FFBE80E-7C49-BAFE-8209-D17F07B578C3}"/>
              </a:ext>
            </a:extLst>
          </p:cNvPr>
          <p:cNvSpPr/>
          <p:nvPr/>
        </p:nvSpPr>
        <p:spPr>
          <a:xfrm>
            <a:off x="625928" y="1122397"/>
            <a:ext cx="9431401" cy="246850"/>
          </a:xfrm>
          <a:prstGeom prst="rightArrow">
            <a:avLst/>
          </a:prstGeom>
          <a:solidFill>
            <a:srgbClr val="92D050"/>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44AB97-C1D6-0BBF-8F1E-5435AA3B2BB0}"/>
              </a:ext>
            </a:extLst>
          </p:cNvPr>
          <p:cNvSpPr txBox="1"/>
          <p:nvPr/>
        </p:nvSpPr>
        <p:spPr>
          <a:xfrm>
            <a:off x="9209314" y="1423419"/>
            <a:ext cx="349006" cy="4017167"/>
          </a:xfrm>
          <a:prstGeom prst="rect">
            <a:avLst/>
          </a:prstGeom>
          <a:solidFill>
            <a:schemeClr val="accent1">
              <a:lumMod val="20000"/>
              <a:lumOff val="80000"/>
            </a:schemeClr>
          </a:solidFill>
          <a:ln>
            <a:solidFill>
              <a:schemeClr val="accent1"/>
            </a:solidFill>
          </a:ln>
        </p:spPr>
        <p:txBody>
          <a:bodyPr vert="wordArtVert" wrap="square" rtlCol="0">
            <a:spAutoFit/>
          </a:bodyPr>
          <a:lstStyle/>
          <a:p>
            <a:r>
              <a:rPr lang="en-US" sz="900" b="1" dirty="0"/>
              <a:t>Monitoring in production  </a:t>
            </a:r>
          </a:p>
        </p:txBody>
      </p:sp>
      <p:cxnSp>
        <p:nvCxnSpPr>
          <p:cNvPr id="13" name="Straight Connector 12">
            <a:extLst>
              <a:ext uri="{FF2B5EF4-FFF2-40B4-BE49-F238E27FC236}">
                <a16:creationId xmlns:a16="http://schemas.microsoft.com/office/drawing/2014/main" id="{09427096-1493-88B6-DEDF-03CAF0D39B54}"/>
              </a:ext>
            </a:extLst>
          </p:cNvPr>
          <p:cNvCxnSpPr>
            <a:cxnSpLocks/>
          </p:cNvCxnSpPr>
          <p:nvPr/>
        </p:nvCxnSpPr>
        <p:spPr>
          <a:xfrm>
            <a:off x="9811265" y="1369247"/>
            <a:ext cx="0" cy="4240721"/>
          </a:xfrm>
          <a:prstGeom prst="line">
            <a:avLst/>
          </a:prstGeom>
          <a:ln w="4762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9B4D16-C27E-CEBE-EF54-B10D9C25CDC8}"/>
              </a:ext>
            </a:extLst>
          </p:cNvPr>
          <p:cNvCxnSpPr>
            <a:cxnSpLocks/>
          </p:cNvCxnSpPr>
          <p:nvPr/>
        </p:nvCxnSpPr>
        <p:spPr>
          <a:xfrm>
            <a:off x="479583" y="5581196"/>
            <a:ext cx="9331682" cy="28772"/>
          </a:xfrm>
          <a:prstGeom prst="line">
            <a:avLst/>
          </a:prstGeom>
          <a:ln w="508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1976BA-56D2-38DE-F102-A857A7D9D436}"/>
              </a:ext>
            </a:extLst>
          </p:cNvPr>
          <p:cNvCxnSpPr/>
          <p:nvPr/>
        </p:nvCxnSpPr>
        <p:spPr>
          <a:xfrm flipV="1">
            <a:off x="4522573" y="5411814"/>
            <a:ext cx="0" cy="169382"/>
          </a:xfrm>
          <a:prstGeom prst="straightConnector1">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777214-8192-7408-227F-8FEB7C7367D6}"/>
              </a:ext>
            </a:extLst>
          </p:cNvPr>
          <p:cNvCxnSpPr/>
          <p:nvPr/>
        </p:nvCxnSpPr>
        <p:spPr>
          <a:xfrm flipV="1">
            <a:off x="7368747" y="5423604"/>
            <a:ext cx="0" cy="169382"/>
          </a:xfrm>
          <a:prstGeom prst="straightConnector1">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254E69E-B59A-6F3E-22C0-B8A1561BC551}"/>
              </a:ext>
            </a:extLst>
          </p:cNvPr>
          <p:cNvCxnSpPr>
            <a:cxnSpLocks/>
          </p:cNvCxnSpPr>
          <p:nvPr/>
        </p:nvCxnSpPr>
        <p:spPr>
          <a:xfrm flipV="1">
            <a:off x="1878227" y="5423604"/>
            <a:ext cx="0" cy="186364"/>
          </a:xfrm>
          <a:prstGeom prst="straightConnector1">
            <a:avLst/>
          </a:prstGeom>
          <a:ln w="25400">
            <a:solidFill>
              <a:schemeClr val="accent6">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82F96D-6501-31AB-CF19-03813EF0CA27}"/>
              </a:ext>
            </a:extLst>
          </p:cNvPr>
          <p:cNvCxnSpPr>
            <a:cxnSpLocks/>
          </p:cNvCxnSpPr>
          <p:nvPr/>
        </p:nvCxnSpPr>
        <p:spPr>
          <a:xfrm>
            <a:off x="479583" y="1202383"/>
            <a:ext cx="1584" cy="4378813"/>
          </a:xfrm>
          <a:prstGeom prst="line">
            <a:avLst/>
          </a:prstGeom>
          <a:ln w="508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35855E-90E8-BA4E-FFEE-A821DBBBB88C}"/>
              </a:ext>
            </a:extLst>
          </p:cNvPr>
          <p:cNvCxnSpPr>
            <a:cxnSpLocks/>
            <a:endCxn id="6" idx="1"/>
          </p:cNvCxnSpPr>
          <p:nvPr/>
        </p:nvCxnSpPr>
        <p:spPr>
          <a:xfrm flipV="1">
            <a:off x="493277" y="1245822"/>
            <a:ext cx="132651" cy="7859"/>
          </a:xfrm>
          <a:prstGeom prst="straightConnector1">
            <a:avLst/>
          </a:prstGeom>
          <a:ln w="25400">
            <a:solidFill>
              <a:schemeClr val="accent6">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256907A-4E50-F3F7-6AE9-921F2154733B}"/>
              </a:ext>
            </a:extLst>
          </p:cNvPr>
          <p:cNvSpPr>
            <a:spLocks noGrp="1"/>
          </p:cNvSpPr>
          <p:nvPr>
            <p:ph type="sldNum" sz="quarter" idx="12"/>
          </p:nvPr>
        </p:nvSpPr>
        <p:spPr/>
        <p:txBody>
          <a:bodyPr/>
          <a:lstStyle/>
          <a:p>
            <a:fld id="{3F4082E9-C2C1-554A-B4F7-A7282B2A61D8}" type="slidenum">
              <a:rPr lang="en-US" smtClean="0"/>
              <a:t>6</a:t>
            </a:fld>
            <a:endParaRPr lang="en-US"/>
          </a:p>
        </p:txBody>
      </p:sp>
      <p:sp>
        <p:nvSpPr>
          <p:cNvPr id="3" name="TextBox 2">
            <a:extLst>
              <a:ext uri="{FF2B5EF4-FFF2-40B4-BE49-F238E27FC236}">
                <a16:creationId xmlns:a16="http://schemas.microsoft.com/office/drawing/2014/main" id="{DF448639-5689-D6C9-23C9-2531C2B14492}"/>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64671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160564" y="337988"/>
            <a:ext cx="11870872" cy="880913"/>
          </a:xfrm>
        </p:spPr>
        <p:txBody>
          <a:bodyPr>
            <a:noAutofit/>
          </a:bodyPr>
          <a:lstStyle/>
          <a:p>
            <a:r>
              <a:rPr lang="en-US" sz="3200" b="1" dirty="0">
                <a:solidFill>
                  <a:srgbClr val="ED701A"/>
                </a:solidFill>
                <a:latin typeface="Montserrat" pitchFamily="2" charset="77"/>
              </a:rPr>
              <a:t>How to design Testing Datasets for End-to-End testing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4" name="Arrow: Pentagon 3">
            <a:extLst>
              <a:ext uri="{FF2B5EF4-FFF2-40B4-BE49-F238E27FC236}">
                <a16:creationId xmlns:a16="http://schemas.microsoft.com/office/drawing/2014/main" id="{E0B1B933-E00B-EB97-429B-434ADD78D5DC}"/>
              </a:ext>
            </a:extLst>
          </p:cNvPr>
          <p:cNvSpPr/>
          <p:nvPr/>
        </p:nvSpPr>
        <p:spPr>
          <a:xfrm rot="5400000">
            <a:off x="1277110" y="1488867"/>
            <a:ext cx="1141879" cy="1289785"/>
          </a:xfrm>
          <a:prstGeom prst="homePlate">
            <a:avLst>
              <a:gd name="adj" fmla="val 213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866373-3104-ED68-22B0-7DD94529EB43}"/>
              </a:ext>
            </a:extLst>
          </p:cNvPr>
          <p:cNvSpPr txBox="1"/>
          <p:nvPr/>
        </p:nvSpPr>
        <p:spPr>
          <a:xfrm>
            <a:off x="1443790" y="1780120"/>
            <a:ext cx="781628" cy="400110"/>
          </a:xfrm>
          <a:prstGeom prst="rect">
            <a:avLst/>
          </a:prstGeom>
          <a:noFill/>
        </p:spPr>
        <p:txBody>
          <a:bodyPr wrap="square" rtlCol="0">
            <a:spAutoFit/>
          </a:bodyPr>
          <a:lstStyle/>
          <a:p>
            <a:r>
              <a:rPr lang="en-US" sz="2000" dirty="0">
                <a:solidFill>
                  <a:schemeClr val="bg1"/>
                </a:solidFill>
              </a:rPr>
              <a:t>Goal</a:t>
            </a:r>
            <a:endParaRPr lang="en-US" sz="2000" dirty="0"/>
          </a:p>
        </p:txBody>
      </p:sp>
      <p:sp>
        <p:nvSpPr>
          <p:cNvPr id="9" name="Rectangle 8">
            <a:extLst>
              <a:ext uri="{FF2B5EF4-FFF2-40B4-BE49-F238E27FC236}">
                <a16:creationId xmlns:a16="http://schemas.microsoft.com/office/drawing/2014/main" id="{79DAF6CB-2865-5309-F4F7-BDCC7BBFD455}"/>
              </a:ext>
            </a:extLst>
          </p:cNvPr>
          <p:cNvSpPr/>
          <p:nvPr/>
        </p:nvSpPr>
        <p:spPr>
          <a:xfrm>
            <a:off x="2492942" y="1562819"/>
            <a:ext cx="7404417" cy="8808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dirty="0">
                <a:solidFill>
                  <a:srgbClr val="1F1F1F"/>
                </a:solidFill>
                <a:latin typeface="Arial" panose="020B0604020202020204" pitchFamily="34" charset="0"/>
                <a:ea typeface="Times New Roman" panose="02020603050405020304" pitchFamily="18" charset="0"/>
              </a:rPr>
              <a:t>* To </a:t>
            </a:r>
            <a:r>
              <a:rPr lang="en-US" sz="1600" dirty="0">
                <a:solidFill>
                  <a:srgbClr val="1F1F1F"/>
                </a:solidFill>
                <a:effectLst/>
                <a:latin typeface="Arial" panose="020B0604020202020204" pitchFamily="34" charset="0"/>
                <a:ea typeface="Calibri" panose="020F0502020204030204" pitchFamily="34" charset="0"/>
              </a:rPr>
              <a:t>design testing datasets that will help to ensure that the model is working correctly and that it is meeting the needs of the users</a:t>
            </a:r>
            <a:endParaRPr lang="en-US" sz="1600" dirty="0"/>
          </a:p>
        </p:txBody>
      </p:sp>
      <p:sp>
        <p:nvSpPr>
          <p:cNvPr id="10" name="Arrow: Pentagon 9">
            <a:extLst>
              <a:ext uri="{FF2B5EF4-FFF2-40B4-BE49-F238E27FC236}">
                <a16:creationId xmlns:a16="http://schemas.microsoft.com/office/drawing/2014/main" id="{D0A85C7F-6618-854E-D30E-B0CB276E5831}"/>
              </a:ext>
            </a:extLst>
          </p:cNvPr>
          <p:cNvSpPr/>
          <p:nvPr/>
        </p:nvSpPr>
        <p:spPr>
          <a:xfrm rot="5400000">
            <a:off x="1218486" y="2772306"/>
            <a:ext cx="1259125" cy="1289786"/>
          </a:xfrm>
          <a:prstGeom prst="homePlate">
            <a:avLst>
              <a:gd name="adj" fmla="val 213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dirty="0">
              <a:solidFill>
                <a:schemeClr val="bg1"/>
              </a:solidFill>
            </a:endParaRPr>
          </a:p>
        </p:txBody>
      </p:sp>
      <p:sp>
        <p:nvSpPr>
          <p:cNvPr id="11" name="Rectangle 10">
            <a:extLst>
              <a:ext uri="{FF2B5EF4-FFF2-40B4-BE49-F238E27FC236}">
                <a16:creationId xmlns:a16="http://schemas.microsoft.com/office/drawing/2014/main" id="{DB946EDA-0D48-13D2-F584-D615AAE990AF}"/>
              </a:ext>
            </a:extLst>
          </p:cNvPr>
          <p:cNvSpPr/>
          <p:nvPr/>
        </p:nvSpPr>
        <p:spPr>
          <a:xfrm>
            <a:off x="2492943" y="2813470"/>
            <a:ext cx="7404416" cy="9566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dirty="0">
                <a:solidFill>
                  <a:srgbClr val="1F1F1F"/>
                </a:solidFill>
                <a:latin typeface="Arial" panose="020B0604020202020204" pitchFamily="34" charset="0"/>
                <a:ea typeface="Calibri" panose="020F0502020204030204" pitchFamily="34" charset="0"/>
                <a:cs typeface="Arial" panose="020B0604020202020204" pitchFamily="34" charset="0"/>
              </a:rPr>
              <a:t>* C</a:t>
            </a:r>
            <a:r>
              <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rPr>
              <a:t>over all necessary combinations of data points and different data flows</a:t>
            </a:r>
            <a:endParaRPr lang="en-US" sz="1600" dirty="0"/>
          </a:p>
          <a:p>
            <a:pPr lvl="0"/>
            <a:r>
              <a:rPr lang="en-US" sz="1600" dirty="0">
                <a:solidFill>
                  <a:srgbClr val="1F1F1F"/>
                </a:solidFill>
                <a:latin typeface="Arial" panose="020B0604020202020204" pitchFamily="34" charset="0"/>
                <a:ea typeface="Calibri" panose="020F0502020204030204" pitchFamily="34" charset="0"/>
                <a:cs typeface="Arial" panose="020B0604020202020204" pitchFamily="34" charset="0"/>
              </a:rPr>
              <a:t>* E</a:t>
            </a:r>
            <a:r>
              <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rPr>
              <a:t>nsure that the model can handle all possible scenarios and that it is not biased toward any particular set of data</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rrow: Pentagon 11">
            <a:extLst>
              <a:ext uri="{FF2B5EF4-FFF2-40B4-BE49-F238E27FC236}">
                <a16:creationId xmlns:a16="http://schemas.microsoft.com/office/drawing/2014/main" id="{DECAC480-F8D1-1F1A-1F80-CE0A5392B6DB}"/>
              </a:ext>
            </a:extLst>
          </p:cNvPr>
          <p:cNvSpPr/>
          <p:nvPr/>
        </p:nvSpPr>
        <p:spPr>
          <a:xfrm rot="5400000">
            <a:off x="1002775" y="4482011"/>
            <a:ext cx="1690547" cy="1289785"/>
          </a:xfrm>
          <a:prstGeom prst="homePlate">
            <a:avLst>
              <a:gd name="adj" fmla="val 183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6A4EAF0-FCBF-93F5-8E35-6712135F2F44}"/>
              </a:ext>
            </a:extLst>
          </p:cNvPr>
          <p:cNvSpPr txBox="1"/>
          <p:nvPr/>
        </p:nvSpPr>
        <p:spPr>
          <a:xfrm>
            <a:off x="1189711" y="2833472"/>
            <a:ext cx="1289786" cy="1015663"/>
          </a:xfrm>
          <a:prstGeom prst="rect">
            <a:avLst/>
          </a:prstGeom>
          <a:noFill/>
        </p:spPr>
        <p:txBody>
          <a:bodyPr wrap="square" rtlCol="0">
            <a:spAutoFit/>
          </a:bodyPr>
          <a:lstStyle/>
          <a:p>
            <a:pPr algn="ctr"/>
            <a:r>
              <a:rPr lang="en-US" sz="2000" dirty="0">
                <a:solidFill>
                  <a:schemeClr val="bg1"/>
                </a:solidFill>
              </a:rPr>
              <a:t>Idea Testing Datasets </a:t>
            </a:r>
          </a:p>
        </p:txBody>
      </p:sp>
      <p:sp>
        <p:nvSpPr>
          <p:cNvPr id="15" name="TextBox 14">
            <a:extLst>
              <a:ext uri="{FF2B5EF4-FFF2-40B4-BE49-F238E27FC236}">
                <a16:creationId xmlns:a16="http://schemas.microsoft.com/office/drawing/2014/main" id="{85ED7B09-3396-1441-7A1C-A9895009010D}"/>
              </a:ext>
            </a:extLst>
          </p:cNvPr>
          <p:cNvSpPr txBox="1"/>
          <p:nvPr/>
        </p:nvSpPr>
        <p:spPr>
          <a:xfrm>
            <a:off x="1157013" y="4440172"/>
            <a:ext cx="1289785" cy="1015663"/>
          </a:xfrm>
          <a:prstGeom prst="rect">
            <a:avLst/>
          </a:prstGeom>
          <a:noFill/>
        </p:spPr>
        <p:txBody>
          <a:bodyPr wrap="square" rtlCol="0">
            <a:spAutoFit/>
          </a:bodyPr>
          <a:lstStyle/>
          <a:p>
            <a:pPr algn="ctr"/>
            <a:r>
              <a:rPr lang="en-US" sz="2000" dirty="0">
                <a:solidFill>
                  <a:schemeClr val="bg1"/>
                </a:solidFill>
              </a:rPr>
              <a:t>Important Items for Designing </a:t>
            </a:r>
          </a:p>
        </p:txBody>
      </p:sp>
      <p:sp>
        <p:nvSpPr>
          <p:cNvPr id="17" name="TextBox 16">
            <a:extLst>
              <a:ext uri="{FF2B5EF4-FFF2-40B4-BE49-F238E27FC236}">
                <a16:creationId xmlns:a16="http://schemas.microsoft.com/office/drawing/2014/main" id="{D58A60D1-A1CA-B89C-46AB-56E3BB931609}"/>
              </a:ext>
            </a:extLst>
          </p:cNvPr>
          <p:cNvSpPr txBox="1"/>
          <p:nvPr/>
        </p:nvSpPr>
        <p:spPr>
          <a:xfrm>
            <a:off x="2492942" y="4375281"/>
            <a:ext cx="7404417" cy="1354217"/>
          </a:xfrm>
          <a:prstGeom prst="rect">
            <a:avLst/>
          </a:prstGeom>
          <a:noFill/>
          <a:ln>
            <a:solidFill>
              <a:schemeClr val="accent1">
                <a:shade val="15000"/>
              </a:schemeClr>
            </a:solidFill>
          </a:ln>
        </p:spPr>
        <p:txBody>
          <a:bodyPr wrap="square" rtlCol="0">
            <a:spAutoFit/>
          </a:bodyPr>
          <a:lstStyle/>
          <a:p>
            <a:pPr lvl="0"/>
            <a:r>
              <a:rPr lang="en-US"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How does model work?	* What data does model need? </a:t>
            </a:r>
            <a:endParaRPr lang="en-US" sz="1600" dirty="0">
              <a:solidFill>
                <a:schemeClr val="tx1"/>
              </a:solidFill>
            </a:endParaRPr>
          </a:p>
          <a:p>
            <a:pPr lvl="0"/>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What are data ranges? 	* What data can cause bias? </a:t>
            </a:r>
          </a:p>
          <a:p>
            <a:pPr lvl="0"/>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What are data sources? 	* What are data flows?</a:t>
            </a:r>
          </a:p>
          <a:p>
            <a:pPr lvl="0"/>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What are relationships between different data and all data? </a:t>
            </a:r>
          </a:p>
          <a:p>
            <a:pPr lvl="0"/>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How do </a:t>
            </a:r>
            <a:r>
              <a:rPr lang="en-US" sz="16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MLOps</a:t>
            </a:r>
            <a:r>
              <a:rPr lang="en-US"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engineers need to do to make the model live in production</a:t>
            </a:r>
            <a:endParaRPr lang="en-US" sz="1600" dirty="0"/>
          </a:p>
        </p:txBody>
      </p:sp>
      <p:sp>
        <p:nvSpPr>
          <p:cNvPr id="2" name="Slide Number Placeholder 1">
            <a:extLst>
              <a:ext uri="{FF2B5EF4-FFF2-40B4-BE49-F238E27FC236}">
                <a16:creationId xmlns:a16="http://schemas.microsoft.com/office/drawing/2014/main" id="{89F40C9F-063B-F5B2-49D5-0A01A7871024}"/>
              </a:ext>
            </a:extLst>
          </p:cNvPr>
          <p:cNvSpPr>
            <a:spLocks noGrp="1"/>
          </p:cNvSpPr>
          <p:nvPr>
            <p:ph type="sldNum" sz="quarter" idx="12"/>
          </p:nvPr>
        </p:nvSpPr>
        <p:spPr/>
        <p:txBody>
          <a:bodyPr/>
          <a:lstStyle/>
          <a:p>
            <a:fld id="{3F4082E9-C2C1-554A-B4F7-A7282B2A61D8}" type="slidenum">
              <a:rPr lang="en-US" smtClean="0"/>
              <a:t>7</a:t>
            </a:fld>
            <a:endParaRPr lang="en-US"/>
          </a:p>
        </p:txBody>
      </p:sp>
      <p:sp>
        <p:nvSpPr>
          <p:cNvPr id="3" name="TextBox 2">
            <a:extLst>
              <a:ext uri="{FF2B5EF4-FFF2-40B4-BE49-F238E27FC236}">
                <a16:creationId xmlns:a16="http://schemas.microsoft.com/office/drawing/2014/main" id="{D642EE7F-2029-543E-C10F-0BAB7D4FD962}"/>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39939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animBg="1"/>
      <p:bldP spid="11" grpId="0" animBg="1"/>
      <p:bldP spid="12" grpId="0" animBg="1"/>
      <p:bldP spid="14" grpId="0"/>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199322" y="203690"/>
            <a:ext cx="11793355" cy="778236"/>
          </a:xfrm>
        </p:spPr>
        <p:txBody>
          <a:bodyPr>
            <a:noAutofit/>
          </a:bodyPr>
          <a:lstStyle/>
          <a:p>
            <a:r>
              <a:rPr lang="en-US" sz="2400" b="1" dirty="0">
                <a:solidFill>
                  <a:srgbClr val="ED701A"/>
                </a:solidFill>
                <a:latin typeface="Montserrat" pitchFamily="2" charset="77"/>
              </a:rPr>
              <a:t>Example: MDS (Myelodysplastic Syndromes)  </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ED701A"/>
                </a:solidFill>
                <a:latin typeface="Montserrat" pitchFamily="2" charset="77"/>
              </a:rPr>
              <a:t>     </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268791" y="880100"/>
            <a:ext cx="6153574" cy="5176983"/>
          </a:xfrm>
        </p:spPr>
        <p:txBody>
          <a:bodyPr>
            <a:normAutofit fontScale="55000" lnSpcReduction="20000"/>
          </a:bodyPr>
          <a:lstStyle/>
          <a:p>
            <a:pPr marL="457200" lvl="1" indent="0">
              <a:spcBef>
                <a:spcPts val="0"/>
              </a:spcBef>
              <a:spcAft>
                <a:spcPts val="1000"/>
              </a:spcAft>
              <a:buNone/>
            </a:pPr>
            <a:r>
              <a:rPr lang="en-US" sz="3600" b="1" dirty="0">
                <a:latin typeface="Arial" panose="020B0604020202020204" pitchFamily="34" charset="0"/>
                <a:ea typeface="Calibri" panose="020F0502020204030204" pitchFamily="34" charset="0"/>
                <a:cs typeface="Times New Roman" panose="02020603050405020304" pitchFamily="18" charset="0"/>
              </a:rPr>
              <a:t>Background Information </a:t>
            </a:r>
          </a:p>
          <a:p>
            <a:pPr lvl="1">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MDS is referred to as a “bone marrow failure disorder” most likely for adults </a:t>
            </a:r>
          </a:p>
          <a:p>
            <a:pPr lvl="1">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Clinic requirements: </a:t>
            </a:r>
          </a:p>
          <a:p>
            <a:pPr lvl="2">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Saving clinic users’ time on reviewing patient history data</a:t>
            </a:r>
          </a:p>
          <a:p>
            <a:pPr lvl="2">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Providing IPSS-M and R risk level and score </a:t>
            </a:r>
          </a:p>
          <a:p>
            <a:pPr lvl="1">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Project features:   </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Calculating IPSS-M and IPSS-R risk level and risk score based on   clinic data </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Modifying risk levels and scores based on clinic documents </a:t>
            </a:r>
            <a:r>
              <a:rPr lang="en-US" sz="2200" dirty="0">
                <a:latin typeface="Arial" panose="020B0604020202020204" pitchFamily="34" charset="0"/>
                <a:ea typeface="Calibri" panose="020F0502020204030204" pitchFamily="34" charset="0"/>
                <a:cs typeface="Times New Roman" panose="02020603050405020304" pitchFamily="18" charset="0"/>
              </a:rPr>
              <a:t>  </a:t>
            </a:r>
          </a:p>
          <a:p>
            <a:pPr marL="457200" lvl="1" indent="0">
              <a:spcBef>
                <a:spcPts val="0"/>
              </a:spcBef>
              <a:spcAft>
                <a:spcPts val="1000"/>
              </a:spcAft>
              <a:buNone/>
            </a:pPr>
            <a:r>
              <a:rPr lang="en-US" sz="3600" b="1" dirty="0">
                <a:latin typeface="Arial" panose="020B0604020202020204" pitchFamily="34" charset="0"/>
                <a:ea typeface="Calibri" panose="020F0502020204030204" pitchFamily="34" charset="0"/>
                <a:cs typeface="Times New Roman" panose="02020603050405020304" pitchFamily="18" charset="0"/>
              </a:rPr>
              <a:t>Data Information</a:t>
            </a:r>
          </a:p>
          <a:p>
            <a:pPr lvl="1">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Data used by model	</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Structured data</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Unstructured data </a:t>
            </a:r>
          </a:p>
          <a:p>
            <a:pPr marL="457200" lvl="1"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Data sources  </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Internal database for structured data</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Internal database for unstructured data</a:t>
            </a:r>
          </a:p>
          <a:p>
            <a:pPr marL="914400" lvl="2" indent="228600">
              <a:spcBef>
                <a:spcPts val="0"/>
              </a:spcBef>
              <a:spcAft>
                <a:spcPts val="1000"/>
              </a:spcAft>
            </a:pPr>
            <a:r>
              <a:rPr lang="en-US" sz="2500" dirty="0">
                <a:latin typeface="Arial" panose="020B0604020202020204" pitchFamily="34" charset="0"/>
                <a:ea typeface="Calibri" panose="020F0502020204030204" pitchFamily="34" charset="0"/>
                <a:cs typeface="Times New Roman" panose="02020603050405020304" pitchFamily="18" charset="0"/>
              </a:rPr>
              <a:t>External databases </a:t>
            </a: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B72EC3BD-7FB6-7A8D-A4C7-4EA8B4E09C8E}"/>
              </a:ext>
            </a:extLst>
          </p:cNvPr>
          <p:cNvGraphicFramePr>
            <a:graphicFrameLocks noGrp="1"/>
          </p:cNvGraphicFramePr>
          <p:nvPr>
            <p:extLst>
              <p:ext uri="{D42A27DB-BD31-4B8C-83A1-F6EECF244321}">
                <p14:modId xmlns:p14="http://schemas.microsoft.com/office/powerpoint/2010/main" val="450946830"/>
              </p:ext>
            </p:extLst>
          </p:nvPr>
        </p:nvGraphicFramePr>
        <p:xfrm>
          <a:off x="6260852" y="302828"/>
          <a:ext cx="5662357" cy="6158505"/>
        </p:xfrm>
        <a:graphic>
          <a:graphicData uri="http://schemas.openxmlformats.org/drawingml/2006/table">
            <a:tbl>
              <a:tblPr firstRow="1" firstCol="1" bandRow="1">
                <a:tableStyleId>{5C22544A-7EE6-4342-B048-85BDC9FD1C3A}</a:tableStyleId>
              </a:tblPr>
              <a:tblGrid>
                <a:gridCol w="926827">
                  <a:extLst>
                    <a:ext uri="{9D8B030D-6E8A-4147-A177-3AD203B41FA5}">
                      <a16:colId xmlns:a16="http://schemas.microsoft.com/office/drawing/2014/main" val="4190331336"/>
                    </a:ext>
                  </a:extLst>
                </a:gridCol>
                <a:gridCol w="1710588">
                  <a:extLst>
                    <a:ext uri="{9D8B030D-6E8A-4147-A177-3AD203B41FA5}">
                      <a16:colId xmlns:a16="http://schemas.microsoft.com/office/drawing/2014/main" val="3145784900"/>
                    </a:ext>
                  </a:extLst>
                </a:gridCol>
                <a:gridCol w="931246">
                  <a:extLst>
                    <a:ext uri="{9D8B030D-6E8A-4147-A177-3AD203B41FA5}">
                      <a16:colId xmlns:a16="http://schemas.microsoft.com/office/drawing/2014/main" val="4184962900"/>
                    </a:ext>
                  </a:extLst>
                </a:gridCol>
                <a:gridCol w="1133146">
                  <a:extLst>
                    <a:ext uri="{9D8B030D-6E8A-4147-A177-3AD203B41FA5}">
                      <a16:colId xmlns:a16="http://schemas.microsoft.com/office/drawing/2014/main" val="2595682881"/>
                    </a:ext>
                  </a:extLst>
                </a:gridCol>
                <a:gridCol w="960550">
                  <a:extLst>
                    <a:ext uri="{9D8B030D-6E8A-4147-A177-3AD203B41FA5}">
                      <a16:colId xmlns:a16="http://schemas.microsoft.com/office/drawing/2014/main" val="2640619417"/>
                    </a:ext>
                  </a:extLst>
                </a:gridCol>
              </a:tblGrid>
              <a:tr h="501014">
                <a:tc>
                  <a:txBody>
                    <a:bodyPr/>
                    <a:lstStyle/>
                    <a:p>
                      <a:pPr marL="0" marR="0" algn="ctr">
                        <a:spcBef>
                          <a:spcPts val="0"/>
                        </a:spcBef>
                        <a:spcAft>
                          <a:spcPts val="0"/>
                        </a:spcAft>
                      </a:pPr>
                      <a:r>
                        <a:rPr lang="en-US" sz="1100" dirty="0">
                          <a:effectLst/>
                          <a:latin typeface="+mn-lt"/>
                        </a:rPr>
                        <a:t>Data type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Data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Data values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IPSS-M R(Required)/O(Optional)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IPSS-R R(Required)/O(Optional)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2412875792"/>
                  </a:ext>
                </a:extLst>
              </a:tr>
              <a:tr h="167005">
                <a:tc rowSpan="5">
                  <a:txBody>
                    <a:bodyPr/>
                    <a:lstStyle/>
                    <a:p>
                      <a:pPr marL="0" marR="0" algn="ctr">
                        <a:spcBef>
                          <a:spcPts val="0"/>
                        </a:spcBef>
                        <a:spcAft>
                          <a:spcPts val="0"/>
                        </a:spcAft>
                      </a:pPr>
                      <a:r>
                        <a:rPr lang="en-US" sz="1100">
                          <a:effectLst/>
                          <a:latin typeface="+mn-lt"/>
                        </a:rPr>
                        <a:t>Bone Marrow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ctr"/>
                </a:tc>
                <a:tc>
                  <a:txBody>
                    <a:bodyPr/>
                    <a:lstStyle/>
                    <a:p>
                      <a:pPr marL="0" marR="0">
                        <a:spcBef>
                          <a:spcPts val="0"/>
                        </a:spcBef>
                        <a:spcAft>
                          <a:spcPts val="0"/>
                        </a:spcAft>
                      </a:pPr>
                      <a:r>
                        <a:rPr lang="en-US" sz="1100" dirty="0">
                          <a:effectLst/>
                          <a:latin typeface="+mn-lt"/>
                        </a:rPr>
                        <a:t>Bone Marrow Blasts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0-30%</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805935709"/>
                  </a:ext>
                </a:extLst>
              </a:tr>
              <a:tr h="167005">
                <a:tc vMerge="1">
                  <a:txBody>
                    <a:bodyPr/>
                    <a:lstStyle/>
                    <a:p>
                      <a:endParaRPr lang="en-US"/>
                    </a:p>
                  </a:txBody>
                  <a:tcPr/>
                </a:tc>
                <a:tc>
                  <a:txBody>
                    <a:bodyPr/>
                    <a:lstStyle/>
                    <a:p>
                      <a:pPr marL="0" marR="0">
                        <a:spcBef>
                          <a:spcPts val="0"/>
                        </a:spcBef>
                        <a:spcAft>
                          <a:spcPts val="0"/>
                        </a:spcAft>
                      </a:pPr>
                      <a:r>
                        <a:rPr lang="en-US" sz="1100" dirty="0">
                          <a:effectLst/>
                          <a:latin typeface="+mn-lt"/>
                        </a:rPr>
                        <a:t>Hemoglobin</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4-20 g/dL</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R</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3955599099"/>
                  </a:ext>
                </a:extLst>
              </a:tr>
              <a:tr h="266163">
                <a:tc vMerge="1">
                  <a:txBody>
                    <a:bodyPr/>
                    <a:lstStyle/>
                    <a:p>
                      <a:endParaRPr lang="en-US"/>
                    </a:p>
                  </a:txBody>
                  <a:tcPr/>
                </a:tc>
                <a:tc>
                  <a:txBody>
                    <a:bodyPr/>
                    <a:lstStyle/>
                    <a:p>
                      <a:pPr marL="0" marR="0">
                        <a:spcBef>
                          <a:spcPts val="0"/>
                        </a:spcBef>
                        <a:spcAft>
                          <a:spcPts val="0"/>
                        </a:spcAft>
                      </a:pPr>
                      <a:r>
                        <a:rPr lang="en-US" sz="1100">
                          <a:effectLst/>
                          <a:latin typeface="+mn-lt"/>
                        </a:rPr>
                        <a:t>Platelet count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0-2000 1e9/L</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3732205221"/>
                  </a:ext>
                </a:extLst>
              </a:tr>
              <a:tr h="266473">
                <a:tc vMerge="1">
                  <a:txBody>
                    <a:bodyPr/>
                    <a:lstStyle/>
                    <a:p>
                      <a:endParaRPr lang="en-US"/>
                    </a:p>
                  </a:txBody>
                  <a:tcPr/>
                </a:tc>
                <a:tc>
                  <a:txBody>
                    <a:bodyPr/>
                    <a:lstStyle/>
                    <a:p>
                      <a:pPr marL="0" marR="0">
                        <a:spcBef>
                          <a:spcPts val="0"/>
                        </a:spcBef>
                        <a:spcAft>
                          <a:spcPts val="0"/>
                        </a:spcAft>
                      </a:pPr>
                      <a:r>
                        <a:rPr lang="en-US" sz="1100">
                          <a:effectLst/>
                          <a:latin typeface="+mn-lt"/>
                        </a:rPr>
                        <a:t>Absolute Neutrophil Count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0-15 1e9/L</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O</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2319230311"/>
                  </a:ext>
                </a:extLst>
              </a:tr>
              <a:tr h="334009">
                <a:tc vMerge="1">
                  <a:txBody>
                    <a:bodyPr/>
                    <a:lstStyle/>
                    <a:p>
                      <a:endParaRPr lang="en-US"/>
                    </a:p>
                  </a:txBody>
                  <a:tcPr/>
                </a:tc>
                <a:tc>
                  <a:txBody>
                    <a:bodyPr/>
                    <a:lstStyle/>
                    <a:p>
                      <a:pPr marL="0" marR="0">
                        <a:spcBef>
                          <a:spcPts val="0"/>
                        </a:spcBef>
                        <a:spcAft>
                          <a:spcPts val="0"/>
                        </a:spcAft>
                      </a:pPr>
                      <a:r>
                        <a:rPr lang="en-US" sz="1100">
                          <a:effectLst/>
                          <a:latin typeface="+mn-lt"/>
                        </a:rPr>
                        <a:t>Age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18 to 120 years</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2387935533"/>
                  </a:ext>
                </a:extLst>
              </a:tr>
              <a:tr h="167005">
                <a:tc rowSpan="5">
                  <a:txBody>
                    <a:bodyPr/>
                    <a:lstStyle/>
                    <a:p>
                      <a:pPr marL="0" marR="0" algn="ctr">
                        <a:spcBef>
                          <a:spcPts val="0"/>
                        </a:spcBef>
                        <a:spcAft>
                          <a:spcPts val="0"/>
                        </a:spcAft>
                      </a:pPr>
                      <a:r>
                        <a:rPr lang="en-US" sz="1100" dirty="0">
                          <a:effectLst/>
                          <a:latin typeface="+mn-lt"/>
                        </a:rPr>
                        <a:t>Cytogenetics</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ctr"/>
                </a:tc>
                <a:tc>
                  <a:txBody>
                    <a:bodyPr/>
                    <a:lstStyle/>
                    <a:p>
                      <a:pPr marL="0" marR="0">
                        <a:spcBef>
                          <a:spcPts val="0"/>
                        </a:spcBef>
                        <a:spcAft>
                          <a:spcPts val="0"/>
                        </a:spcAft>
                      </a:pPr>
                      <a:r>
                        <a:rPr lang="en-US" sz="1100">
                          <a:effectLst/>
                          <a:latin typeface="+mn-lt"/>
                        </a:rPr>
                        <a:t>Prescence of del(5q)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Yes/No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1991297800"/>
                  </a:ext>
                </a:extLst>
              </a:tr>
              <a:tr h="167005">
                <a:tc vMerge="1">
                  <a:txBody>
                    <a:bodyPr/>
                    <a:lstStyle/>
                    <a:p>
                      <a:endParaRPr lang="en-US"/>
                    </a:p>
                  </a:txBody>
                  <a:tcPr/>
                </a:tc>
                <a:tc>
                  <a:txBody>
                    <a:bodyPr/>
                    <a:lstStyle/>
                    <a:p>
                      <a:pPr marL="0" marR="0">
                        <a:spcBef>
                          <a:spcPts val="0"/>
                        </a:spcBef>
                        <a:spcAft>
                          <a:spcPts val="0"/>
                        </a:spcAft>
                      </a:pPr>
                      <a:r>
                        <a:rPr lang="en-US" sz="1100">
                          <a:effectLst/>
                          <a:latin typeface="+mn-lt"/>
                        </a:rPr>
                        <a:t>-7/del(7q)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Yes/No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621709418"/>
                  </a:ext>
                </a:extLst>
              </a:tr>
              <a:tr h="167005">
                <a:tc vMerge="1">
                  <a:txBody>
                    <a:bodyPr/>
                    <a:lstStyle/>
                    <a:p>
                      <a:endParaRPr lang="en-US"/>
                    </a:p>
                  </a:txBody>
                  <a:tcPr/>
                </a:tc>
                <a:tc>
                  <a:txBody>
                    <a:bodyPr/>
                    <a:lstStyle/>
                    <a:p>
                      <a:pPr marL="0" marR="0">
                        <a:spcBef>
                          <a:spcPts val="0"/>
                        </a:spcBef>
                        <a:spcAft>
                          <a:spcPts val="0"/>
                        </a:spcAft>
                      </a:pPr>
                      <a:r>
                        <a:rPr lang="en-US" sz="1100">
                          <a:effectLst/>
                          <a:latin typeface="+mn-lt"/>
                        </a:rPr>
                        <a:t>-17/del(17p)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Yes/No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176290669"/>
                  </a:ext>
                </a:extLst>
              </a:tr>
              <a:tr h="167005">
                <a:tc vMerge="1">
                  <a:txBody>
                    <a:bodyPr/>
                    <a:lstStyle/>
                    <a:p>
                      <a:endParaRPr lang="en-US"/>
                    </a:p>
                  </a:txBody>
                  <a:tcPr/>
                </a:tc>
                <a:tc>
                  <a:txBody>
                    <a:bodyPr/>
                    <a:lstStyle/>
                    <a:p>
                      <a:pPr marL="0" marR="0">
                        <a:spcBef>
                          <a:spcPts val="0"/>
                        </a:spcBef>
                        <a:spcAft>
                          <a:spcPts val="0"/>
                        </a:spcAft>
                      </a:pPr>
                      <a:r>
                        <a:rPr lang="en-US" sz="1100">
                          <a:effectLst/>
                          <a:latin typeface="+mn-lt"/>
                        </a:rPr>
                        <a:t>Complex Karyotype</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Yes/No</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516769502"/>
                  </a:ext>
                </a:extLst>
              </a:tr>
              <a:tr h="835023">
                <a:tc vMerge="1">
                  <a:txBody>
                    <a:bodyPr/>
                    <a:lstStyle/>
                    <a:p>
                      <a:endParaRPr lang="en-US"/>
                    </a:p>
                  </a:txBody>
                  <a:tcPr/>
                </a:tc>
                <a:tc>
                  <a:txBody>
                    <a:bodyPr/>
                    <a:lstStyle/>
                    <a:p>
                      <a:pPr marL="0" marR="0">
                        <a:spcBef>
                          <a:spcPts val="0"/>
                        </a:spcBef>
                        <a:spcAft>
                          <a:spcPts val="0"/>
                        </a:spcAft>
                      </a:pPr>
                      <a:r>
                        <a:rPr lang="en-US" sz="1100">
                          <a:effectLst/>
                          <a:latin typeface="+mn-lt"/>
                        </a:rPr>
                        <a:t>Cytogenetics Category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Very good, Good, Intermediate, Poor, Very Poor</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R</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1423283934"/>
                  </a:ext>
                </a:extLst>
              </a:tr>
              <a:tr h="266473">
                <a:tc rowSpan="6">
                  <a:txBody>
                    <a:bodyPr/>
                    <a:lstStyle/>
                    <a:p>
                      <a:pPr marL="0" marR="0" algn="ctr">
                        <a:spcBef>
                          <a:spcPts val="0"/>
                        </a:spcBef>
                        <a:spcAft>
                          <a:spcPts val="0"/>
                        </a:spcAft>
                      </a:pPr>
                      <a:r>
                        <a:rPr lang="en-US" sz="1100" dirty="0">
                          <a:effectLst/>
                          <a:latin typeface="+mn-lt"/>
                        </a:rPr>
                        <a:t>Genomic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ctr"/>
                </a:tc>
                <a:tc>
                  <a:txBody>
                    <a:bodyPr/>
                    <a:lstStyle/>
                    <a:p>
                      <a:pPr marL="0" marR="0">
                        <a:spcBef>
                          <a:spcPts val="0"/>
                        </a:spcBef>
                        <a:spcAft>
                          <a:spcPts val="0"/>
                        </a:spcAft>
                      </a:pPr>
                      <a:r>
                        <a:rPr lang="en-US" sz="1100" dirty="0">
                          <a:effectLst/>
                          <a:latin typeface="+mn-lt"/>
                        </a:rPr>
                        <a:t>Number of TP53 mutations</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0, 1, 2+</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3455034921"/>
                  </a:ext>
                </a:extLst>
              </a:tr>
              <a:tr h="334009">
                <a:tc vMerge="1">
                  <a:txBody>
                    <a:bodyPr/>
                    <a:lstStyle/>
                    <a:p>
                      <a:endParaRPr lang="en-US"/>
                    </a:p>
                  </a:txBody>
                  <a:tcPr/>
                </a:tc>
                <a:tc>
                  <a:txBody>
                    <a:bodyPr/>
                    <a:lstStyle/>
                    <a:p>
                      <a:pPr marL="0" marR="0">
                        <a:spcBef>
                          <a:spcPts val="0"/>
                        </a:spcBef>
                        <a:spcAft>
                          <a:spcPts val="0"/>
                        </a:spcAft>
                      </a:pPr>
                      <a:r>
                        <a:rPr lang="en-US" sz="1100" dirty="0">
                          <a:effectLst/>
                          <a:latin typeface="+mn-lt"/>
                        </a:rPr>
                        <a:t>Loss of heterozygosity at TP53 locus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No, Yes, 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3585762095"/>
                  </a:ext>
                </a:extLst>
              </a:tr>
              <a:tr h="334009">
                <a:tc vMerge="1">
                  <a:txBody>
                    <a:bodyPr/>
                    <a:lstStyle/>
                    <a:p>
                      <a:endParaRPr lang="en-US"/>
                    </a:p>
                  </a:txBody>
                  <a:tcPr/>
                </a:tc>
                <a:tc>
                  <a:txBody>
                    <a:bodyPr/>
                    <a:lstStyle/>
                    <a:p>
                      <a:pPr marL="0" marR="0">
                        <a:spcBef>
                          <a:spcPts val="0"/>
                        </a:spcBef>
                        <a:spcAft>
                          <a:spcPts val="0"/>
                        </a:spcAft>
                      </a:pPr>
                      <a:r>
                        <a:rPr lang="en-US" sz="1100" dirty="0">
                          <a:effectLst/>
                          <a:latin typeface="+mn-lt"/>
                        </a:rPr>
                        <a:t>FLT3 Mutations includes MLL PTD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No, Yes, Not Assessed</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268920837"/>
                  </a:ext>
                </a:extLst>
              </a:tr>
              <a:tr h="334009">
                <a:tc vMerge="1">
                  <a:txBody>
                    <a:bodyPr/>
                    <a:lstStyle/>
                    <a:p>
                      <a:endParaRPr lang="en-US"/>
                    </a:p>
                  </a:txBody>
                  <a:tcPr/>
                </a:tc>
                <a:tc>
                  <a:txBody>
                    <a:bodyPr/>
                    <a:lstStyle/>
                    <a:p>
                      <a:pPr marL="0" marR="0">
                        <a:spcBef>
                          <a:spcPts val="0"/>
                        </a:spcBef>
                        <a:spcAft>
                          <a:spcPts val="0"/>
                        </a:spcAft>
                      </a:pPr>
                      <a:r>
                        <a:rPr lang="en-US" sz="1100" dirty="0">
                          <a:effectLst/>
                          <a:latin typeface="+mn-lt"/>
                        </a:rPr>
                        <a:t>FLTs ITD or TKD</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No, Yes, Not Assessed</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4101550865"/>
                  </a:ext>
                </a:extLst>
              </a:tr>
              <a:tr h="668018">
                <a:tc vMerge="1">
                  <a:txBody>
                    <a:bodyPr/>
                    <a:lstStyle/>
                    <a:p>
                      <a:endParaRPr lang="en-US"/>
                    </a:p>
                  </a:txBody>
                  <a:tcPr/>
                </a:tc>
                <a:tc>
                  <a:txBody>
                    <a:bodyPr/>
                    <a:lstStyle/>
                    <a:p>
                      <a:pPr marL="0" marR="0">
                        <a:spcBef>
                          <a:spcPts val="0"/>
                        </a:spcBef>
                        <a:spcAft>
                          <a:spcPts val="0"/>
                        </a:spcAft>
                      </a:pPr>
                      <a:r>
                        <a:rPr lang="en-US" sz="1100">
                          <a:effectLst/>
                          <a:latin typeface="+mn-lt"/>
                        </a:rPr>
                        <a:t>13 Genes (Individual weighs) </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Non-mutated, Mutated, Not Assessed</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R</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a:effectLst/>
                          <a:latin typeface="+mn-lt"/>
                        </a:rPr>
                        <a:t>N/A</a:t>
                      </a:r>
                      <a:endParaRPr lang="en-US" sz="110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2060888331"/>
                  </a:ext>
                </a:extLst>
              </a:tr>
              <a:tr h="668018">
                <a:tc vMerge="1">
                  <a:txBody>
                    <a:bodyPr/>
                    <a:lstStyle/>
                    <a:p>
                      <a:endParaRPr lang="en-US"/>
                    </a:p>
                  </a:txBody>
                  <a:tcPr/>
                </a:tc>
                <a:tc>
                  <a:txBody>
                    <a:bodyPr/>
                    <a:lstStyle/>
                    <a:p>
                      <a:pPr marL="0" marR="0">
                        <a:spcBef>
                          <a:spcPts val="0"/>
                        </a:spcBef>
                        <a:spcAft>
                          <a:spcPts val="0"/>
                        </a:spcAft>
                      </a:pPr>
                      <a:r>
                        <a:rPr lang="en-US" sz="1100" dirty="0">
                          <a:effectLst/>
                          <a:latin typeface="+mn-lt"/>
                        </a:rPr>
                        <a:t>15 Genes (number of residual mutations) </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Non-mutated, Mutated, Not Assessed</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R</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tc>
                  <a:txBody>
                    <a:bodyPr/>
                    <a:lstStyle/>
                    <a:p>
                      <a:pPr marL="0" marR="0">
                        <a:spcBef>
                          <a:spcPts val="0"/>
                        </a:spcBef>
                        <a:spcAft>
                          <a:spcPts val="0"/>
                        </a:spcAft>
                      </a:pPr>
                      <a:r>
                        <a:rPr lang="en-US" sz="1100" dirty="0">
                          <a:effectLst/>
                          <a:latin typeface="+mn-lt"/>
                        </a:rPr>
                        <a:t>N/A</a:t>
                      </a:r>
                      <a:endParaRPr lang="en-US" sz="1100" dirty="0">
                        <a:effectLst/>
                        <a:latin typeface="+mn-lt"/>
                        <a:ea typeface="Calibri" panose="020F0502020204030204" pitchFamily="34" charset="0"/>
                        <a:cs typeface="Times New Roman" panose="02020603050405020304" pitchFamily="18" charset="0"/>
                      </a:endParaRPr>
                    </a:p>
                  </a:txBody>
                  <a:tcPr marL="52338" marR="52338" marT="0" marB="0" anchor="b"/>
                </a:tc>
                <a:extLst>
                  <a:ext uri="{0D108BD9-81ED-4DB2-BD59-A6C34878D82A}">
                    <a16:rowId xmlns:a16="http://schemas.microsoft.com/office/drawing/2014/main" val="642595252"/>
                  </a:ext>
                </a:extLst>
              </a:tr>
              <a:tr h="334009">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Clinic Documents</a:t>
                      </a:r>
                    </a:p>
                  </a:txBody>
                  <a:tcPr marL="52338" marR="52338" marT="0" marB="0" anchor="ctr"/>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Notes (pdf files), Reports, Teste result</a:t>
                      </a:r>
                    </a:p>
                  </a:txBody>
                  <a:tcPr marL="52338" marR="52338" marT="0" marB="0" anchor="b"/>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Internal &amp; External </a:t>
                      </a:r>
                    </a:p>
                  </a:txBody>
                  <a:tcPr marL="52338" marR="52338" marT="0" marB="0" anchor="b"/>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R</a:t>
                      </a:r>
                    </a:p>
                  </a:txBody>
                  <a:tcPr marL="52338" marR="52338" marT="0" marB="0" anchor="b"/>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R</a:t>
                      </a:r>
                    </a:p>
                  </a:txBody>
                  <a:tcPr marL="52338" marR="52338" marT="0" marB="0" anchor="b"/>
                </a:tc>
                <a:extLst>
                  <a:ext uri="{0D108BD9-81ED-4DB2-BD59-A6C34878D82A}">
                    <a16:rowId xmlns:a16="http://schemas.microsoft.com/office/drawing/2014/main" val="2812043966"/>
                  </a:ext>
                </a:extLst>
              </a:tr>
            </a:tbl>
          </a:graphicData>
        </a:graphic>
      </p:graphicFrame>
      <p:sp>
        <p:nvSpPr>
          <p:cNvPr id="3" name="Slide Number Placeholder 2">
            <a:extLst>
              <a:ext uri="{FF2B5EF4-FFF2-40B4-BE49-F238E27FC236}">
                <a16:creationId xmlns:a16="http://schemas.microsoft.com/office/drawing/2014/main" id="{BA2FF2FE-5068-14E7-07A0-696107FC693D}"/>
              </a:ext>
            </a:extLst>
          </p:cNvPr>
          <p:cNvSpPr>
            <a:spLocks noGrp="1"/>
          </p:cNvSpPr>
          <p:nvPr>
            <p:ph type="sldNum" sz="quarter" idx="12"/>
          </p:nvPr>
        </p:nvSpPr>
        <p:spPr/>
        <p:txBody>
          <a:bodyPr/>
          <a:lstStyle/>
          <a:p>
            <a:fld id="{3F4082E9-C2C1-554A-B4F7-A7282B2A61D8}" type="slidenum">
              <a:rPr lang="en-US" smtClean="0"/>
              <a:t>8</a:t>
            </a:fld>
            <a:endParaRPr lang="en-US"/>
          </a:p>
        </p:txBody>
      </p:sp>
      <p:sp>
        <p:nvSpPr>
          <p:cNvPr id="4" name="TextBox 3">
            <a:extLst>
              <a:ext uri="{FF2B5EF4-FFF2-40B4-BE49-F238E27FC236}">
                <a16:creationId xmlns:a16="http://schemas.microsoft.com/office/drawing/2014/main" id="{FC34E68E-1A54-6998-5C5E-3E33E1454E2A}"/>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27630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500"/>
                                        <p:tgtEl>
                                          <p:spTgt spid="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500"/>
                                        <p:tgtEl>
                                          <p:spTgt spid="1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fade">
                                      <p:cBhvr>
                                        <p:cTn id="33" dur="500"/>
                                        <p:tgtEl>
                                          <p:spTgt spid="1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9" end="9"/>
                                            </p:txEl>
                                          </p:spTgt>
                                        </p:tgtEl>
                                        <p:attrNameLst>
                                          <p:attrName>style.visibility</p:attrName>
                                        </p:attrNameLst>
                                      </p:cBhvr>
                                      <p:to>
                                        <p:strVal val="visible"/>
                                      </p:to>
                                    </p:set>
                                    <p:animEffect transition="in" filter="fade">
                                      <p:cBhvr>
                                        <p:cTn id="36" dur="500"/>
                                        <p:tgtEl>
                                          <p:spTgt spid="1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animEffect transition="in" filter="fade">
                                      <p:cBhvr>
                                        <p:cTn id="39" dur="500"/>
                                        <p:tgtEl>
                                          <p:spTgt spid="11">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11" end="11"/>
                                            </p:txEl>
                                          </p:spTgt>
                                        </p:tgtEl>
                                        <p:attrNameLst>
                                          <p:attrName>style.visibility</p:attrName>
                                        </p:attrNameLst>
                                      </p:cBhvr>
                                      <p:to>
                                        <p:strVal val="visible"/>
                                      </p:to>
                                    </p:set>
                                    <p:animEffect transition="in" filter="fade">
                                      <p:cBhvr>
                                        <p:cTn id="42" dur="500"/>
                                        <p:tgtEl>
                                          <p:spTgt spid="11">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xEl>
                                              <p:pRg st="12" end="12"/>
                                            </p:txEl>
                                          </p:spTgt>
                                        </p:tgtEl>
                                        <p:attrNameLst>
                                          <p:attrName>style.visibility</p:attrName>
                                        </p:attrNameLst>
                                      </p:cBhvr>
                                      <p:to>
                                        <p:strVal val="visible"/>
                                      </p:to>
                                    </p:set>
                                    <p:animEffect transition="in" filter="fade">
                                      <p:cBhvr>
                                        <p:cTn id="45" dur="500"/>
                                        <p:tgtEl>
                                          <p:spTgt spid="11">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xEl>
                                              <p:pRg st="13" end="13"/>
                                            </p:txEl>
                                          </p:spTgt>
                                        </p:tgtEl>
                                        <p:attrNameLst>
                                          <p:attrName>style.visibility</p:attrName>
                                        </p:attrNameLst>
                                      </p:cBhvr>
                                      <p:to>
                                        <p:strVal val="visible"/>
                                      </p:to>
                                    </p:set>
                                    <p:animEffect transition="in" filter="fade">
                                      <p:cBhvr>
                                        <p:cTn id="48" dur="500"/>
                                        <p:tgtEl>
                                          <p:spTgt spid="11">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animEffect transition="in" filter="fade">
                                      <p:cBhvr>
                                        <p:cTn id="51" dur="500"/>
                                        <p:tgtEl>
                                          <p:spTgt spid="11">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15" end="15"/>
                                            </p:txEl>
                                          </p:spTgt>
                                        </p:tgtEl>
                                        <p:attrNameLst>
                                          <p:attrName>style.visibility</p:attrName>
                                        </p:attrNameLst>
                                      </p:cBhvr>
                                      <p:to>
                                        <p:strVal val="visible"/>
                                      </p:to>
                                    </p:set>
                                    <p:animEffect transition="in" filter="fade">
                                      <p:cBhvr>
                                        <p:cTn id="54" dur="500"/>
                                        <p:tgtEl>
                                          <p:spTgt spid="11">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199322" y="288568"/>
            <a:ext cx="11793355" cy="778236"/>
          </a:xfrm>
        </p:spPr>
        <p:txBody>
          <a:bodyPr>
            <a:noAutofit/>
          </a:bodyPr>
          <a:lstStyle/>
          <a:p>
            <a:r>
              <a:rPr lang="en-US" sz="2400" b="1" dirty="0">
                <a:solidFill>
                  <a:srgbClr val="ED701A"/>
                </a:solidFill>
                <a:latin typeface="Montserrat" pitchFamily="2" charset="77"/>
              </a:rPr>
              <a:t>An example – MDS Testing Datasets Designing </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ED701A"/>
                </a:solidFill>
                <a:latin typeface="Montserrat" pitchFamily="2" charset="77"/>
              </a:rPr>
              <a:t>     </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22065"/>
            <a:ext cx="8889516" cy="4303672"/>
          </a:xfrm>
        </p:spPr>
        <p:txBody>
          <a:bodyPr>
            <a:normAutofit fontScale="70000" lnSpcReduction="20000"/>
          </a:bodyPr>
          <a:lstStyle/>
          <a:p>
            <a:pPr marL="457200" lvl="1" indent="0">
              <a:spcBef>
                <a:spcPts val="0"/>
              </a:spcBef>
              <a:spcAft>
                <a:spcPts val="1000"/>
              </a:spcAft>
              <a:buNone/>
            </a:pPr>
            <a:r>
              <a:rPr lang="en-US" sz="2900" dirty="0">
                <a:latin typeface="Arial" panose="020B0604020202020204" pitchFamily="34" charset="0"/>
                <a:ea typeface="Calibri" panose="020F0502020204030204" pitchFamily="34" charset="0"/>
                <a:cs typeface="Times New Roman" panose="02020603050405020304" pitchFamily="18" charset="0"/>
              </a:rPr>
              <a:t>The Ideally testing data sets could be to: </a:t>
            </a:r>
          </a:p>
          <a:p>
            <a:pPr marL="457200" lvl="1" indent="0">
              <a:spcBef>
                <a:spcPts val="0"/>
              </a:spcBef>
              <a:spcAft>
                <a:spcPts val="1000"/>
              </a:spcAft>
              <a:buNone/>
            </a:pPr>
            <a:endParaRPr lang="en-US" sz="2300" dirty="0">
              <a:latin typeface="Arial" panose="020B0604020202020204" pitchFamily="34" charset="0"/>
              <a:ea typeface="Calibri" panose="020F0502020204030204" pitchFamily="34" charset="0"/>
              <a:cs typeface="Times New Roman" panose="02020603050405020304" pitchFamily="18" charset="0"/>
            </a:endParaRPr>
          </a:p>
          <a:p>
            <a:pPr marL="914400" lvl="2" indent="228600">
              <a:spcBef>
                <a:spcPts val="0"/>
              </a:spcBef>
              <a:spcAft>
                <a:spcPts val="1000"/>
              </a:spcAft>
            </a:pPr>
            <a:r>
              <a:rPr lang="en-US" sz="2300" dirty="0">
                <a:solidFill>
                  <a:srgbClr val="1F1F1F"/>
                </a:solidFill>
                <a:effectLst/>
                <a:latin typeface="Arial" panose="020B0604020202020204" pitchFamily="34" charset="0"/>
                <a:ea typeface="Times New Roman" panose="02020603050405020304" pitchFamily="18" charset="0"/>
              </a:rPr>
              <a:t>Test how the model calculates risk scores for patients with different types of data</a:t>
            </a:r>
          </a:p>
          <a:p>
            <a:pPr marL="914400" lvl="2" indent="0">
              <a:spcBef>
                <a:spcPts val="0"/>
              </a:spcBef>
              <a:spcAft>
                <a:spcPts val="1000"/>
              </a:spcAft>
              <a:buNone/>
            </a:pPr>
            <a:r>
              <a:rPr lang="en-US" sz="2300" dirty="0">
                <a:latin typeface="Arial" panose="020B0604020202020204" pitchFamily="34" charset="0"/>
                <a:ea typeface="Calibri" panose="020F0502020204030204" pitchFamily="34" charset="0"/>
                <a:cs typeface="Times New Roman" panose="02020603050405020304" pitchFamily="18" charset="0"/>
              </a:rPr>
              <a:t> </a:t>
            </a:r>
          </a:p>
          <a:p>
            <a:pPr marL="914400" lvl="2" indent="228600">
              <a:spcBef>
                <a:spcPts val="0"/>
              </a:spcBef>
              <a:spcAft>
                <a:spcPts val="1000"/>
              </a:spcAft>
            </a:pPr>
            <a:r>
              <a:rPr lang="en-US" sz="2300" dirty="0">
                <a:solidFill>
                  <a:srgbClr val="1F1F1F"/>
                </a:solidFill>
                <a:effectLst/>
                <a:latin typeface="Arial" panose="020B0604020202020204" pitchFamily="34" charset="0"/>
                <a:ea typeface="Times New Roman" panose="02020603050405020304" pitchFamily="18" charset="0"/>
              </a:rPr>
              <a:t>Test how the model handles different data flows</a:t>
            </a:r>
            <a:r>
              <a:rPr lang="en-US" sz="2300" dirty="0">
                <a:latin typeface="Arial" panose="020B0604020202020204" pitchFamily="34" charset="0"/>
                <a:ea typeface="Calibri" panose="020F0502020204030204" pitchFamily="34" charset="0"/>
                <a:cs typeface="Times New Roman" panose="02020603050405020304" pitchFamily="18" charset="0"/>
              </a:rPr>
              <a:t> </a:t>
            </a:r>
          </a:p>
          <a:p>
            <a:pPr marL="914400" lvl="2" indent="0">
              <a:spcBef>
                <a:spcPts val="0"/>
              </a:spcBef>
              <a:spcAft>
                <a:spcPts val="1000"/>
              </a:spcAft>
              <a:buNone/>
            </a:pPr>
            <a:endParaRPr lang="en-US" sz="2300" dirty="0">
              <a:latin typeface="Arial" panose="020B0604020202020204" pitchFamily="34" charset="0"/>
              <a:ea typeface="Calibri" panose="020F0502020204030204" pitchFamily="34" charset="0"/>
              <a:cs typeface="Times New Roman" panose="02020603050405020304" pitchFamily="18" charset="0"/>
            </a:endParaRPr>
          </a:p>
          <a:p>
            <a:pPr marL="914400" lvl="2" indent="228600">
              <a:spcBef>
                <a:spcPts val="0"/>
              </a:spcBef>
              <a:spcAft>
                <a:spcPts val="1000"/>
              </a:spcAft>
            </a:pPr>
            <a:r>
              <a:rPr lang="en-US" sz="2300" dirty="0">
                <a:solidFill>
                  <a:srgbClr val="1F1F1F"/>
                </a:solidFill>
                <a:latin typeface="Arial" panose="020B0604020202020204" pitchFamily="34" charset="0"/>
                <a:ea typeface="Times New Roman" panose="02020603050405020304" pitchFamily="18" charset="0"/>
              </a:rPr>
              <a:t>T</a:t>
            </a:r>
            <a:r>
              <a:rPr lang="en-US" sz="2300" dirty="0">
                <a:solidFill>
                  <a:srgbClr val="1F1F1F"/>
                </a:solidFill>
                <a:effectLst/>
                <a:latin typeface="Arial" panose="020B0604020202020204" pitchFamily="34" charset="0"/>
                <a:ea typeface="Times New Roman" panose="02020603050405020304" pitchFamily="18" charset="0"/>
              </a:rPr>
              <a:t>est risk level categorization using the risk scores, especially using the end points </a:t>
            </a:r>
          </a:p>
          <a:p>
            <a:pPr marL="914400" lvl="2" indent="0">
              <a:spcBef>
                <a:spcPts val="0"/>
              </a:spcBef>
              <a:spcAft>
                <a:spcPts val="1000"/>
              </a:spcAft>
              <a:buNone/>
            </a:pPr>
            <a:r>
              <a:rPr lang="en-US" sz="2300" dirty="0">
                <a:solidFill>
                  <a:srgbClr val="1F1F1F"/>
                </a:solidFill>
                <a:latin typeface="Arial" panose="020B0604020202020204" pitchFamily="34" charset="0"/>
                <a:ea typeface="Times New Roman" panose="02020603050405020304" pitchFamily="18" charset="0"/>
              </a:rPr>
              <a:t>     </a:t>
            </a:r>
            <a:r>
              <a:rPr lang="en-US" sz="2300" dirty="0">
                <a:solidFill>
                  <a:srgbClr val="1F1F1F"/>
                </a:solidFill>
                <a:effectLst/>
                <a:latin typeface="Arial" panose="020B0604020202020204" pitchFamily="34" charset="0"/>
                <a:ea typeface="Times New Roman" panose="02020603050405020304" pitchFamily="18" charset="0"/>
              </a:rPr>
              <a:t>of each score ranges</a:t>
            </a:r>
            <a:endParaRPr lang="en-US" sz="2300" dirty="0">
              <a:solidFill>
                <a:srgbClr val="1F1F1F"/>
              </a:solidFill>
              <a:latin typeface="Arial" panose="020B0604020202020204" pitchFamily="34" charset="0"/>
              <a:ea typeface="Times New Roman" panose="02020603050405020304" pitchFamily="18" charset="0"/>
            </a:endParaRPr>
          </a:p>
          <a:p>
            <a:pPr marL="914400" lvl="2" indent="0">
              <a:spcBef>
                <a:spcPts val="0"/>
              </a:spcBef>
              <a:spcAft>
                <a:spcPts val="1000"/>
              </a:spcAft>
              <a:buNone/>
            </a:pPr>
            <a:endParaRPr lang="en-US" sz="2300" dirty="0">
              <a:solidFill>
                <a:srgbClr val="1F1F1F"/>
              </a:solidFill>
              <a:effectLst/>
              <a:latin typeface="Arial" panose="020B0604020202020204" pitchFamily="34" charset="0"/>
              <a:ea typeface="Times New Roman" panose="02020603050405020304" pitchFamily="18" charset="0"/>
            </a:endParaRPr>
          </a:p>
          <a:p>
            <a:pPr marL="914400" lvl="2" indent="228600">
              <a:spcBef>
                <a:spcPts val="0"/>
              </a:spcBef>
              <a:spcAft>
                <a:spcPts val="1000"/>
              </a:spcAft>
            </a:pPr>
            <a:r>
              <a:rPr lang="en-US" sz="2300" dirty="0">
                <a:solidFill>
                  <a:srgbClr val="1F1F1F"/>
                </a:solidFill>
                <a:latin typeface="Arial" panose="020B0604020202020204" pitchFamily="34" charset="0"/>
                <a:ea typeface="Times New Roman" panose="02020603050405020304" pitchFamily="18" charset="0"/>
              </a:rPr>
              <a:t>T</a:t>
            </a:r>
            <a:r>
              <a:rPr lang="en-US" sz="2300" dirty="0">
                <a:solidFill>
                  <a:srgbClr val="1F1F1F"/>
                </a:solidFill>
                <a:effectLst/>
                <a:latin typeface="Arial" panose="020B0604020202020204" pitchFamily="34" charset="0"/>
                <a:ea typeface="Times New Roman" panose="02020603050405020304" pitchFamily="18" charset="0"/>
              </a:rPr>
              <a:t>est bias by using different ages and genders that impact risk scores and levels and </a:t>
            </a:r>
          </a:p>
          <a:p>
            <a:pPr marL="914400" lvl="2" indent="0">
              <a:spcBef>
                <a:spcPts val="0"/>
              </a:spcBef>
              <a:spcAft>
                <a:spcPts val="1000"/>
              </a:spcAft>
              <a:buNone/>
            </a:pPr>
            <a:r>
              <a:rPr lang="en-US" sz="2300" dirty="0">
                <a:solidFill>
                  <a:srgbClr val="1F1F1F"/>
                </a:solidFill>
                <a:effectLst/>
                <a:latin typeface="Arial" panose="020B0604020202020204" pitchFamily="34" charset="0"/>
                <a:ea typeface="Times New Roman" panose="02020603050405020304" pitchFamily="18" charset="0"/>
              </a:rPr>
              <a:t>    possible races, locations, which should not impact risk scores and levels</a:t>
            </a:r>
          </a:p>
          <a:p>
            <a:pPr marL="914400" lvl="2" indent="0">
              <a:spcBef>
                <a:spcPts val="0"/>
              </a:spcBef>
              <a:spcAft>
                <a:spcPts val="1000"/>
              </a:spcAft>
              <a:buNone/>
            </a:pPr>
            <a:endParaRPr lang="en-US" sz="2300" dirty="0">
              <a:solidFill>
                <a:srgbClr val="1F1F1F"/>
              </a:solidFill>
              <a:effectLst/>
              <a:latin typeface="Arial" panose="020B0604020202020204" pitchFamily="34" charset="0"/>
              <a:ea typeface="Times New Roman" panose="02020603050405020304" pitchFamily="18" charset="0"/>
            </a:endParaRPr>
          </a:p>
          <a:p>
            <a:pPr marL="914400" lvl="2" indent="228600">
              <a:spcBef>
                <a:spcPts val="0"/>
              </a:spcBef>
              <a:spcAft>
                <a:spcPts val="1000"/>
              </a:spcAft>
            </a:pPr>
            <a:r>
              <a:rPr lang="en-US" sz="2300" dirty="0">
                <a:solidFill>
                  <a:srgbClr val="1F1F1F"/>
                </a:solidFill>
                <a:latin typeface="Arial" panose="020B0604020202020204" pitchFamily="34" charset="0"/>
                <a:ea typeface="Times New Roman" panose="02020603050405020304" pitchFamily="18" charset="0"/>
              </a:rPr>
              <a:t>Test data pipelines by having data from different data sources including internal</a:t>
            </a:r>
          </a:p>
          <a:p>
            <a:pPr marL="914400" lvl="2" indent="0">
              <a:spcBef>
                <a:spcPts val="0"/>
              </a:spcBef>
              <a:spcAft>
                <a:spcPts val="1000"/>
              </a:spcAft>
              <a:buNone/>
            </a:pPr>
            <a:r>
              <a:rPr lang="en-US" sz="2300" dirty="0">
                <a:solidFill>
                  <a:srgbClr val="1F1F1F"/>
                </a:solidFill>
                <a:latin typeface="Arial" panose="020B0604020202020204" pitchFamily="34" charset="0"/>
                <a:ea typeface="Times New Roman" panose="02020603050405020304" pitchFamily="18" charset="0"/>
              </a:rPr>
              <a:t>     and external structured and unstructured data  </a:t>
            </a:r>
          </a:p>
          <a:p>
            <a:pPr marL="914400" lvl="2" indent="0">
              <a:spcBef>
                <a:spcPts val="0"/>
              </a:spcBef>
              <a:spcAft>
                <a:spcPts val="1000"/>
              </a:spcAft>
              <a:buNone/>
            </a:pPr>
            <a:endParaRPr lang="en-US" sz="1700" dirty="0">
              <a:latin typeface="Arial" panose="020B0604020202020204" pitchFamily="34" charset="0"/>
              <a:ea typeface="Calibri" panose="020F0502020204030204" pitchFamily="34" charset="0"/>
              <a:cs typeface="Times New Roman" panose="02020603050405020304" pitchFamily="18" charset="0"/>
            </a:endParaRPr>
          </a:p>
          <a:p>
            <a:pPr marL="914400" lvl="2" indent="228600">
              <a:spcBef>
                <a:spcPts val="0"/>
              </a:spcBef>
              <a:spcAft>
                <a:spcPts val="1000"/>
              </a:spcAft>
            </a:pPr>
            <a:endParaRPr lang="en-US" sz="17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12B54469-A0DF-DABD-D84A-54D22313B9C0}"/>
              </a:ext>
            </a:extLst>
          </p:cNvPr>
          <p:cNvGraphicFramePr>
            <a:graphicFrameLocks noGrp="1"/>
          </p:cNvGraphicFramePr>
          <p:nvPr>
            <p:extLst>
              <p:ext uri="{D42A27DB-BD31-4B8C-83A1-F6EECF244321}">
                <p14:modId xmlns:p14="http://schemas.microsoft.com/office/powerpoint/2010/main" val="2617392105"/>
              </p:ext>
            </p:extLst>
          </p:nvPr>
        </p:nvGraphicFramePr>
        <p:xfrm>
          <a:off x="9453056" y="1389611"/>
          <a:ext cx="1900744" cy="1535472"/>
        </p:xfrm>
        <a:graphic>
          <a:graphicData uri="http://schemas.openxmlformats.org/drawingml/2006/table">
            <a:tbl>
              <a:tblPr firstRow="1" firstCol="1" bandRow="1">
                <a:tableStyleId>{5C22544A-7EE6-4342-B048-85BDC9FD1C3A}</a:tableStyleId>
              </a:tblPr>
              <a:tblGrid>
                <a:gridCol w="950372">
                  <a:extLst>
                    <a:ext uri="{9D8B030D-6E8A-4147-A177-3AD203B41FA5}">
                      <a16:colId xmlns:a16="http://schemas.microsoft.com/office/drawing/2014/main" val="2672369759"/>
                    </a:ext>
                  </a:extLst>
                </a:gridCol>
                <a:gridCol w="950372">
                  <a:extLst>
                    <a:ext uri="{9D8B030D-6E8A-4147-A177-3AD203B41FA5}">
                      <a16:colId xmlns:a16="http://schemas.microsoft.com/office/drawing/2014/main" val="87497685"/>
                    </a:ext>
                  </a:extLst>
                </a:gridCol>
              </a:tblGrid>
              <a:tr h="321921">
                <a:tc>
                  <a:txBody>
                    <a:bodyPr/>
                    <a:lstStyle/>
                    <a:p>
                      <a:pPr marL="0" marR="0">
                        <a:spcBef>
                          <a:spcPts val="0"/>
                        </a:spcBef>
                        <a:spcAft>
                          <a:spcPts val="1000"/>
                        </a:spcAft>
                      </a:pPr>
                      <a:r>
                        <a:rPr lang="en-US" sz="1000" dirty="0">
                          <a:effectLst/>
                        </a:rPr>
                        <a:t>IPSS-M Level</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dirty="0">
                          <a:effectLst/>
                        </a:rPr>
                        <a:t>IPSS-M Score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585577"/>
                  </a:ext>
                </a:extLst>
              </a:tr>
              <a:tr h="178326">
                <a:tc>
                  <a:txBody>
                    <a:bodyPr/>
                    <a:lstStyle/>
                    <a:p>
                      <a:pPr marL="0" marR="0">
                        <a:spcBef>
                          <a:spcPts val="0"/>
                        </a:spcBef>
                        <a:spcAft>
                          <a:spcPts val="1000"/>
                        </a:spcAft>
                      </a:pPr>
                      <a:r>
                        <a:rPr lang="en-US" sz="1000" dirty="0">
                          <a:effectLst/>
                        </a:rPr>
                        <a:t>VL</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&lt;= -1.5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32595"/>
                  </a:ext>
                </a:extLst>
              </a:tr>
              <a:tr h="321921">
                <a:tc>
                  <a:txBody>
                    <a:bodyPr/>
                    <a:lstStyle/>
                    <a:p>
                      <a:pPr marL="0" marR="0">
                        <a:spcBef>
                          <a:spcPts val="0"/>
                        </a:spcBef>
                        <a:spcAft>
                          <a:spcPts val="1000"/>
                        </a:spcAft>
                      </a:pPr>
                      <a:r>
                        <a:rPr lang="en-US" sz="1000" dirty="0">
                          <a:effectLst/>
                        </a:rPr>
                        <a:t>L</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&gt;-1.5 t0 -0.5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825126"/>
                  </a:ext>
                </a:extLst>
              </a:tr>
              <a:tr h="178326">
                <a:tc>
                  <a:txBody>
                    <a:bodyPr/>
                    <a:lstStyle/>
                    <a:p>
                      <a:pPr marL="0" marR="0">
                        <a:spcBef>
                          <a:spcPts val="0"/>
                        </a:spcBef>
                        <a:spcAft>
                          <a:spcPts val="1000"/>
                        </a:spcAft>
                      </a:pPr>
                      <a:r>
                        <a:rPr lang="en-US" sz="1000">
                          <a:effectLst/>
                        </a:rPr>
                        <a:t>ML</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&gt;-0.5 to 0</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254337"/>
                  </a:ext>
                </a:extLst>
              </a:tr>
              <a:tr h="178326">
                <a:tc>
                  <a:txBody>
                    <a:bodyPr/>
                    <a:lstStyle/>
                    <a:p>
                      <a:pPr marL="0" marR="0">
                        <a:spcBef>
                          <a:spcPts val="0"/>
                        </a:spcBef>
                        <a:spcAft>
                          <a:spcPts val="1000"/>
                        </a:spcAft>
                      </a:pPr>
                      <a:r>
                        <a:rPr lang="en-US" sz="1000">
                          <a:effectLst/>
                        </a:rPr>
                        <a:t>MH</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&gt;0 to 0.5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0929808"/>
                  </a:ext>
                </a:extLst>
              </a:tr>
              <a:tr h="178326">
                <a:tc>
                  <a:txBody>
                    <a:bodyPr/>
                    <a:lstStyle/>
                    <a:p>
                      <a:pPr marL="0" marR="0">
                        <a:spcBef>
                          <a:spcPts val="0"/>
                        </a:spcBef>
                        <a:spcAft>
                          <a:spcPts val="1000"/>
                        </a:spcAft>
                      </a:pPr>
                      <a:r>
                        <a:rPr lang="en-US" sz="1000">
                          <a:effectLst/>
                        </a:rPr>
                        <a:t>H</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&gt;0.5 to1.5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5043285"/>
                  </a:ext>
                </a:extLst>
              </a:tr>
              <a:tr h="178326">
                <a:tc>
                  <a:txBody>
                    <a:bodyPr/>
                    <a:lstStyle/>
                    <a:p>
                      <a:pPr marL="0" marR="0">
                        <a:spcBef>
                          <a:spcPts val="0"/>
                        </a:spcBef>
                        <a:spcAft>
                          <a:spcPts val="1000"/>
                        </a:spcAft>
                      </a:pPr>
                      <a:r>
                        <a:rPr lang="en-US" sz="1000">
                          <a:effectLst/>
                        </a:rPr>
                        <a:t>VH</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dirty="0">
                          <a:effectLst/>
                        </a:rPr>
                        <a:t>&gt;1.5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902112"/>
                  </a:ext>
                </a:extLst>
              </a:tr>
            </a:tbl>
          </a:graphicData>
        </a:graphic>
      </p:graphicFrame>
      <p:graphicFrame>
        <p:nvGraphicFramePr>
          <p:cNvPr id="6" name="Table 5">
            <a:extLst>
              <a:ext uri="{FF2B5EF4-FFF2-40B4-BE49-F238E27FC236}">
                <a16:creationId xmlns:a16="http://schemas.microsoft.com/office/drawing/2014/main" id="{7C8CBEE5-D26A-FA7C-02E4-A128BB014ABC}"/>
              </a:ext>
            </a:extLst>
          </p:cNvPr>
          <p:cNvGraphicFramePr>
            <a:graphicFrameLocks noGrp="1"/>
          </p:cNvGraphicFramePr>
          <p:nvPr>
            <p:extLst>
              <p:ext uri="{D42A27DB-BD31-4B8C-83A1-F6EECF244321}">
                <p14:modId xmlns:p14="http://schemas.microsoft.com/office/powerpoint/2010/main" val="1200549847"/>
              </p:ext>
            </p:extLst>
          </p:nvPr>
        </p:nvGraphicFramePr>
        <p:xfrm>
          <a:off x="9453056" y="3058316"/>
          <a:ext cx="1900744" cy="1435677"/>
        </p:xfrm>
        <a:graphic>
          <a:graphicData uri="http://schemas.openxmlformats.org/drawingml/2006/table">
            <a:tbl>
              <a:tblPr firstRow="1" firstCol="1" bandRow="1">
                <a:tableStyleId>{5C22544A-7EE6-4342-B048-85BDC9FD1C3A}</a:tableStyleId>
              </a:tblPr>
              <a:tblGrid>
                <a:gridCol w="950372">
                  <a:extLst>
                    <a:ext uri="{9D8B030D-6E8A-4147-A177-3AD203B41FA5}">
                      <a16:colId xmlns:a16="http://schemas.microsoft.com/office/drawing/2014/main" val="3833590052"/>
                    </a:ext>
                  </a:extLst>
                </a:gridCol>
                <a:gridCol w="950372">
                  <a:extLst>
                    <a:ext uri="{9D8B030D-6E8A-4147-A177-3AD203B41FA5}">
                      <a16:colId xmlns:a16="http://schemas.microsoft.com/office/drawing/2014/main" val="2961422754"/>
                    </a:ext>
                  </a:extLst>
                </a:gridCol>
              </a:tblGrid>
              <a:tr h="326138">
                <a:tc>
                  <a:txBody>
                    <a:bodyPr/>
                    <a:lstStyle/>
                    <a:p>
                      <a:pPr marL="0" marR="0">
                        <a:spcBef>
                          <a:spcPts val="0"/>
                        </a:spcBef>
                        <a:spcAft>
                          <a:spcPts val="1000"/>
                        </a:spcAft>
                      </a:pPr>
                      <a:r>
                        <a:rPr lang="en-US" sz="1000" dirty="0">
                          <a:effectLst/>
                        </a:rPr>
                        <a:t>IPSS-R Level</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dirty="0">
                          <a:effectLst/>
                        </a:rPr>
                        <a:t>IPSS-R Score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133724"/>
                  </a:ext>
                </a:extLst>
              </a:tr>
              <a:tr h="163069">
                <a:tc>
                  <a:txBody>
                    <a:bodyPr/>
                    <a:lstStyle/>
                    <a:p>
                      <a:pPr marL="0" marR="0">
                        <a:spcBef>
                          <a:spcPts val="0"/>
                        </a:spcBef>
                        <a:spcAft>
                          <a:spcPts val="1000"/>
                        </a:spcAft>
                      </a:pPr>
                      <a:r>
                        <a:rPr lang="en-US" sz="1000">
                          <a:effectLst/>
                        </a:rPr>
                        <a:t>Very Low </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&lt;= 1.5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357659"/>
                  </a:ext>
                </a:extLst>
              </a:tr>
              <a:tr h="163069">
                <a:tc>
                  <a:txBody>
                    <a:bodyPr/>
                    <a:lstStyle/>
                    <a:p>
                      <a:pPr marL="0" marR="0">
                        <a:spcBef>
                          <a:spcPts val="0"/>
                        </a:spcBef>
                        <a:spcAft>
                          <a:spcPts val="1000"/>
                        </a:spcAft>
                      </a:pPr>
                      <a:r>
                        <a:rPr lang="en-US" sz="1000">
                          <a:effectLst/>
                        </a:rPr>
                        <a:t>Low</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&gt;1.5 to 3 </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9470974"/>
                  </a:ext>
                </a:extLst>
              </a:tr>
              <a:tr h="326138">
                <a:tc>
                  <a:txBody>
                    <a:bodyPr/>
                    <a:lstStyle/>
                    <a:p>
                      <a:pPr marL="0" marR="0">
                        <a:spcBef>
                          <a:spcPts val="0"/>
                        </a:spcBef>
                        <a:spcAft>
                          <a:spcPts val="1000"/>
                        </a:spcAft>
                      </a:pPr>
                      <a:r>
                        <a:rPr lang="en-US" sz="1000" dirty="0">
                          <a:effectLst/>
                        </a:rPr>
                        <a:t>Intermediate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&gt;3 to 4.5</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2697242"/>
                  </a:ext>
                </a:extLst>
              </a:tr>
              <a:tr h="163069">
                <a:tc>
                  <a:txBody>
                    <a:bodyPr/>
                    <a:lstStyle/>
                    <a:p>
                      <a:pPr marL="0" marR="0">
                        <a:spcBef>
                          <a:spcPts val="0"/>
                        </a:spcBef>
                        <a:spcAft>
                          <a:spcPts val="1000"/>
                        </a:spcAft>
                      </a:pPr>
                      <a:r>
                        <a:rPr lang="en-US" sz="1000">
                          <a:effectLst/>
                        </a:rPr>
                        <a:t>High </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a:effectLst/>
                        </a:rPr>
                        <a:t>&gt;4.5 to 6</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273456"/>
                  </a:ext>
                </a:extLst>
              </a:tr>
              <a:tr h="294194">
                <a:tc>
                  <a:txBody>
                    <a:bodyPr/>
                    <a:lstStyle/>
                    <a:p>
                      <a:pPr marL="0" marR="0">
                        <a:spcBef>
                          <a:spcPts val="0"/>
                        </a:spcBef>
                        <a:spcAft>
                          <a:spcPts val="1000"/>
                        </a:spcAft>
                      </a:pPr>
                      <a:r>
                        <a:rPr lang="en-US" sz="1000">
                          <a:effectLst/>
                        </a:rPr>
                        <a:t>Very High </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000" dirty="0">
                          <a:effectLst/>
                        </a:rPr>
                        <a:t>&gt;6</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820990"/>
                  </a:ext>
                </a:extLst>
              </a:tr>
            </a:tbl>
          </a:graphicData>
        </a:graphic>
      </p:graphicFrame>
      <p:sp>
        <p:nvSpPr>
          <p:cNvPr id="2" name="Slide Number Placeholder 1">
            <a:extLst>
              <a:ext uri="{FF2B5EF4-FFF2-40B4-BE49-F238E27FC236}">
                <a16:creationId xmlns:a16="http://schemas.microsoft.com/office/drawing/2014/main" id="{34E502A3-DFE4-3038-C1FC-C0151C114B79}"/>
              </a:ext>
            </a:extLst>
          </p:cNvPr>
          <p:cNvSpPr>
            <a:spLocks noGrp="1"/>
          </p:cNvSpPr>
          <p:nvPr>
            <p:ph type="sldNum" sz="quarter" idx="12"/>
          </p:nvPr>
        </p:nvSpPr>
        <p:spPr/>
        <p:txBody>
          <a:bodyPr/>
          <a:lstStyle/>
          <a:p>
            <a:fld id="{3F4082E9-C2C1-554A-B4F7-A7282B2A61D8}" type="slidenum">
              <a:rPr lang="en-US" smtClean="0"/>
              <a:t>9</a:t>
            </a:fld>
            <a:endParaRPr lang="en-US"/>
          </a:p>
        </p:txBody>
      </p:sp>
      <p:sp>
        <p:nvSpPr>
          <p:cNvPr id="3" name="TextBox 2">
            <a:extLst>
              <a:ext uri="{FF2B5EF4-FFF2-40B4-BE49-F238E27FC236}">
                <a16:creationId xmlns:a16="http://schemas.microsoft.com/office/drawing/2014/main" id="{8206048B-F2A8-6298-3CED-9E3B21892596}"/>
              </a:ext>
            </a:extLst>
          </p:cNvPr>
          <p:cNvSpPr txBox="1"/>
          <p:nvPr/>
        </p:nvSpPr>
        <p:spPr>
          <a:xfrm>
            <a:off x="338259" y="6331931"/>
            <a:ext cx="4791089" cy="400110"/>
          </a:xfrm>
          <a:prstGeom prst="rect">
            <a:avLst/>
          </a:prstGeom>
          <a:noFill/>
        </p:spPr>
        <p:txBody>
          <a:bodyPr wrap="square" rtlCol="0">
            <a:spAutoFit/>
          </a:bodyPr>
          <a:lstStyle/>
          <a:p>
            <a:r>
              <a:rPr lang="en-US" sz="1000" b="1" dirty="0">
                <a:solidFill>
                  <a:srgbClr val="ED701A"/>
                </a:solidFill>
                <a:latin typeface="Montserrat" pitchFamily="2" charset="77"/>
              </a:rPr>
              <a:t>Nancy McCormack</a:t>
            </a:r>
          </a:p>
          <a:p>
            <a:r>
              <a:rPr lang="en-US" sz="1000" b="1" dirty="0">
                <a:solidFill>
                  <a:srgbClr val="ED701A"/>
                </a:solidFill>
                <a:latin typeface="Montserrat" pitchFamily="2" charset="77"/>
              </a:rPr>
              <a:t>How to Design and Create Testing Data Sets for End-to-End Testing </a:t>
            </a:r>
            <a:endParaRPr lang="en-US" sz="1000" dirty="0">
              <a:solidFill>
                <a:srgbClr val="ED701A"/>
              </a:solidFill>
              <a:latin typeface="Montserrat" pitchFamily="2" charset="77"/>
            </a:endParaRPr>
          </a:p>
        </p:txBody>
      </p:sp>
    </p:spTree>
    <p:extLst>
      <p:ext uri="{BB962C8B-B14F-4D97-AF65-F5344CB8AC3E}">
        <p14:creationId xmlns:p14="http://schemas.microsoft.com/office/powerpoint/2010/main" val="26981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Effect transition="in" filter="fade">
                                      <p:cBhvr>
                                        <p:cTn id="25" dur="500"/>
                                        <p:tgtEl>
                                          <p:spTgt spid="11">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animEffect transition="in" filter="fade">
                                      <p:cBhvr>
                                        <p:cTn id="41" dur="500"/>
                                        <p:tgtEl>
                                          <p:spTgt spid="1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12" end="12"/>
                                            </p:txEl>
                                          </p:spTgt>
                                        </p:tgtEl>
                                        <p:attrNameLst>
                                          <p:attrName>style.visibility</p:attrName>
                                        </p:attrNameLst>
                                      </p:cBhvr>
                                      <p:to>
                                        <p:strVal val="visible"/>
                                      </p:to>
                                    </p:set>
                                    <p:animEffect transition="in" filter="fade">
                                      <p:cBhvr>
                                        <p:cTn id="46" dur="500"/>
                                        <p:tgtEl>
                                          <p:spTgt spid="11">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xEl>
                                              <p:pRg st="13" end="13"/>
                                            </p:txEl>
                                          </p:spTgt>
                                        </p:tgtEl>
                                        <p:attrNameLst>
                                          <p:attrName>style.visibility</p:attrName>
                                        </p:attrNameLst>
                                      </p:cBhvr>
                                      <p:to>
                                        <p:strVal val="visible"/>
                                      </p:to>
                                    </p:set>
                                    <p:animEffect transition="in" filter="fade">
                                      <p:cBhvr>
                                        <p:cTn id="49"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3930</Words>
  <Application>Microsoft Office PowerPoint</Application>
  <PresentationFormat>Widescreen</PresentationFormat>
  <Paragraphs>506</Paragraphs>
  <Slides>23</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Abadi</vt:lpstr>
      <vt:lpstr>Arial</vt:lpstr>
      <vt:lpstr>Calibri</vt:lpstr>
      <vt:lpstr>Calibri Light</vt:lpstr>
      <vt:lpstr>Google Sans</vt:lpstr>
      <vt:lpstr>Montserrat</vt:lpstr>
      <vt:lpstr>Symbol</vt:lpstr>
      <vt:lpstr>Times New Roman</vt:lpstr>
      <vt:lpstr>Office Theme</vt:lpstr>
      <vt:lpstr>PowerPoint Presentation</vt:lpstr>
      <vt:lpstr>HEADING</vt:lpstr>
      <vt:lpstr>Biography – Nancy McCormack  </vt:lpstr>
      <vt:lpstr>Mayo Clinic, CDH, AI Engineering &amp; V&amp;V     </vt:lpstr>
      <vt:lpstr>What does Mayo Clinic CDH AI Engineering team do? </vt:lpstr>
      <vt:lpstr>An Example of Full Stack Verification &amp; Validation       </vt:lpstr>
      <vt:lpstr>How to design Testing Datasets for End-to-End testing    </vt:lpstr>
      <vt:lpstr>Example: MDS (Myelodysplastic Syndromes)        </vt:lpstr>
      <vt:lpstr>An example – MDS Testing Datasets Designing       </vt:lpstr>
      <vt:lpstr>An example – MDS Testing Datasets        </vt:lpstr>
      <vt:lpstr>Tools that help with designing testing datasets (1)    </vt:lpstr>
      <vt:lpstr>Tools that help with designing testing datasets (2)     </vt:lpstr>
      <vt:lpstr>How to Create Testing Datasets for End-to-End testing (1)     </vt:lpstr>
      <vt:lpstr>How to Create Testing Data Sets for End-to-End testing(2)     </vt:lpstr>
      <vt:lpstr>Challenges during Finding Test Patients  </vt:lpstr>
      <vt:lpstr>Challenges during Test Patient Creation  </vt:lpstr>
      <vt:lpstr>Summary </vt:lpstr>
      <vt:lpstr>Continuing to explore  </vt:lpstr>
      <vt:lpstr>References  </vt:lpstr>
      <vt:lpstr>Acknowledgements</vt:lpstr>
      <vt:lpstr>Contact Information  </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Nancy</cp:lastModifiedBy>
  <cp:revision>21</cp:revision>
  <dcterms:created xsi:type="dcterms:W3CDTF">2022-01-24T13:06:12Z</dcterms:created>
  <dcterms:modified xsi:type="dcterms:W3CDTF">2023-08-23T16:52:34Z</dcterms:modified>
</cp:coreProperties>
</file>