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8" r:id="rId3"/>
    <p:sldId id="267" r:id="rId4"/>
    <p:sldId id="266" r:id="rId5"/>
    <p:sldId id="268" r:id="rId6"/>
    <p:sldId id="269" r:id="rId7"/>
    <p:sldId id="270" r:id="rId8"/>
    <p:sldId id="271" r:id="rId9"/>
    <p:sldId id="257" r:id="rId10"/>
    <p:sldId id="261" r:id="rId11"/>
    <p:sldId id="272" r:id="rId12"/>
    <p:sldId id="273" r:id="rId13"/>
    <p:sldId id="291" r:id="rId14"/>
    <p:sldId id="275" r:id="rId15"/>
    <p:sldId id="287" r:id="rId16"/>
    <p:sldId id="288" r:id="rId17"/>
    <p:sldId id="276" r:id="rId18"/>
    <p:sldId id="277" r:id="rId19"/>
    <p:sldId id="289" r:id="rId20"/>
    <p:sldId id="278" r:id="rId21"/>
    <p:sldId id="290" r:id="rId22"/>
    <p:sldId id="280" r:id="rId23"/>
    <p:sldId id="279" r:id="rId24"/>
    <p:sldId id="281" r:id="rId25"/>
    <p:sldId id="284" r:id="rId26"/>
    <p:sldId id="283" r:id="rId27"/>
    <p:sldId id="285" r:id="rId28"/>
    <p:sldId id="282" r:id="rId29"/>
    <p:sldId id="286" r:id="rId30"/>
    <p:sldId id="25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E2963FA-7592-A148-B858-CCD03280C7F9}">
          <p14:sldIdLst>
            <p14:sldId id="256"/>
            <p14:sldId id="258"/>
            <p14:sldId id="267"/>
            <p14:sldId id="266"/>
            <p14:sldId id="268"/>
            <p14:sldId id="269"/>
            <p14:sldId id="270"/>
            <p14:sldId id="271"/>
            <p14:sldId id="257"/>
            <p14:sldId id="261"/>
            <p14:sldId id="272"/>
            <p14:sldId id="273"/>
            <p14:sldId id="291"/>
            <p14:sldId id="275"/>
            <p14:sldId id="287"/>
            <p14:sldId id="288"/>
            <p14:sldId id="276"/>
            <p14:sldId id="277"/>
            <p14:sldId id="289"/>
            <p14:sldId id="278"/>
            <p14:sldId id="290"/>
            <p14:sldId id="280"/>
            <p14:sldId id="279"/>
            <p14:sldId id="281"/>
            <p14:sldId id="284"/>
            <p14:sldId id="283"/>
            <p14:sldId id="285"/>
            <p14:sldId id="282"/>
            <p14:sldId id="286"/>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01A"/>
    <a:srgbClr val="0E7E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04"/>
    <p:restoredTop sz="83478"/>
  </p:normalViewPr>
  <p:slideViewPr>
    <p:cSldViewPr snapToGrid="0" snapToObjects="1">
      <p:cViewPr varScale="1">
        <p:scale>
          <a:sx n="117" d="100"/>
          <a:sy n="117" d="100"/>
        </p:scale>
        <p:origin x="1640"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F3DBF2-C074-4543-BF97-C3308ABDB9B7}" type="datetimeFigureOut">
              <a:rPr lang="en-US" smtClean="0"/>
              <a:t>9/29/23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285386-C2CB-A543-9B92-C96877343D6D}" type="slidenum">
              <a:rPr lang="en-US" smtClean="0"/>
              <a:t>‹#›</a:t>
            </a:fld>
            <a:endParaRPr lang="en-US"/>
          </a:p>
        </p:txBody>
      </p:sp>
    </p:spTree>
    <p:extLst>
      <p:ext uri="{BB962C8B-B14F-4D97-AF65-F5344CB8AC3E}">
        <p14:creationId xmlns:p14="http://schemas.microsoft.com/office/powerpoint/2010/main" val="3104070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TODO: Make the picture nicer</a:t>
            </a:r>
          </a:p>
          <a:p>
            <a:endParaRPr lang="en-US" dirty="0"/>
          </a:p>
          <a:p>
            <a:r>
              <a:rPr lang="en-US" dirty="0"/>
              <a:t>Code.  What do you think of when you see or hear this word?</a:t>
            </a:r>
          </a:p>
          <a:p>
            <a:endParaRPr lang="en-US" dirty="0"/>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Maybe you think of programs or applications.  Or perhaps you think of services and APIs.</a:t>
            </a:r>
          </a:p>
          <a:p>
            <a:pPr marL="0" marR="0">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Maybe you think of your current project and the many deadlines you face.  Maybe you think of ML or AI.</a:t>
            </a:r>
          </a:p>
          <a:p>
            <a:pPr marL="0" marR="0">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Maybe you think of a specific programming language, or perhaps science and technology.</a:t>
            </a:r>
          </a:p>
          <a:p>
            <a:pPr marL="0" marR="0">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Code can represent many and more of these things but maybe there is something you’re not thinking of when you read code.</a:t>
            </a:r>
          </a:p>
          <a:p>
            <a:pPr marL="0" marR="0">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What if the development of code and the process of qualifying it is a creative process?  What if the act of writing a piece of software, from inception to release and everything in between, is an act of creating art.</a:t>
            </a:r>
          </a:p>
          <a:p>
            <a:pPr marL="0" marR="0">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My name is Sophia McKeever and today I invite you to take a journey with me beyond the scientific and the mathematical.</a:t>
            </a:r>
          </a:p>
          <a:p>
            <a:pPr marL="0" marR="0">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sojourn past the technical aspects of the work that you do and bring it contextually into the heart of the humanities.</a:t>
            </a:r>
          </a:p>
          <a:p>
            <a:pPr marL="0" marR="0">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 invite you to consider the very last thing on your mind when you consider code and the qualitative processes used to validate it.  I invite you to think about your work as art.</a:t>
            </a:r>
          </a:p>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2</a:t>
            </a:fld>
            <a:endParaRPr lang="en-US"/>
          </a:p>
        </p:txBody>
      </p:sp>
    </p:spTree>
    <p:extLst>
      <p:ext uri="{BB962C8B-B14F-4D97-AF65-F5344CB8AC3E}">
        <p14:creationId xmlns:p14="http://schemas.microsoft.com/office/powerpoint/2010/main" val="1685067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11</a:t>
            </a:fld>
            <a:endParaRPr lang="en-US"/>
          </a:p>
        </p:txBody>
      </p:sp>
    </p:spTree>
    <p:extLst>
      <p:ext uri="{BB962C8B-B14F-4D97-AF65-F5344CB8AC3E}">
        <p14:creationId xmlns:p14="http://schemas.microsoft.com/office/powerpoint/2010/main" val="1922004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used as a noun, Merriam Webster recognizes six different definitions.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ontserrat" pitchFamily="2" charset="77"/>
              </a:rPr>
              <a:t>“Art (noun) - Skill acquired by experience, study, or observation.”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MT"/>
              </a:rPr>
              <a:t>Whether you are self-taught, taught through an educational institution, or learnt by watching or reading the work of others you have acquired a skill. That skill grants you the ability to make a computer do a specific set of tasks. Line by line you create an application, service, automated test and so on, drawing on that knowledge and your previous experiences to write that application. It takes knowledge of writing in your preferred programming language, knowledge of the ecosystem you’re building for, and knowledge of the type of program you’re building. You’ve gained that skill through a mix of either study or observation and through experience. You have acquired the art of writing code, however there is more nuance to this philosophy, so we need to now look at the next important definition of art. </a:t>
            </a:r>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MT"/>
              </a:rPr>
              <a:t>“</a:t>
            </a:r>
            <a:r>
              <a:rPr lang="en-US" sz="1800" i="1" dirty="0">
                <a:effectLst/>
                <a:latin typeface="Arial" panose="020B0604020202020204" pitchFamily="34" charset="0"/>
              </a:rPr>
              <a:t>Art (noun) - The conscious use of skill and creative imagination especially in the production of aesthetic objects</a:t>
            </a:r>
            <a:r>
              <a:rPr lang="en-US" sz="1800" dirty="0">
                <a:effectLst/>
                <a:latin typeface="ArialM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MT"/>
              </a:rPr>
              <a:t>The first definition allows us to the define our work as art because it is an acquired skill while this second definition expands that concept by taking the concept of that skill and using it with creative imagination to produce aesthetic objects. Let’s break down the process of developing. Whether you are assigned a task or just wanting to build a new application on your own, you are starting with a blank canvas. Since the solution doesn’t exist, you begin to really think about how to build it, drawing on your skill and experience, engaging your imagination on how to build it. Of course, you’re using the principles of mathematics and logic to think through how the code of the application will work, however, in addition your imagination is powering the dream to bring that application to life and to bring it into the real world.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12</a:t>
            </a:fld>
            <a:endParaRPr lang="en-US"/>
          </a:p>
        </p:txBody>
      </p:sp>
    </p:spTree>
    <p:extLst>
      <p:ext uri="{BB962C8B-B14F-4D97-AF65-F5344CB8AC3E}">
        <p14:creationId xmlns:p14="http://schemas.microsoft.com/office/powerpoint/2010/main" val="6513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understand how considering development and quality as art can better assist us with supporting our people, we need to muse on the philosophy of writing code as a creative process.</a:t>
            </a:r>
          </a:p>
        </p:txBody>
      </p:sp>
      <p:sp>
        <p:nvSpPr>
          <p:cNvPr id="4" name="Slide Number Placeholder 3"/>
          <p:cNvSpPr>
            <a:spLocks noGrp="1"/>
          </p:cNvSpPr>
          <p:nvPr>
            <p:ph type="sldNum" sz="quarter" idx="5"/>
          </p:nvPr>
        </p:nvSpPr>
        <p:spPr/>
        <p:txBody>
          <a:bodyPr/>
          <a:lstStyle/>
          <a:p>
            <a:fld id="{A9285386-C2CB-A543-9B92-C96877343D6D}" type="slidenum">
              <a:rPr lang="en-US" smtClean="0"/>
              <a:t>13</a:t>
            </a:fld>
            <a:endParaRPr lang="en-US"/>
          </a:p>
        </p:txBody>
      </p:sp>
    </p:spTree>
    <p:extLst>
      <p:ext uri="{BB962C8B-B14F-4D97-AF65-F5344CB8AC3E}">
        <p14:creationId xmlns:p14="http://schemas.microsoft.com/office/powerpoint/2010/main" val="1690504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14</a:t>
            </a:fld>
            <a:endParaRPr lang="en-US"/>
          </a:p>
        </p:txBody>
      </p:sp>
    </p:spTree>
    <p:extLst>
      <p:ext uri="{BB962C8B-B14F-4D97-AF65-F5344CB8AC3E}">
        <p14:creationId xmlns:p14="http://schemas.microsoft.com/office/powerpoint/2010/main" val="3554335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15</a:t>
            </a:fld>
            <a:endParaRPr lang="en-US"/>
          </a:p>
        </p:txBody>
      </p:sp>
    </p:spTree>
    <p:extLst>
      <p:ext uri="{BB962C8B-B14F-4D97-AF65-F5344CB8AC3E}">
        <p14:creationId xmlns:p14="http://schemas.microsoft.com/office/powerpoint/2010/main" val="2175638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16</a:t>
            </a:fld>
            <a:endParaRPr lang="en-US"/>
          </a:p>
        </p:txBody>
      </p:sp>
    </p:spTree>
    <p:extLst>
      <p:ext uri="{BB962C8B-B14F-4D97-AF65-F5344CB8AC3E}">
        <p14:creationId xmlns:p14="http://schemas.microsoft.com/office/powerpoint/2010/main" val="474294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dirty="0">
                <a:solidFill>
                  <a:schemeClr val="bg1"/>
                </a:solidFill>
                <a:effectLst/>
              </a:rPr>
              <a:t>Resolve whatever is taking your focus.</a:t>
            </a:r>
          </a:p>
          <a:p>
            <a:pPr marL="342900" marR="0" lvl="0" indent="-342900">
              <a:spcBef>
                <a:spcPts val="0"/>
              </a:spcBef>
              <a:spcAft>
                <a:spcPts val="0"/>
              </a:spcAft>
              <a:buFont typeface="Symbol" pitchFamily="2" charset="2"/>
              <a:buChar char=""/>
            </a:pPr>
            <a:r>
              <a:rPr lang="en-US" sz="1200" dirty="0">
                <a:solidFill>
                  <a:schemeClr val="bg1"/>
                </a:solidFill>
                <a:effectLst/>
              </a:rPr>
              <a:t>Engage in simple mental exercises to free up your  thought process.</a:t>
            </a:r>
          </a:p>
          <a:p>
            <a:pPr marL="342900" marR="0" lvl="0" indent="-342900">
              <a:spcBef>
                <a:spcPts val="0"/>
              </a:spcBef>
              <a:spcAft>
                <a:spcPts val="0"/>
              </a:spcAft>
              <a:buFont typeface="Symbol" pitchFamily="2" charset="2"/>
              <a:buChar char=""/>
            </a:pPr>
            <a:r>
              <a:rPr lang="en-US" sz="1200" dirty="0">
                <a:solidFill>
                  <a:schemeClr val="bg1"/>
                </a:solidFill>
                <a:effectLst/>
              </a:rPr>
              <a:t>Self-Care/Handle basic needs</a:t>
            </a:r>
            <a:endParaRPr lang="en-U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17</a:t>
            </a:fld>
            <a:endParaRPr lang="en-US"/>
          </a:p>
        </p:txBody>
      </p:sp>
    </p:spTree>
    <p:extLst>
      <p:ext uri="{BB962C8B-B14F-4D97-AF65-F5344CB8AC3E}">
        <p14:creationId xmlns:p14="http://schemas.microsoft.com/office/powerpoint/2010/main" val="3133167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18</a:t>
            </a:fld>
            <a:endParaRPr lang="en-US"/>
          </a:p>
        </p:txBody>
      </p:sp>
    </p:spTree>
    <p:extLst>
      <p:ext uri="{BB962C8B-B14F-4D97-AF65-F5344CB8AC3E}">
        <p14:creationId xmlns:p14="http://schemas.microsoft.com/office/powerpoint/2010/main" val="2577178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dirty="0">
                <a:solidFill>
                  <a:schemeClr val="bg1"/>
                </a:solidFill>
                <a:effectLst/>
              </a:rPr>
              <a:t>Step away - let yourself calm down.</a:t>
            </a:r>
          </a:p>
          <a:p>
            <a:pPr marL="342900" marR="0" lvl="0" indent="-342900">
              <a:spcBef>
                <a:spcPts val="0"/>
              </a:spcBef>
              <a:spcAft>
                <a:spcPts val="0"/>
              </a:spcAft>
              <a:buFont typeface="Symbol" pitchFamily="2" charset="2"/>
              <a:buChar char=""/>
            </a:pPr>
            <a:r>
              <a:rPr lang="en-US" sz="1200" dirty="0">
                <a:solidFill>
                  <a:schemeClr val="bg1"/>
                </a:solidFill>
                <a:effectLst/>
              </a:rPr>
              <a:t>Engage in grounding exercises to restore calm, rational thinking.</a:t>
            </a:r>
          </a:p>
          <a:p>
            <a:pPr marL="342900" marR="0" lvl="0" indent="-342900">
              <a:spcBef>
                <a:spcPts val="0"/>
              </a:spcBef>
              <a:spcAft>
                <a:spcPts val="0"/>
              </a:spcAft>
              <a:buFont typeface="Symbol" pitchFamily="2" charset="2"/>
              <a:buChar char=""/>
            </a:pPr>
            <a:r>
              <a:rPr lang="en-US" sz="1200" dirty="0">
                <a:solidFill>
                  <a:schemeClr val="bg1"/>
                </a:solidFill>
                <a:effectLst/>
              </a:rPr>
              <a:t>Learn to let go of solutions that won't work or that need refactoring.</a:t>
            </a:r>
          </a:p>
          <a:p>
            <a:pPr marL="342900" marR="0" lvl="0" indent="-342900">
              <a:spcBef>
                <a:spcPts val="0"/>
              </a:spcBef>
              <a:spcAft>
                <a:spcPts val="0"/>
              </a:spcAft>
              <a:buFont typeface="Symbol" pitchFamily="2" charset="2"/>
              <a:buChar char=""/>
            </a:pPr>
            <a:r>
              <a:rPr lang="en-US" sz="1200" dirty="0">
                <a:solidFill>
                  <a:schemeClr val="bg1"/>
                </a:solidFill>
                <a:effectLst/>
              </a:rPr>
              <a:t>Reach out to friends or colleagues to vent your frustration.</a:t>
            </a:r>
            <a:endParaRPr lang="en-U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19</a:t>
            </a:fld>
            <a:endParaRPr lang="en-US"/>
          </a:p>
        </p:txBody>
      </p:sp>
    </p:spTree>
    <p:extLst>
      <p:ext uri="{BB962C8B-B14F-4D97-AF65-F5344CB8AC3E}">
        <p14:creationId xmlns:p14="http://schemas.microsoft.com/office/powerpoint/2010/main" val="1612838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20</a:t>
            </a:fld>
            <a:endParaRPr lang="en-US"/>
          </a:p>
        </p:txBody>
      </p:sp>
    </p:spTree>
    <p:extLst>
      <p:ext uri="{BB962C8B-B14F-4D97-AF65-F5344CB8AC3E}">
        <p14:creationId xmlns:p14="http://schemas.microsoft.com/office/powerpoint/2010/main" val="1260299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understand how considering development and quality as art can better assist us with supporting our people, we need to muse on the philosophy of writing code as a creative process.</a:t>
            </a:r>
          </a:p>
        </p:txBody>
      </p:sp>
      <p:sp>
        <p:nvSpPr>
          <p:cNvPr id="4" name="Slide Number Placeholder 3"/>
          <p:cNvSpPr>
            <a:spLocks noGrp="1"/>
          </p:cNvSpPr>
          <p:nvPr>
            <p:ph type="sldNum" sz="quarter" idx="5"/>
          </p:nvPr>
        </p:nvSpPr>
        <p:spPr/>
        <p:txBody>
          <a:bodyPr/>
          <a:lstStyle/>
          <a:p>
            <a:fld id="{A9285386-C2CB-A543-9B92-C96877343D6D}" type="slidenum">
              <a:rPr lang="en-US" smtClean="0"/>
              <a:t>3</a:t>
            </a:fld>
            <a:endParaRPr lang="en-US"/>
          </a:p>
        </p:txBody>
      </p:sp>
    </p:spTree>
    <p:extLst>
      <p:ext uri="{BB962C8B-B14F-4D97-AF65-F5344CB8AC3E}">
        <p14:creationId xmlns:p14="http://schemas.microsoft.com/office/powerpoint/2010/main" val="192085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rPr>
              <a:t>Continue as you are.  Shine on.</a:t>
            </a:r>
            <a:endParaRPr lang="en-U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21</a:t>
            </a:fld>
            <a:endParaRPr lang="en-US"/>
          </a:p>
        </p:txBody>
      </p:sp>
    </p:spTree>
    <p:extLst>
      <p:ext uri="{BB962C8B-B14F-4D97-AF65-F5344CB8AC3E}">
        <p14:creationId xmlns:p14="http://schemas.microsoft.com/office/powerpoint/2010/main" val="1348038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22</a:t>
            </a:fld>
            <a:endParaRPr lang="en-US"/>
          </a:p>
        </p:txBody>
      </p:sp>
    </p:spTree>
    <p:extLst>
      <p:ext uri="{BB962C8B-B14F-4D97-AF65-F5344CB8AC3E}">
        <p14:creationId xmlns:p14="http://schemas.microsoft.com/office/powerpoint/2010/main" val="922250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understand how </a:t>
            </a:r>
          </a:p>
        </p:txBody>
      </p:sp>
      <p:sp>
        <p:nvSpPr>
          <p:cNvPr id="4" name="Slide Number Placeholder 3"/>
          <p:cNvSpPr>
            <a:spLocks noGrp="1"/>
          </p:cNvSpPr>
          <p:nvPr>
            <p:ph type="sldNum" sz="quarter" idx="5"/>
          </p:nvPr>
        </p:nvSpPr>
        <p:spPr/>
        <p:txBody>
          <a:bodyPr/>
          <a:lstStyle/>
          <a:p>
            <a:fld id="{A9285386-C2CB-A543-9B92-C96877343D6D}" type="slidenum">
              <a:rPr lang="en-US" smtClean="0"/>
              <a:t>23</a:t>
            </a:fld>
            <a:endParaRPr lang="en-US"/>
          </a:p>
        </p:txBody>
      </p:sp>
    </p:spTree>
    <p:extLst>
      <p:ext uri="{BB962C8B-B14F-4D97-AF65-F5344CB8AC3E}">
        <p14:creationId xmlns:p14="http://schemas.microsoft.com/office/powerpoint/2010/main" val="2528262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chemeClr val="bg1"/>
                </a:solidFill>
                <a:latin typeface="Montserrat" pitchFamily="2" charset="77"/>
              </a:rPr>
              <a:t>Forbe’s</a:t>
            </a:r>
            <a:r>
              <a:rPr lang="en-US" sz="1200" dirty="0">
                <a:solidFill>
                  <a:schemeClr val="bg1"/>
                </a:solidFill>
                <a:latin typeface="Montserrat" pitchFamily="2" charset="77"/>
              </a:rPr>
              <a:t> Council Post: 13 Reasons Devs Leave Companies (And How To Turn Them Around), entry posted Sept 4</a:t>
            </a:r>
            <a:r>
              <a:rPr lang="en-US" sz="1200" baseline="30000" dirty="0">
                <a:solidFill>
                  <a:schemeClr val="bg1"/>
                </a:solidFill>
                <a:latin typeface="Montserrat" pitchFamily="2" charset="77"/>
              </a:rPr>
              <a:t>th</a:t>
            </a:r>
            <a:r>
              <a:rPr lang="en-US" sz="1200" dirty="0">
                <a:solidFill>
                  <a:schemeClr val="bg1"/>
                </a:solidFill>
                <a:latin typeface="Montserrat" pitchFamily="2" charset="77"/>
              </a:rPr>
              <a:t>, 2020</a:t>
            </a:r>
            <a:endParaRPr lang="en-US" dirty="0"/>
          </a:p>
          <a:p>
            <a:endParaRPr lang="en-US" dirty="0"/>
          </a:p>
          <a:p>
            <a:r>
              <a:rPr lang="en-US" dirty="0"/>
              <a:t>Reason 4 translates to “My code is my art!”</a:t>
            </a:r>
          </a:p>
          <a:p>
            <a:endParaRPr lang="en-US" dirty="0"/>
          </a:p>
          <a:p>
            <a:r>
              <a:rPr lang="en-US" dirty="0"/>
              <a:t>Reason 5 translates to “I am not recognized for my creative work, my art is not appreciated.”</a:t>
            </a:r>
          </a:p>
          <a:p>
            <a:endParaRPr lang="en-US" dirty="0"/>
          </a:p>
          <a:p>
            <a:r>
              <a:rPr lang="en-US" dirty="0"/>
              <a:t>Reason 10 translates to “I cannot feel passion if others do not appreciate the creative I do”</a:t>
            </a:r>
          </a:p>
          <a:p>
            <a:endParaRPr lang="en-US" dirty="0"/>
          </a:p>
          <a:p>
            <a:r>
              <a:rPr lang="en-US" dirty="0"/>
              <a:t>Reason 11 translates to “Lack of appreciation in my art makes me feel like I don’t matter”</a:t>
            </a:r>
          </a:p>
        </p:txBody>
      </p:sp>
      <p:sp>
        <p:nvSpPr>
          <p:cNvPr id="4" name="Slide Number Placeholder 3"/>
          <p:cNvSpPr>
            <a:spLocks noGrp="1"/>
          </p:cNvSpPr>
          <p:nvPr>
            <p:ph type="sldNum" sz="quarter" idx="5"/>
          </p:nvPr>
        </p:nvSpPr>
        <p:spPr/>
        <p:txBody>
          <a:bodyPr/>
          <a:lstStyle/>
          <a:p>
            <a:fld id="{A9285386-C2CB-A543-9B92-C96877343D6D}" type="slidenum">
              <a:rPr lang="en-US" smtClean="0"/>
              <a:t>24</a:t>
            </a:fld>
            <a:endParaRPr lang="en-US"/>
          </a:p>
        </p:txBody>
      </p:sp>
    </p:spTree>
    <p:extLst>
      <p:ext uri="{BB962C8B-B14F-4D97-AF65-F5344CB8AC3E}">
        <p14:creationId xmlns:p14="http://schemas.microsoft.com/office/powerpoint/2010/main" val="3237807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When the code you read invokes feelings, it connects you better to the person who wrote the code.</a:t>
            </a:r>
          </a:p>
          <a:p>
            <a:pPr marL="0" marR="0">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Additionally, you can begin to pick out patterns in their code, ways that communicate their feelings in the context of their work.</a:t>
            </a:r>
          </a:p>
          <a:p>
            <a:pPr marL="0" marR="0">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You can begin to identify when the person was feeling sad, frustrated, or any other host of emotions simply by reading the code and connecting with the human behind it.</a:t>
            </a:r>
          </a:p>
          <a:p>
            <a:pPr marL="0" marR="0">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This is an incredible opportunity to help build a relationship with that individual and reach out to check in on them.</a:t>
            </a:r>
          </a:p>
          <a:p>
            <a:pPr marL="0" marR="0">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more you connect with the people on your team, the more it’ll foster integrity and respect within the team and partners that you work with.</a:t>
            </a:r>
          </a:p>
        </p:txBody>
      </p:sp>
      <p:sp>
        <p:nvSpPr>
          <p:cNvPr id="4" name="Slide Number Placeholder 3"/>
          <p:cNvSpPr>
            <a:spLocks noGrp="1"/>
          </p:cNvSpPr>
          <p:nvPr>
            <p:ph type="sldNum" sz="quarter" idx="5"/>
          </p:nvPr>
        </p:nvSpPr>
        <p:spPr/>
        <p:txBody>
          <a:bodyPr/>
          <a:lstStyle/>
          <a:p>
            <a:fld id="{A9285386-C2CB-A543-9B92-C96877343D6D}" type="slidenum">
              <a:rPr lang="en-US" smtClean="0"/>
              <a:t>25</a:t>
            </a:fld>
            <a:endParaRPr lang="en-US"/>
          </a:p>
        </p:txBody>
      </p:sp>
    </p:spTree>
    <p:extLst>
      <p:ext uri="{BB962C8B-B14F-4D97-AF65-F5344CB8AC3E}">
        <p14:creationId xmlns:p14="http://schemas.microsoft.com/office/powerpoint/2010/main" val="2198070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When the code you read invokes feelings, it connects you better to the person who wrote the code.</a:t>
            </a:r>
          </a:p>
          <a:p>
            <a:pPr marL="0" marR="0">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Additionally, you can begin to pick out patterns in their code, ways that communicate their feelings in the context of their work.</a:t>
            </a:r>
          </a:p>
          <a:p>
            <a:pPr marL="0" marR="0">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You can begin to identify when the person was feeling sad, frustrated, or any other host of emotions simply by reading the code and connecting with the human behind it.</a:t>
            </a:r>
          </a:p>
          <a:p>
            <a:pPr marL="0" marR="0">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This is an incredible opportunity to help build a relationship with that individual and reach out to check in on them.</a:t>
            </a:r>
          </a:p>
          <a:p>
            <a:pPr marL="0" marR="0">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more you connect with the people on your team, the more it’ll foster integrity and respect within the team and partners that you work with.</a:t>
            </a:r>
          </a:p>
        </p:txBody>
      </p:sp>
      <p:sp>
        <p:nvSpPr>
          <p:cNvPr id="4" name="Slide Number Placeholder 3"/>
          <p:cNvSpPr>
            <a:spLocks noGrp="1"/>
          </p:cNvSpPr>
          <p:nvPr>
            <p:ph type="sldNum" sz="quarter" idx="5"/>
          </p:nvPr>
        </p:nvSpPr>
        <p:spPr/>
        <p:txBody>
          <a:bodyPr/>
          <a:lstStyle/>
          <a:p>
            <a:fld id="{A9285386-C2CB-A543-9B92-C96877343D6D}" type="slidenum">
              <a:rPr lang="en-US" smtClean="0"/>
              <a:t>26</a:t>
            </a:fld>
            <a:endParaRPr lang="en-US"/>
          </a:p>
        </p:txBody>
      </p:sp>
    </p:spTree>
    <p:extLst>
      <p:ext uri="{BB962C8B-B14F-4D97-AF65-F5344CB8AC3E}">
        <p14:creationId xmlns:p14="http://schemas.microsoft.com/office/powerpoint/2010/main" val="3271906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TODO: Make the picture nicer</a:t>
            </a:r>
          </a:p>
          <a:p>
            <a:endParaRPr lang="en-US" dirty="0"/>
          </a:p>
          <a:p>
            <a:r>
              <a:rPr lang="en-US" dirty="0"/>
              <a:t>Code.  What do you think of when you see or hear this word?</a:t>
            </a:r>
          </a:p>
          <a:p>
            <a:endParaRPr lang="en-US" dirty="0"/>
          </a:p>
          <a:p>
            <a:r>
              <a:rPr lang="en-US" dirty="0"/>
              <a:t>I hope now you have a new synonym for it: art.</a:t>
            </a:r>
          </a:p>
          <a:p>
            <a:endParaRPr lang="en-US" dirty="0"/>
          </a:p>
          <a:p>
            <a:r>
              <a:rPr lang="en-US" sz="1800" dirty="0">
                <a:effectLst/>
                <a:latin typeface="Arial" panose="020B0604020202020204" pitchFamily="34" charset="0"/>
                <a:ea typeface="Calibri" panose="020F0502020204030204" pitchFamily="34" charset="0"/>
                <a:cs typeface="Times New Roman" panose="02020603050405020304" pitchFamily="18" charset="0"/>
              </a:rPr>
              <a:t>Whether as a quality engineer or a software engineer, our artistic ability grants us an ability no other artist has.  The ability to bring life to the inanimate.  The ability to conjure something from nothing as we paint across the canvas of a code sheet.  Our art sets alight the fire of creation within lifeless circuits and pixels.  An art that is so profound that not only does it influence the way that human and machine interact together bit it inspires the very fabric of our universe to come alive and dance in harmony.  Our poetry inspires electrons to flow from atom to atom as bits and bytes flowing along traces within the computer and help it understand, calculate, store and recall data.  A beauty that transcends its mathematical and scientific roots, piercing right into the heart of the humanities.  As computer programmers that is the power we wield.</a:t>
            </a:r>
          </a:p>
          <a:p>
            <a:endParaRPr lang="en-US" sz="1800" dirty="0">
              <a:effectLs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As we are artists, it is our duty to see the beauty and humanity in our partners’ work.  We should take an opportunity to realize that even though we might think we have “the right answers” when we’re developing our code or giving feedback on other’s code, that others developing code are artists as well.  The way they write their code may be influenced by the emotions they feel at the time, and we should be conscious of those emotions and how they define them as a person.  By changing the perspective on how we think about code, realizing the artistic nature of code, we can reframe how we give feedback and nurture the relationships between us and our peers and partners.  In nurturing those relationships and approaching our feedback from the lens of artistic appreciation, we can begin to foster a new level of integrity and respect in those we work with which will ultimately help improve the acceptance of our qualitative feedback.</a:t>
            </a:r>
          </a:p>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27</a:t>
            </a:fld>
            <a:endParaRPr lang="en-US"/>
          </a:p>
        </p:txBody>
      </p:sp>
    </p:spTree>
    <p:extLst>
      <p:ext uri="{BB962C8B-B14F-4D97-AF65-F5344CB8AC3E}">
        <p14:creationId xmlns:p14="http://schemas.microsoft.com/office/powerpoint/2010/main" val="3542756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28</a:t>
            </a:fld>
            <a:endParaRPr lang="en-US"/>
          </a:p>
        </p:txBody>
      </p:sp>
    </p:spTree>
    <p:extLst>
      <p:ext uri="{BB962C8B-B14F-4D97-AF65-F5344CB8AC3E}">
        <p14:creationId xmlns:p14="http://schemas.microsoft.com/office/powerpoint/2010/main" val="518849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29</a:t>
            </a:fld>
            <a:endParaRPr lang="en-US"/>
          </a:p>
        </p:txBody>
      </p:sp>
    </p:spTree>
    <p:extLst>
      <p:ext uri="{BB962C8B-B14F-4D97-AF65-F5344CB8AC3E}">
        <p14:creationId xmlns:p14="http://schemas.microsoft.com/office/powerpoint/2010/main" val="389584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used as a noun, Merriam Webster recognizes six different definitions.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ontserrat" pitchFamily="2" charset="77"/>
              </a:rPr>
              <a:t>“Art (noun) - Skill acquired by experience, study, or observation.”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MT"/>
              </a:rPr>
              <a:t>Whether you are self-taught, taught through an educational institution, or learnt by watching or reading the work of others you have acquired a skill. That skill grants you the ability to make a computer do a specific set of tasks. Line by line you create an application, service, automated test and so on, drawing on that knowledge and your previous experiences to write that application. It takes knowledge of writing in your preferred programming language, knowledge of the ecosystem you’re building for, and knowledge of the type of program you’re building. You’ve gained that skill through a mix of either study or observation and through experience. You have acquired the art of writing code, however there is more nuance to this philosophy, so we need to now look at the next important definition of art. </a:t>
            </a:r>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MT"/>
              </a:rPr>
              <a:t>“</a:t>
            </a:r>
            <a:r>
              <a:rPr lang="en-US" sz="1800" i="1" dirty="0">
                <a:effectLst/>
                <a:latin typeface="Arial" panose="020B0604020202020204" pitchFamily="34" charset="0"/>
              </a:rPr>
              <a:t>Art (noun) - The conscious use of skill and creative imagination especially in the production of aesthetic objects</a:t>
            </a:r>
            <a:r>
              <a:rPr lang="en-US" sz="1800" dirty="0">
                <a:effectLst/>
                <a:latin typeface="ArialM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MT"/>
              </a:rPr>
              <a:t>The first definition allows us to the define our work as art because it is an acquired skill while this second definition expands that concept by taking the concept of that skill and using it with creative imagination to produce aesthetic objects. Let’s break down the process of developing. Whether you are assigned a task or just wanting to build a new application on your own, you are starting with a blank canvas. Since the solution doesn’t exist, you begin to really think about how to build it, drawing on your skill and experience, engaging your imagination on how to build it. Of course, you’re using the principles of mathematics and logic to think through how the code of the application will work, however, in addition your imagination is powering the dream to bring that application to life and to bring it into the real world.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4</a:t>
            </a:fld>
            <a:endParaRPr lang="en-US"/>
          </a:p>
        </p:txBody>
      </p:sp>
    </p:spTree>
    <p:extLst>
      <p:ext uri="{BB962C8B-B14F-4D97-AF65-F5344CB8AC3E}">
        <p14:creationId xmlns:p14="http://schemas.microsoft.com/office/powerpoint/2010/main" val="1376716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TODO – Make images the same dimensions</a:t>
            </a:r>
          </a:p>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5</a:t>
            </a:fld>
            <a:endParaRPr lang="en-US"/>
          </a:p>
        </p:txBody>
      </p:sp>
    </p:spTree>
    <p:extLst>
      <p:ext uri="{BB962C8B-B14F-4D97-AF65-F5344CB8AC3E}">
        <p14:creationId xmlns:p14="http://schemas.microsoft.com/office/powerpoint/2010/main" val="3525042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used as a noun, Merriam Webster recognizes six different definitions.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ontserrat" pitchFamily="2" charset="77"/>
              </a:rPr>
              <a:t>“Art (noun) - Skill acquired by experience, study, or observation.”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MT"/>
              </a:rPr>
              <a:t>Whether you are self-taught, taught through an educational institution, or learnt by watching or reading the work of others you have acquired a skill. That skill grants you the ability to make a computer do a specific set of tasks. Line by line you create an application, service, automated test and so on, drawing on that knowledge and your previous experiences to write that application. It takes knowledge of writing in your preferred programming language, knowledge of the ecosystem you’re building for, and knowledge of the type of program you’re building. You’ve gained that skill through a mix of either study or observation and through experience. You have acquired the art of writing code, however there is more nuance to this philosophy, so we need to now look at the next important definition of art. </a:t>
            </a:r>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MT"/>
              </a:rPr>
              <a:t>“</a:t>
            </a:r>
            <a:r>
              <a:rPr lang="en-US" sz="1800" i="1" dirty="0">
                <a:effectLst/>
                <a:latin typeface="Arial" panose="020B0604020202020204" pitchFamily="34" charset="0"/>
              </a:rPr>
              <a:t>Art (noun) - The conscious use of skill and creative imagination especially in the production of aesthetic objects</a:t>
            </a:r>
            <a:r>
              <a:rPr lang="en-US" sz="1800" dirty="0">
                <a:effectLst/>
                <a:latin typeface="ArialM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MT"/>
              </a:rPr>
              <a:t>The first definition allows us to the define our work as art because it is an acquired skill while this second definition expands that concept by taking the concept of that skill and using it with creative imagination to produce aesthetic objects. Let’s break down the process of developing. Whether you are assigned a task or just wanting to build a new application on your own, you are starting with a blank canvas. Since the solution doesn’t exist, you begin to really think about how to build it, drawing on your skill and experience, engaging your imagination on how to build it. Of course, you’re using the principles of mathematics and logic to think through how the code of the application will work, however, in addition your imagination is powering the dream to bring that application to life and to bring it into the real world.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6</a:t>
            </a:fld>
            <a:endParaRPr lang="en-US"/>
          </a:p>
        </p:txBody>
      </p:sp>
    </p:spTree>
    <p:extLst>
      <p:ext uri="{BB962C8B-B14F-4D97-AF65-F5344CB8AC3E}">
        <p14:creationId xmlns:p14="http://schemas.microsoft.com/office/powerpoint/2010/main" val="4209238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used as a noun, Merriam Webster recognizes six different definitions.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ontserrat" pitchFamily="2" charset="77"/>
              </a:rPr>
              <a:t>“Art (noun) - Skill acquired by experience, study, or observation.”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MT"/>
              </a:rPr>
              <a:t>Whether you are self-taught, taught through an educational institution, or learnt by watching or reading the work of others you have acquired a skill. That skill grants you the ability to make a computer do a specific set of tasks. Line by line you create an application, service, automated test and so on, drawing on that knowledge and your previous experiences to write that application. It takes knowledge of writing in your preferred programming language, knowledge of the ecosystem you’re building for, and knowledge of the type of program you’re building. You’ve gained that skill through a mix of either study or observation and through experience. You have acquired the art of writing code, however there is more nuance to this philosophy, so we need to now look at the next important definition of art. </a:t>
            </a:r>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MT"/>
              </a:rPr>
              <a:t>“</a:t>
            </a:r>
            <a:r>
              <a:rPr lang="en-US" sz="1800" i="1" dirty="0">
                <a:effectLst/>
                <a:latin typeface="Arial" panose="020B0604020202020204" pitchFamily="34" charset="0"/>
              </a:rPr>
              <a:t>Art (noun) - The conscious use of skill and creative imagination especially in the production of aesthetic objects</a:t>
            </a:r>
            <a:r>
              <a:rPr lang="en-US" sz="1800" dirty="0">
                <a:effectLst/>
                <a:latin typeface="ArialM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MT"/>
              </a:rPr>
              <a:t>The first definition allows us to the define our work as art because it is an acquired skill while this second definition expands that concept by taking the concept of that skill and using it with creative imagination to produce aesthetic objects. Let’s break down the process of developing. Whether you are assigned a task or just wanting to build a new application on your own, you are starting with a blank canvas. Since the solution doesn’t exist, you begin to really think about how to build it, drawing on your skill and experience, engaging your imagination on how to build it. Of course, you’re using the principles of mathematics and logic to think through how the code of the application will work, however, in addition your imagination is powering the dream to bring that application to life and to bring it into the real world.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7</a:t>
            </a:fld>
            <a:endParaRPr lang="en-US"/>
          </a:p>
        </p:txBody>
      </p:sp>
    </p:spTree>
    <p:extLst>
      <p:ext uri="{BB962C8B-B14F-4D97-AF65-F5344CB8AC3E}">
        <p14:creationId xmlns:p14="http://schemas.microsoft.com/office/powerpoint/2010/main" val="4063888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sz="1800" dirty="0">
                <a:effectLst/>
                <a:latin typeface="ArialMT"/>
              </a:rPr>
              <a:t>Idea/Purpose: Upon being assigned a task you begin to react to impulses and ideas on how to do the work. The task you receive or app you imagine may defines the context of your work and then you apply your knowledge to generate ideas for the solution. </a:t>
            </a:r>
          </a:p>
          <a:p>
            <a:pPr>
              <a:buFont typeface="+mj-lt"/>
              <a:buAutoNum type="arabicPeriod"/>
            </a:pPr>
            <a:endParaRPr lang="en-US" sz="1800" dirty="0">
              <a:effectLst/>
              <a:latin typeface="ArialMT"/>
            </a:endParaRPr>
          </a:p>
          <a:p>
            <a:pPr>
              <a:buFont typeface="+mj-lt"/>
              <a:buAutoNum type="arabicPeriod"/>
            </a:pPr>
            <a:r>
              <a:rPr lang="en-US" sz="1800" dirty="0">
                <a:effectLst/>
                <a:latin typeface="ArialMT"/>
              </a:rPr>
              <a:t>Form: You decide the form the task or app will take. Maybe it’s a command line app, maybe a Lambda in AWS, maybe a service or a script, or perhaps a mobile app. </a:t>
            </a:r>
          </a:p>
          <a:p>
            <a:pPr>
              <a:buFont typeface="+mj-lt"/>
              <a:buAutoNum type="arabicPeriod"/>
            </a:pPr>
            <a:endParaRPr lang="en-US" sz="1800" dirty="0">
              <a:effectLst/>
              <a:latin typeface="ArialMT"/>
            </a:endParaRPr>
          </a:p>
          <a:p>
            <a:pPr>
              <a:buFont typeface="+mj-lt"/>
              <a:buAutoNum type="arabicPeriod"/>
            </a:pPr>
            <a:r>
              <a:rPr lang="en-US" sz="1800" dirty="0">
                <a:effectLst/>
                <a:latin typeface="ArialMT"/>
              </a:rPr>
              <a:t>Idiom: In this case, idiom defines a lot about the process of writing the code. What programming language to use, the coding paradigms you align to, how are you going to unit test it? </a:t>
            </a:r>
          </a:p>
          <a:p>
            <a:pPr>
              <a:buFont typeface="+mj-lt"/>
              <a:buAutoNum type="arabicPeriod"/>
            </a:pPr>
            <a:endParaRPr lang="en-US" sz="1800" dirty="0">
              <a:effectLst/>
              <a:latin typeface="ArialMT"/>
            </a:endParaRPr>
          </a:p>
          <a:p>
            <a:pPr>
              <a:buFont typeface="+mj-lt"/>
              <a:buAutoNum type="arabicPeriod"/>
            </a:pPr>
            <a:r>
              <a:rPr lang="en-US" sz="1800" dirty="0">
                <a:effectLst/>
                <a:latin typeface="ArialMT"/>
              </a:rPr>
              <a:t>Structure: Putting the coding project together, creating the directory structure, defining the namespaces, perhaps adding your tests if you subscribe to Test Driven Development (TDD). </a:t>
            </a:r>
          </a:p>
          <a:p>
            <a:pPr>
              <a:buFont typeface="+mj-lt"/>
              <a:buAutoNum type="arabicPeriod"/>
            </a:pPr>
            <a:endParaRPr lang="en-US" sz="1800" dirty="0">
              <a:effectLst/>
              <a:latin typeface="ArialMT"/>
            </a:endParaRPr>
          </a:p>
          <a:p>
            <a:pPr>
              <a:buFont typeface="+mj-lt"/>
              <a:buAutoNum type="arabicPeriod"/>
            </a:pPr>
            <a:r>
              <a:rPr lang="en-US" sz="1800" dirty="0">
                <a:effectLst/>
                <a:latin typeface="ArialMT"/>
              </a:rPr>
              <a:t>Craft: Writing the code. Applying your knowledge and skills to solve the problem and bring the code to life. </a:t>
            </a:r>
          </a:p>
          <a:p>
            <a:pPr>
              <a:buFont typeface="+mj-lt"/>
              <a:buAutoNum type="arabicPeriod"/>
            </a:pPr>
            <a:endParaRPr lang="en-US" sz="1800" dirty="0">
              <a:effectLst/>
              <a:latin typeface="ArialMT"/>
            </a:endParaRPr>
          </a:p>
          <a:p>
            <a:pPr>
              <a:buFont typeface="+mj-lt"/>
              <a:buAutoNum type="arabicPeriod"/>
            </a:pPr>
            <a:r>
              <a:rPr lang="en-US" sz="1800" dirty="0">
                <a:effectLst/>
                <a:latin typeface="ArialMT"/>
              </a:rPr>
              <a:t>Surface: Building and running the code. Handing off to your test team for validation, building test automation against it. Delivering the solution to your customers or stakeholders. </a:t>
            </a:r>
          </a:p>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8</a:t>
            </a:fld>
            <a:endParaRPr lang="en-US"/>
          </a:p>
        </p:txBody>
      </p:sp>
    </p:spTree>
    <p:extLst>
      <p:ext uri="{BB962C8B-B14F-4D97-AF65-F5344CB8AC3E}">
        <p14:creationId xmlns:p14="http://schemas.microsoft.com/office/powerpoint/2010/main" val="1435495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understand how </a:t>
            </a:r>
          </a:p>
        </p:txBody>
      </p:sp>
      <p:sp>
        <p:nvSpPr>
          <p:cNvPr id="4" name="Slide Number Placeholder 3"/>
          <p:cNvSpPr>
            <a:spLocks noGrp="1"/>
          </p:cNvSpPr>
          <p:nvPr>
            <p:ph type="sldNum" sz="quarter" idx="5"/>
          </p:nvPr>
        </p:nvSpPr>
        <p:spPr/>
        <p:txBody>
          <a:bodyPr/>
          <a:lstStyle/>
          <a:p>
            <a:fld id="{A9285386-C2CB-A543-9B92-C96877343D6D}" type="slidenum">
              <a:rPr lang="en-US" smtClean="0"/>
              <a:t>9</a:t>
            </a:fld>
            <a:endParaRPr lang="en-US"/>
          </a:p>
        </p:txBody>
      </p:sp>
    </p:spTree>
    <p:extLst>
      <p:ext uri="{BB962C8B-B14F-4D97-AF65-F5344CB8AC3E}">
        <p14:creationId xmlns:p14="http://schemas.microsoft.com/office/powerpoint/2010/main" val="3634819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85386-C2CB-A543-9B92-C96877343D6D}" type="slidenum">
              <a:rPr lang="en-US" smtClean="0"/>
              <a:t>10</a:t>
            </a:fld>
            <a:endParaRPr lang="en-US"/>
          </a:p>
        </p:txBody>
      </p:sp>
    </p:spTree>
    <p:extLst>
      <p:ext uri="{BB962C8B-B14F-4D97-AF65-F5344CB8AC3E}">
        <p14:creationId xmlns:p14="http://schemas.microsoft.com/office/powerpoint/2010/main" val="2071946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4381-FE8F-E049-B6F9-3973CD5AC47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6730AD9-A94F-0449-B9FE-936A2DF67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9A522D4-F65D-F24B-B1E7-AE57527D4221}"/>
              </a:ext>
            </a:extLst>
          </p:cNvPr>
          <p:cNvSpPr>
            <a:spLocks noGrp="1"/>
          </p:cNvSpPr>
          <p:nvPr>
            <p:ph type="dt" sz="half" idx="10"/>
          </p:nvPr>
        </p:nvSpPr>
        <p:spPr/>
        <p:txBody>
          <a:bodyPr/>
          <a:lstStyle/>
          <a:p>
            <a:fld id="{B09EB8F7-3CDC-9546-BEBE-4CC6469AA291}" type="datetimeFigureOut">
              <a:rPr lang="en-US" smtClean="0"/>
              <a:t>9/29/23</a:t>
            </a:fld>
            <a:endParaRPr lang="en-US"/>
          </a:p>
        </p:txBody>
      </p:sp>
      <p:sp>
        <p:nvSpPr>
          <p:cNvPr id="5" name="Footer Placeholder 4">
            <a:extLst>
              <a:ext uri="{FF2B5EF4-FFF2-40B4-BE49-F238E27FC236}">
                <a16:creationId xmlns:a16="http://schemas.microsoft.com/office/drawing/2014/main" id="{7F47A0F6-6A93-784E-9022-36899DA7E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7E800-63AC-5C48-9193-D7DDAC41F9A2}"/>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624719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3F25-22D3-0544-8127-4B0E082DF3B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BC241C3-9F44-5B4F-8C85-8C7AEE2B74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846A555-8FF1-AB4B-8EE9-6F12160CA284}"/>
              </a:ext>
            </a:extLst>
          </p:cNvPr>
          <p:cNvSpPr>
            <a:spLocks noGrp="1"/>
          </p:cNvSpPr>
          <p:nvPr>
            <p:ph type="dt" sz="half" idx="10"/>
          </p:nvPr>
        </p:nvSpPr>
        <p:spPr/>
        <p:txBody>
          <a:bodyPr/>
          <a:lstStyle/>
          <a:p>
            <a:fld id="{B09EB8F7-3CDC-9546-BEBE-4CC6469AA291}" type="datetimeFigureOut">
              <a:rPr lang="en-US" smtClean="0"/>
              <a:t>9/29/23</a:t>
            </a:fld>
            <a:endParaRPr lang="en-US"/>
          </a:p>
        </p:txBody>
      </p:sp>
      <p:sp>
        <p:nvSpPr>
          <p:cNvPr id="5" name="Footer Placeholder 4">
            <a:extLst>
              <a:ext uri="{FF2B5EF4-FFF2-40B4-BE49-F238E27FC236}">
                <a16:creationId xmlns:a16="http://schemas.microsoft.com/office/drawing/2014/main" id="{718FA3A4-324B-A847-A469-7962DDEBD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24322-08C5-3B4C-907C-F7B9B7467C73}"/>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52680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F736B7-2428-0A4C-9D7B-C8D4087208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2DA3C54-BA01-FD47-83D1-2C1E6F3488E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5D27C5-6A4F-A94C-B18E-A4D7A6071CAD}"/>
              </a:ext>
            </a:extLst>
          </p:cNvPr>
          <p:cNvSpPr>
            <a:spLocks noGrp="1"/>
          </p:cNvSpPr>
          <p:nvPr>
            <p:ph type="dt" sz="half" idx="10"/>
          </p:nvPr>
        </p:nvSpPr>
        <p:spPr/>
        <p:txBody>
          <a:bodyPr/>
          <a:lstStyle/>
          <a:p>
            <a:fld id="{B09EB8F7-3CDC-9546-BEBE-4CC6469AA291}" type="datetimeFigureOut">
              <a:rPr lang="en-US" smtClean="0"/>
              <a:t>9/29/23</a:t>
            </a:fld>
            <a:endParaRPr lang="en-US"/>
          </a:p>
        </p:txBody>
      </p:sp>
      <p:sp>
        <p:nvSpPr>
          <p:cNvPr id="5" name="Footer Placeholder 4">
            <a:extLst>
              <a:ext uri="{FF2B5EF4-FFF2-40B4-BE49-F238E27FC236}">
                <a16:creationId xmlns:a16="http://schemas.microsoft.com/office/drawing/2014/main" id="{9B68C765-60FB-1B4A-A375-FEC590C14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4AA6A-0755-7843-AF0F-EE497F7D8009}"/>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1731403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899C3-6FA7-9D47-9FAE-4AA083C50A1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FAE352E-89CA-BB4B-B4F3-334A8280BEB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7D64A8-CE02-C74F-A9D7-09C938E4CD70}"/>
              </a:ext>
            </a:extLst>
          </p:cNvPr>
          <p:cNvSpPr>
            <a:spLocks noGrp="1"/>
          </p:cNvSpPr>
          <p:nvPr>
            <p:ph type="dt" sz="half" idx="10"/>
          </p:nvPr>
        </p:nvSpPr>
        <p:spPr/>
        <p:txBody>
          <a:bodyPr/>
          <a:lstStyle/>
          <a:p>
            <a:fld id="{B09EB8F7-3CDC-9546-BEBE-4CC6469AA291}" type="datetimeFigureOut">
              <a:rPr lang="en-US" smtClean="0"/>
              <a:t>9/29/23</a:t>
            </a:fld>
            <a:endParaRPr lang="en-US"/>
          </a:p>
        </p:txBody>
      </p:sp>
      <p:sp>
        <p:nvSpPr>
          <p:cNvPr id="5" name="Footer Placeholder 4">
            <a:extLst>
              <a:ext uri="{FF2B5EF4-FFF2-40B4-BE49-F238E27FC236}">
                <a16:creationId xmlns:a16="http://schemas.microsoft.com/office/drawing/2014/main" id="{749A10C3-F275-CD44-8FF9-634DEEEAD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C3AA7-C726-7E46-91F9-633AAC1D330F}"/>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213938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DA97-2106-724B-AB9F-492EB6AEFAA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CB088C9-D83E-6F43-A41B-35F17D31CE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066F8D8-6CCC-A643-9346-E1FE147C5330}"/>
              </a:ext>
            </a:extLst>
          </p:cNvPr>
          <p:cNvSpPr>
            <a:spLocks noGrp="1"/>
          </p:cNvSpPr>
          <p:nvPr>
            <p:ph type="dt" sz="half" idx="10"/>
          </p:nvPr>
        </p:nvSpPr>
        <p:spPr/>
        <p:txBody>
          <a:bodyPr/>
          <a:lstStyle/>
          <a:p>
            <a:fld id="{B09EB8F7-3CDC-9546-BEBE-4CC6469AA291}" type="datetimeFigureOut">
              <a:rPr lang="en-US" smtClean="0"/>
              <a:t>9/29/23</a:t>
            </a:fld>
            <a:endParaRPr lang="en-US"/>
          </a:p>
        </p:txBody>
      </p:sp>
      <p:sp>
        <p:nvSpPr>
          <p:cNvPr id="5" name="Footer Placeholder 4">
            <a:extLst>
              <a:ext uri="{FF2B5EF4-FFF2-40B4-BE49-F238E27FC236}">
                <a16:creationId xmlns:a16="http://schemas.microsoft.com/office/drawing/2014/main" id="{6DE9B7ED-138C-0E4D-B9E0-8C3E538C1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F33FD-5CD9-C948-9D12-ABDA66601C2B}"/>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1230488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F8167-6C1A-A249-9029-21B6BD9A6E9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9BE5B92-E7B5-014D-A5CC-69FBBF6D1DD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A463C4F-6730-D54B-9F74-CDFF5F08F97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69538F8-D836-4340-8343-344073C77231}"/>
              </a:ext>
            </a:extLst>
          </p:cNvPr>
          <p:cNvSpPr>
            <a:spLocks noGrp="1"/>
          </p:cNvSpPr>
          <p:nvPr>
            <p:ph type="dt" sz="half" idx="10"/>
          </p:nvPr>
        </p:nvSpPr>
        <p:spPr/>
        <p:txBody>
          <a:bodyPr/>
          <a:lstStyle/>
          <a:p>
            <a:fld id="{B09EB8F7-3CDC-9546-BEBE-4CC6469AA291}" type="datetimeFigureOut">
              <a:rPr lang="en-US" smtClean="0"/>
              <a:t>9/29/23</a:t>
            </a:fld>
            <a:endParaRPr lang="en-US"/>
          </a:p>
        </p:txBody>
      </p:sp>
      <p:sp>
        <p:nvSpPr>
          <p:cNvPr id="6" name="Footer Placeholder 5">
            <a:extLst>
              <a:ext uri="{FF2B5EF4-FFF2-40B4-BE49-F238E27FC236}">
                <a16:creationId xmlns:a16="http://schemas.microsoft.com/office/drawing/2014/main" id="{BCB369F8-FDFA-C143-B324-EA303F62B7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8CBE55-B49C-A644-835E-961B7349AAF6}"/>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58230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50F8-7B5A-DE4E-A53A-8575A976750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D774E5-5327-8C47-BB8C-476D9FCE4C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C3D204-4080-EA4E-ACE4-6E4AE3EC655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83E4DF8-38A3-4943-856F-22491A2A26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F78C82F-FF2A-AE4E-BD20-7F31961EAB8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A4D17B2-018A-A84F-82A1-39C38DEB8C02}"/>
              </a:ext>
            </a:extLst>
          </p:cNvPr>
          <p:cNvSpPr>
            <a:spLocks noGrp="1"/>
          </p:cNvSpPr>
          <p:nvPr>
            <p:ph type="dt" sz="half" idx="10"/>
          </p:nvPr>
        </p:nvSpPr>
        <p:spPr/>
        <p:txBody>
          <a:bodyPr/>
          <a:lstStyle/>
          <a:p>
            <a:fld id="{B09EB8F7-3CDC-9546-BEBE-4CC6469AA291}" type="datetimeFigureOut">
              <a:rPr lang="en-US" smtClean="0"/>
              <a:t>9/29/23</a:t>
            </a:fld>
            <a:endParaRPr lang="en-US"/>
          </a:p>
        </p:txBody>
      </p:sp>
      <p:sp>
        <p:nvSpPr>
          <p:cNvPr id="8" name="Footer Placeholder 7">
            <a:extLst>
              <a:ext uri="{FF2B5EF4-FFF2-40B4-BE49-F238E27FC236}">
                <a16:creationId xmlns:a16="http://schemas.microsoft.com/office/drawing/2014/main" id="{BC05746C-B355-A24F-A0C3-CD9E26F1ED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3B6F83-48E1-6943-AB6F-A0BDB820ED41}"/>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422112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0F3CE-848D-5048-96A5-A227C207CB9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F140DB6-598D-7448-B1CB-ECA5B2434057}"/>
              </a:ext>
            </a:extLst>
          </p:cNvPr>
          <p:cNvSpPr>
            <a:spLocks noGrp="1"/>
          </p:cNvSpPr>
          <p:nvPr>
            <p:ph type="dt" sz="half" idx="10"/>
          </p:nvPr>
        </p:nvSpPr>
        <p:spPr/>
        <p:txBody>
          <a:bodyPr/>
          <a:lstStyle/>
          <a:p>
            <a:fld id="{B09EB8F7-3CDC-9546-BEBE-4CC6469AA291}" type="datetimeFigureOut">
              <a:rPr lang="en-US" smtClean="0"/>
              <a:t>9/29/23</a:t>
            </a:fld>
            <a:endParaRPr lang="en-US"/>
          </a:p>
        </p:txBody>
      </p:sp>
      <p:sp>
        <p:nvSpPr>
          <p:cNvPr id="4" name="Footer Placeholder 3">
            <a:extLst>
              <a:ext uri="{FF2B5EF4-FFF2-40B4-BE49-F238E27FC236}">
                <a16:creationId xmlns:a16="http://schemas.microsoft.com/office/drawing/2014/main" id="{FE2F9766-C87E-0641-BCE9-C21C400EC5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71DD7D-35FC-7145-821C-620237127BA7}"/>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189596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AD618-D6BF-A346-88B1-8423179ECF28}"/>
              </a:ext>
            </a:extLst>
          </p:cNvPr>
          <p:cNvSpPr>
            <a:spLocks noGrp="1"/>
          </p:cNvSpPr>
          <p:nvPr>
            <p:ph type="dt" sz="half" idx="10"/>
          </p:nvPr>
        </p:nvSpPr>
        <p:spPr/>
        <p:txBody>
          <a:bodyPr/>
          <a:lstStyle/>
          <a:p>
            <a:fld id="{B09EB8F7-3CDC-9546-BEBE-4CC6469AA291}" type="datetimeFigureOut">
              <a:rPr lang="en-US" smtClean="0"/>
              <a:t>9/29/23</a:t>
            </a:fld>
            <a:endParaRPr lang="en-US"/>
          </a:p>
        </p:txBody>
      </p:sp>
      <p:sp>
        <p:nvSpPr>
          <p:cNvPr id="3" name="Footer Placeholder 2">
            <a:extLst>
              <a:ext uri="{FF2B5EF4-FFF2-40B4-BE49-F238E27FC236}">
                <a16:creationId xmlns:a16="http://schemas.microsoft.com/office/drawing/2014/main" id="{BA019417-7216-5C4A-8620-B6590198A0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536DD6-9B4C-4441-B796-5E3671FDD50C}"/>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3720373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3608E-5554-5745-83FF-EE1F28734DB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BBADE55-21AE-C04D-80E7-8A40ADA80D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9B1E44D-5089-7044-8B6C-8925A9F86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0B05C9-4ECD-D845-822F-1AA32EBF56DC}"/>
              </a:ext>
            </a:extLst>
          </p:cNvPr>
          <p:cNvSpPr>
            <a:spLocks noGrp="1"/>
          </p:cNvSpPr>
          <p:nvPr>
            <p:ph type="dt" sz="half" idx="10"/>
          </p:nvPr>
        </p:nvSpPr>
        <p:spPr/>
        <p:txBody>
          <a:bodyPr/>
          <a:lstStyle/>
          <a:p>
            <a:fld id="{B09EB8F7-3CDC-9546-BEBE-4CC6469AA291}" type="datetimeFigureOut">
              <a:rPr lang="en-US" smtClean="0"/>
              <a:t>9/29/23</a:t>
            </a:fld>
            <a:endParaRPr lang="en-US"/>
          </a:p>
        </p:txBody>
      </p:sp>
      <p:sp>
        <p:nvSpPr>
          <p:cNvPr id="6" name="Footer Placeholder 5">
            <a:extLst>
              <a:ext uri="{FF2B5EF4-FFF2-40B4-BE49-F238E27FC236}">
                <a16:creationId xmlns:a16="http://schemas.microsoft.com/office/drawing/2014/main" id="{5F77AD8C-26EA-EF4E-97CC-83AF801B7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06E4F-A1F1-E040-9CB0-F9C971750DF2}"/>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1037869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1AAF-9C79-EC48-A86B-3AA98BBDF41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9C9042C-4566-F541-B0BC-2AC7826BDA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B533FF-9213-3844-8081-CFDA16F61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8311A99-EB65-E14F-931C-03599292D254}"/>
              </a:ext>
            </a:extLst>
          </p:cNvPr>
          <p:cNvSpPr>
            <a:spLocks noGrp="1"/>
          </p:cNvSpPr>
          <p:nvPr>
            <p:ph type="dt" sz="half" idx="10"/>
          </p:nvPr>
        </p:nvSpPr>
        <p:spPr/>
        <p:txBody>
          <a:bodyPr/>
          <a:lstStyle/>
          <a:p>
            <a:fld id="{B09EB8F7-3CDC-9546-BEBE-4CC6469AA291}" type="datetimeFigureOut">
              <a:rPr lang="en-US" smtClean="0"/>
              <a:t>9/29/23</a:t>
            </a:fld>
            <a:endParaRPr lang="en-US"/>
          </a:p>
        </p:txBody>
      </p:sp>
      <p:sp>
        <p:nvSpPr>
          <p:cNvPr id="6" name="Footer Placeholder 5">
            <a:extLst>
              <a:ext uri="{FF2B5EF4-FFF2-40B4-BE49-F238E27FC236}">
                <a16:creationId xmlns:a16="http://schemas.microsoft.com/office/drawing/2014/main" id="{CDECABE3-BEBE-C14E-8B33-D03A64C06C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E6C06-8BB8-FD46-A2FD-A439BEC35FEE}"/>
              </a:ext>
            </a:extLst>
          </p:cNvPr>
          <p:cNvSpPr>
            <a:spLocks noGrp="1"/>
          </p:cNvSpPr>
          <p:nvPr>
            <p:ph type="sldNum" sz="quarter" idx="12"/>
          </p:nvPr>
        </p:nvSpPr>
        <p:spPr/>
        <p:txBody>
          <a:bodyPr/>
          <a:lstStyle/>
          <a:p>
            <a:fld id="{3F4082E9-C2C1-554A-B4F7-A7282B2A61D8}" type="slidenum">
              <a:rPr lang="en-US" smtClean="0"/>
              <a:t>‹#›</a:t>
            </a:fld>
            <a:endParaRPr lang="en-US"/>
          </a:p>
        </p:txBody>
      </p:sp>
    </p:spTree>
    <p:extLst>
      <p:ext uri="{BB962C8B-B14F-4D97-AF65-F5344CB8AC3E}">
        <p14:creationId xmlns:p14="http://schemas.microsoft.com/office/powerpoint/2010/main" val="3233084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DEB0EB-08D8-9341-9F27-FE63F870DD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7FCE273-BB1C-2842-BF96-F137E53B60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65C451B-A8B5-AB4A-BF8B-05AA5BC409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9EB8F7-3CDC-9546-BEBE-4CC6469AA291}" type="datetimeFigureOut">
              <a:rPr lang="en-US" smtClean="0"/>
              <a:t>9/29/23</a:t>
            </a:fld>
            <a:endParaRPr lang="en-US"/>
          </a:p>
        </p:txBody>
      </p:sp>
      <p:sp>
        <p:nvSpPr>
          <p:cNvPr id="5" name="Footer Placeholder 4">
            <a:extLst>
              <a:ext uri="{FF2B5EF4-FFF2-40B4-BE49-F238E27FC236}">
                <a16:creationId xmlns:a16="http://schemas.microsoft.com/office/drawing/2014/main" id="{BD42B04C-1EE1-374D-A70C-CC58AD797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80009C-A460-FE4B-92DF-057318FF7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4082E9-C2C1-554A-B4F7-A7282B2A61D8}" type="slidenum">
              <a:rPr lang="en-US" smtClean="0"/>
              <a:t>‹#›</a:t>
            </a:fld>
            <a:endParaRPr lang="en-US"/>
          </a:p>
        </p:txBody>
      </p:sp>
    </p:spTree>
    <p:extLst>
      <p:ext uri="{BB962C8B-B14F-4D97-AF65-F5344CB8AC3E}">
        <p14:creationId xmlns:p14="http://schemas.microsoft.com/office/powerpoint/2010/main" val="3718173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5.emf"/></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jpg"/><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5.em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7.jpg"/><Relationship Id="rId10" Type="http://schemas.openxmlformats.org/officeDocument/2006/relationships/image" Target="../media/image19.png"/><Relationship Id="rId4" Type="http://schemas.openxmlformats.org/officeDocument/2006/relationships/image" Target="../media/image5.emf"/><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441E552E-A901-8B20-4729-EAAB2E4585F6}"/>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descr="A picture containing loudspeaker&#10;&#10;Description automatically generated">
            <a:extLst>
              <a:ext uri="{FF2B5EF4-FFF2-40B4-BE49-F238E27FC236}">
                <a16:creationId xmlns:a16="http://schemas.microsoft.com/office/drawing/2014/main" id="{02CB3FD9-5270-5E6D-B502-8655DA14FCC6}"/>
              </a:ext>
            </a:extLst>
          </p:cNvPr>
          <p:cNvPicPr>
            <a:picLocks noChangeAspect="1"/>
          </p:cNvPicPr>
          <p:nvPr/>
        </p:nvPicPr>
        <p:blipFill>
          <a:blip r:embed="rId3"/>
          <a:stretch>
            <a:fillRect/>
          </a:stretch>
        </p:blipFill>
        <p:spPr>
          <a:xfrm>
            <a:off x="4424282" y="3527136"/>
            <a:ext cx="3305464" cy="3305464"/>
          </a:xfrm>
          <a:prstGeom prst="rect">
            <a:avLst/>
          </a:prstGeom>
        </p:spPr>
      </p:pic>
      <p:sp>
        <p:nvSpPr>
          <p:cNvPr id="6" name="Oval 5">
            <a:extLst>
              <a:ext uri="{FF2B5EF4-FFF2-40B4-BE49-F238E27FC236}">
                <a16:creationId xmlns:a16="http://schemas.microsoft.com/office/drawing/2014/main" id="{BF70DFCC-B481-E742-98B7-C3055B7C0F83}"/>
              </a:ext>
            </a:extLst>
          </p:cNvPr>
          <p:cNvSpPr/>
          <p:nvPr/>
        </p:nvSpPr>
        <p:spPr>
          <a:xfrm>
            <a:off x="4934900" y="4005060"/>
            <a:ext cx="2269952" cy="2269952"/>
          </a:xfrm>
          <a:prstGeom prst="ellipse">
            <a:avLst/>
          </a:prstGeom>
          <a:solidFill>
            <a:srgbClr val="0E7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72365F3-F6AE-CB4D-9AC7-BA3EDCD6BF26}"/>
              </a:ext>
            </a:extLst>
          </p:cNvPr>
          <p:cNvSpPr txBox="1"/>
          <p:nvPr/>
        </p:nvSpPr>
        <p:spPr>
          <a:xfrm>
            <a:off x="7659533" y="4145153"/>
            <a:ext cx="4397828" cy="1200329"/>
          </a:xfrm>
          <a:prstGeom prst="rect">
            <a:avLst/>
          </a:prstGeom>
          <a:noFill/>
        </p:spPr>
        <p:txBody>
          <a:bodyPr wrap="square" rtlCol="0">
            <a:spAutoFit/>
          </a:bodyPr>
          <a:lstStyle/>
          <a:p>
            <a:r>
              <a:rPr lang="en-US" sz="3600" b="1" dirty="0">
                <a:solidFill>
                  <a:schemeClr val="bg2"/>
                </a:solidFill>
                <a:latin typeface="Montserrat" pitchFamily="2" charset="77"/>
              </a:rPr>
              <a:t>Sophia</a:t>
            </a:r>
          </a:p>
          <a:p>
            <a:r>
              <a:rPr lang="en-US" sz="3600" dirty="0">
                <a:solidFill>
                  <a:schemeClr val="bg2"/>
                </a:solidFill>
                <a:latin typeface="Montserrat" pitchFamily="2" charset="77"/>
              </a:rPr>
              <a:t>McKeever</a:t>
            </a:r>
          </a:p>
        </p:txBody>
      </p:sp>
      <p:sp>
        <p:nvSpPr>
          <p:cNvPr id="13" name="TextBox 12">
            <a:extLst>
              <a:ext uri="{FF2B5EF4-FFF2-40B4-BE49-F238E27FC236}">
                <a16:creationId xmlns:a16="http://schemas.microsoft.com/office/drawing/2014/main" id="{753337B5-56E5-2347-9F50-7FBFC0767194}"/>
              </a:ext>
            </a:extLst>
          </p:cNvPr>
          <p:cNvSpPr txBox="1"/>
          <p:nvPr/>
        </p:nvSpPr>
        <p:spPr>
          <a:xfrm>
            <a:off x="7659533" y="5280531"/>
            <a:ext cx="4397828" cy="1200329"/>
          </a:xfrm>
          <a:prstGeom prst="rect">
            <a:avLst/>
          </a:prstGeom>
          <a:noFill/>
        </p:spPr>
        <p:txBody>
          <a:bodyPr wrap="square" rtlCol="0">
            <a:spAutoFit/>
          </a:bodyPr>
          <a:lstStyle/>
          <a:p>
            <a:r>
              <a:rPr lang="en-US" sz="3600" b="1" dirty="0">
                <a:solidFill>
                  <a:srgbClr val="ED701A"/>
                </a:solidFill>
                <a:latin typeface="Montserrat" pitchFamily="2" charset="77"/>
              </a:rPr>
              <a:t>Art in Code</a:t>
            </a:r>
          </a:p>
          <a:p>
            <a:r>
              <a:rPr lang="en-US" sz="3600" b="1" dirty="0">
                <a:solidFill>
                  <a:srgbClr val="ED701A"/>
                </a:solidFill>
                <a:latin typeface="Montserrat" pitchFamily="2" charset="77"/>
              </a:rPr>
              <a:t>and Quality</a:t>
            </a:r>
            <a:endParaRPr lang="en-US" sz="3600" dirty="0">
              <a:solidFill>
                <a:srgbClr val="ED701A"/>
              </a:solidFill>
              <a:latin typeface="Montserrat" pitchFamily="2" charset="77"/>
            </a:endParaRPr>
          </a:p>
        </p:txBody>
      </p:sp>
      <p:pic>
        <p:nvPicPr>
          <p:cNvPr id="2" name="Picture 1">
            <a:extLst>
              <a:ext uri="{FF2B5EF4-FFF2-40B4-BE49-F238E27FC236}">
                <a16:creationId xmlns:a16="http://schemas.microsoft.com/office/drawing/2014/main" id="{665B5042-BA41-AAF9-3013-EF5BE2791573}"/>
              </a:ext>
            </a:extLst>
          </p:cNvPr>
          <p:cNvPicPr>
            <a:picLocks noChangeAspect="1"/>
          </p:cNvPicPr>
          <p:nvPr/>
        </p:nvPicPr>
        <p:blipFill rotWithShape="1">
          <a:blip r:embed="rId4"/>
          <a:srcRect l="-9830" t="1970" b="15657"/>
          <a:stretch/>
        </p:blipFill>
        <p:spPr>
          <a:xfrm>
            <a:off x="4934900" y="4005060"/>
            <a:ext cx="2269952" cy="2269952"/>
          </a:xfrm>
          <a:prstGeom prst="ellipse">
            <a:avLst/>
          </a:prstGeom>
        </p:spPr>
      </p:pic>
    </p:spTree>
    <p:extLst>
      <p:ext uri="{BB962C8B-B14F-4D97-AF65-F5344CB8AC3E}">
        <p14:creationId xmlns:p14="http://schemas.microsoft.com/office/powerpoint/2010/main" val="1934789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9912774" cy="647200"/>
          </a:xfrm>
        </p:spPr>
        <p:txBody>
          <a:bodyPr>
            <a:normAutofit fontScale="90000"/>
          </a:bodyPr>
          <a:lstStyle/>
          <a:p>
            <a:r>
              <a:rPr lang="en-US" b="1" dirty="0">
                <a:solidFill>
                  <a:srgbClr val="ED701A"/>
                </a:solidFill>
                <a:latin typeface="Montserrat" pitchFamily="2" charset="77"/>
              </a:rPr>
              <a:t>Defining Our Feelings and Emotions</a:t>
            </a:r>
          </a:p>
        </p:txBody>
      </p:sp>
      <p:pic>
        <p:nvPicPr>
          <p:cNvPr id="14" name="Content Placeholder 13">
            <a:extLst>
              <a:ext uri="{FF2B5EF4-FFF2-40B4-BE49-F238E27FC236}">
                <a16:creationId xmlns:a16="http://schemas.microsoft.com/office/drawing/2014/main" id="{9B426479-564F-8D9F-CE5F-132698B86ADC}"/>
              </a:ext>
            </a:extLst>
          </p:cNvPr>
          <p:cNvPicPr>
            <a:picLocks noGrp="1" noChangeAspect="1"/>
          </p:cNvPicPr>
          <p:nvPr>
            <p:ph idx="1"/>
          </p:nvPr>
        </p:nvPicPr>
        <p:blipFill>
          <a:blip r:embed="rId4"/>
          <a:stretch>
            <a:fillRect/>
          </a:stretch>
        </p:blipFill>
        <p:spPr>
          <a:xfrm>
            <a:off x="3697288" y="1574006"/>
            <a:ext cx="4064000" cy="4000500"/>
          </a:xfrm>
        </p:spPr>
      </p:pic>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5"/>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6"/>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2091030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7618245" y="2873112"/>
            <a:ext cx="8388269" cy="1510804"/>
          </a:xfrm>
          <a:prstGeom prst="rect">
            <a:avLst/>
          </a:prstGeom>
        </p:spPr>
      </p:pic>
      <p:pic>
        <p:nvPicPr>
          <p:cNvPr id="6" name="Content Placeholder 13">
            <a:extLst>
              <a:ext uri="{FF2B5EF4-FFF2-40B4-BE49-F238E27FC236}">
                <a16:creationId xmlns:a16="http://schemas.microsoft.com/office/drawing/2014/main" id="{368EDD1F-885E-4472-AD35-DA2CB73D8A88}"/>
              </a:ext>
            </a:extLst>
          </p:cNvPr>
          <p:cNvPicPr>
            <a:picLocks noChangeAspect="1"/>
          </p:cNvPicPr>
          <p:nvPr/>
        </p:nvPicPr>
        <p:blipFill>
          <a:blip r:embed="rId6"/>
          <a:stretch>
            <a:fillRect/>
          </a:stretch>
        </p:blipFill>
        <p:spPr>
          <a:xfrm>
            <a:off x="2996870" y="378294"/>
            <a:ext cx="6198259" cy="6101411"/>
          </a:xfrm>
          <a:prstGeom prst="rect">
            <a:avLst/>
          </a:prstGeom>
        </p:spPr>
      </p:pic>
    </p:spTree>
    <p:extLst>
      <p:ext uri="{BB962C8B-B14F-4D97-AF65-F5344CB8AC3E}">
        <p14:creationId xmlns:p14="http://schemas.microsoft.com/office/powerpoint/2010/main" val="432005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star, night sky&#10;&#10;Description automatically generated">
            <a:extLst>
              <a:ext uri="{FF2B5EF4-FFF2-40B4-BE49-F238E27FC236}">
                <a16:creationId xmlns:a16="http://schemas.microsoft.com/office/drawing/2014/main" id="{F99F5C75-4C32-6415-A541-F25DD7316061}"/>
              </a:ext>
            </a:extLst>
          </p:cNvPr>
          <p:cNvPicPr>
            <a:picLocks noChangeAspect="1"/>
          </p:cNvPicPr>
          <p:nvPr/>
        </p:nvPicPr>
        <p:blipFill>
          <a:blip r:embed="rId3"/>
          <a:stretch>
            <a:fillRect/>
          </a:stretch>
        </p:blipFill>
        <p:spPr>
          <a:xfrm>
            <a:off x="-189317" y="-75028"/>
            <a:ext cx="12425819" cy="6989523"/>
          </a:xfrm>
          <a:prstGeom prst="rect">
            <a:avLst/>
          </a:prstGeom>
        </p:spPr>
      </p:pic>
      <p:sp>
        <p:nvSpPr>
          <p:cNvPr id="3" name="Content Placeholder 2">
            <a:extLst>
              <a:ext uri="{FF2B5EF4-FFF2-40B4-BE49-F238E27FC236}">
                <a16:creationId xmlns:a16="http://schemas.microsoft.com/office/drawing/2014/main" id="{534DD638-55FC-8A47-8941-AA2711FCA5D0}"/>
              </a:ext>
            </a:extLst>
          </p:cNvPr>
          <p:cNvSpPr>
            <a:spLocks noGrp="1"/>
          </p:cNvSpPr>
          <p:nvPr>
            <p:ph idx="1"/>
          </p:nvPr>
        </p:nvSpPr>
        <p:spPr>
          <a:xfrm>
            <a:off x="838200" y="1605219"/>
            <a:ext cx="10515600" cy="4351338"/>
          </a:xfrm>
        </p:spPr>
        <p:txBody>
          <a:bodyPr>
            <a:normAutofit/>
          </a:bodyPr>
          <a:lstStyle/>
          <a:p>
            <a:r>
              <a:rPr lang="en-US" sz="2400" dirty="0">
                <a:solidFill>
                  <a:schemeClr val="bg1"/>
                </a:solidFill>
                <a:latin typeface="Montserrat" pitchFamily="2" charset="77"/>
              </a:rPr>
              <a:t>Meet </a:t>
            </a:r>
            <a:r>
              <a:rPr lang="en-US" sz="2400" i="1" dirty="0">
                <a:solidFill>
                  <a:schemeClr val="bg1"/>
                </a:solidFill>
                <a:latin typeface="Montserrat" pitchFamily="2" charset="77"/>
              </a:rPr>
              <a:t>The Poet</a:t>
            </a:r>
          </a:p>
          <a:p>
            <a:pPr lvl="1"/>
            <a:r>
              <a:rPr lang="en-US" sz="2000" dirty="0">
                <a:solidFill>
                  <a:schemeClr val="bg1"/>
                </a:solidFill>
                <a:latin typeface="Montserrat" pitchFamily="2" charset="77"/>
              </a:rPr>
              <a:t>They are an SDET who writes Python</a:t>
            </a:r>
          </a:p>
          <a:p>
            <a:pPr lvl="1"/>
            <a:r>
              <a:rPr lang="en-US" sz="2000" dirty="0">
                <a:solidFill>
                  <a:schemeClr val="bg1"/>
                </a:solidFill>
                <a:latin typeface="Montserrat" pitchFamily="2" charset="77"/>
              </a:rPr>
              <a:t>Volunteered to help identify when emotions affected their code</a:t>
            </a:r>
          </a:p>
          <a:p>
            <a:pPr lvl="1"/>
            <a:r>
              <a:rPr lang="en-US" sz="2000" dirty="0">
                <a:solidFill>
                  <a:schemeClr val="bg1"/>
                </a:solidFill>
                <a:latin typeface="Montserrat" pitchFamily="2" charset="77"/>
              </a:rPr>
              <a:t>Will remain anonymous and be referred to with They/Them pronouns</a:t>
            </a:r>
          </a:p>
          <a:p>
            <a:r>
              <a:rPr lang="en-US" sz="2400" dirty="0">
                <a:solidFill>
                  <a:schemeClr val="bg1"/>
                </a:solidFill>
                <a:latin typeface="Montserrat" pitchFamily="2" charset="77"/>
              </a:rPr>
              <a:t>Meet </a:t>
            </a:r>
            <a:r>
              <a:rPr lang="en-US" sz="2400" i="1" dirty="0">
                <a:solidFill>
                  <a:schemeClr val="bg1"/>
                </a:solidFill>
                <a:latin typeface="Montserrat" pitchFamily="2" charset="77"/>
              </a:rPr>
              <a:t>Their Code</a:t>
            </a:r>
            <a:endParaRPr lang="en-US" sz="2400" dirty="0">
              <a:solidFill>
                <a:schemeClr val="bg1"/>
              </a:solidFill>
              <a:latin typeface="Montserrat" pitchFamily="2" charset="77"/>
            </a:endParaRPr>
          </a:p>
          <a:p>
            <a:pPr lvl="1"/>
            <a:r>
              <a:rPr lang="en-US" sz="2000" dirty="0">
                <a:solidFill>
                  <a:schemeClr val="bg1"/>
                </a:solidFill>
                <a:latin typeface="Montserrat" pitchFamily="2" charset="77"/>
              </a:rPr>
              <a:t>Snippets specifically are unit tests for testing libraries and frameworks</a:t>
            </a:r>
          </a:p>
          <a:p>
            <a:pPr lvl="1"/>
            <a:r>
              <a:rPr lang="en-US" sz="2000" dirty="0">
                <a:solidFill>
                  <a:schemeClr val="bg1"/>
                </a:solidFill>
                <a:latin typeface="Montserrat" pitchFamily="2" charset="77"/>
              </a:rPr>
              <a:t>Some code snippets modified</a:t>
            </a:r>
          </a:p>
          <a:p>
            <a:pPr lvl="2"/>
            <a:r>
              <a:rPr lang="en-US" sz="1600" dirty="0">
                <a:solidFill>
                  <a:schemeClr val="bg1"/>
                </a:solidFill>
                <a:latin typeface="Montserrat" pitchFamily="2" charset="77"/>
              </a:rPr>
              <a:t>To protect identity</a:t>
            </a:r>
          </a:p>
          <a:p>
            <a:pPr lvl="2"/>
            <a:r>
              <a:rPr lang="en-US" sz="1600" dirty="0">
                <a:solidFill>
                  <a:schemeClr val="bg1"/>
                </a:solidFill>
                <a:latin typeface="Montserrat" pitchFamily="2" charset="77"/>
              </a:rPr>
              <a:t>Prevent leaks of confidential code or information</a:t>
            </a:r>
          </a:p>
          <a:p>
            <a:pPr lvl="1"/>
            <a:r>
              <a:rPr lang="en-US" sz="2000" dirty="0">
                <a:solidFill>
                  <a:schemeClr val="bg1"/>
                </a:solidFill>
                <a:latin typeface="Montserrat" pitchFamily="2" charset="77"/>
              </a:rPr>
              <a:t>Despite modifications - confirmed that the emotional effects remained</a:t>
            </a:r>
          </a:p>
        </p:txBody>
      </p:sp>
      <p:sp>
        <p:nvSpPr>
          <p:cNvPr id="11" name="TextBox 10">
            <a:extLst>
              <a:ext uri="{FF2B5EF4-FFF2-40B4-BE49-F238E27FC236}">
                <a16:creationId xmlns:a16="http://schemas.microsoft.com/office/drawing/2014/main" id="{28F6BADE-48DB-224C-8475-91B4F948238D}"/>
              </a:ext>
            </a:extLst>
          </p:cNvPr>
          <p:cNvSpPr txBox="1"/>
          <p:nvPr/>
        </p:nvSpPr>
        <p:spPr>
          <a:xfrm>
            <a:off x="7263775" y="5956557"/>
            <a:ext cx="4397828" cy="400110"/>
          </a:xfrm>
          <a:prstGeom prst="rect">
            <a:avLst/>
          </a:prstGeom>
          <a:noFill/>
        </p:spPr>
        <p:txBody>
          <a:bodyPr wrap="square" rtlCol="0">
            <a:spAutoFit/>
          </a:bodyPr>
          <a:lstStyle/>
          <a:p>
            <a:pPr algn="r"/>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2" name="TextBox 11">
            <a:extLst>
              <a:ext uri="{FF2B5EF4-FFF2-40B4-BE49-F238E27FC236}">
                <a16:creationId xmlns:a16="http://schemas.microsoft.com/office/drawing/2014/main" id="{B2FCD00E-5636-7640-BD31-198D691EDA0C}"/>
              </a:ext>
            </a:extLst>
          </p:cNvPr>
          <p:cNvSpPr txBox="1"/>
          <p:nvPr/>
        </p:nvSpPr>
        <p:spPr>
          <a:xfrm>
            <a:off x="7305667" y="6322686"/>
            <a:ext cx="4397828" cy="400110"/>
          </a:xfrm>
          <a:prstGeom prst="rect">
            <a:avLst/>
          </a:prstGeom>
          <a:noFill/>
        </p:spPr>
        <p:txBody>
          <a:bodyPr wrap="square" rtlCol="0">
            <a:spAutoFit/>
          </a:bodyPr>
          <a:lstStyle/>
          <a:p>
            <a:pPr algn="r"/>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13" name="Picture 12">
            <a:extLst>
              <a:ext uri="{FF2B5EF4-FFF2-40B4-BE49-F238E27FC236}">
                <a16:creationId xmlns:a16="http://schemas.microsoft.com/office/drawing/2014/main" id="{DFAB44CC-ED73-3347-B1C2-D9292F4A0F93}"/>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14" name="Straight Connector 13">
            <a:extLst>
              <a:ext uri="{FF2B5EF4-FFF2-40B4-BE49-F238E27FC236}">
                <a16:creationId xmlns:a16="http://schemas.microsoft.com/office/drawing/2014/main" id="{D4043195-0577-0449-B1DF-6EFC45D564FD}"/>
              </a:ext>
            </a:extLst>
          </p:cNvPr>
          <p:cNvCxnSpPr>
            <a:cxnSpLocks/>
          </p:cNvCxnSpPr>
          <p:nvPr/>
        </p:nvCxnSpPr>
        <p:spPr>
          <a:xfrm>
            <a:off x="430306" y="5782235"/>
            <a:ext cx="11231297"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8" name="Picture 7" descr="Text&#10;&#10;Description automatically generated">
            <a:extLst>
              <a:ext uri="{FF2B5EF4-FFF2-40B4-BE49-F238E27FC236}">
                <a16:creationId xmlns:a16="http://schemas.microsoft.com/office/drawing/2014/main" id="{6AAA5A28-B2E6-5BAF-3243-54B5F1447824}"/>
              </a:ext>
            </a:extLst>
          </p:cNvPr>
          <p:cNvPicPr>
            <a:picLocks noChangeAspect="1"/>
          </p:cNvPicPr>
          <p:nvPr/>
        </p:nvPicPr>
        <p:blipFill>
          <a:blip r:embed="rId5"/>
          <a:stretch>
            <a:fillRect/>
          </a:stretch>
        </p:blipFill>
        <p:spPr>
          <a:xfrm>
            <a:off x="455024" y="5875136"/>
            <a:ext cx="758186" cy="758186"/>
          </a:xfrm>
          <a:prstGeom prst="rect">
            <a:avLst/>
          </a:prstGeom>
        </p:spPr>
      </p:pic>
      <p:sp>
        <p:nvSpPr>
          <p:cNvPr id="7" name="Title 7">
            <a:extLst>
              <a:ext uri="{FF2B5EF4-FFF2-40B4-BE49-F238E27FC236}">
                <a16:creationId xmlns:a16="http://schemas.microsoft.com/office/drawing/2014/main" id="{797B8620-F474-797F-92D8-5545F94DC4B6}"/>
              </a:ext>
            </a:extLst>
          </p:cNvPr>
          <p:cNvSpPr>
            <a:spLocks noGrp="1"/>
          </p:cNvSpPr>
          <p:nvPr>
            <p:ph type="title"/>
          </p:nvPr>
        </p:nvSpPr>
        <p:spPr>
          <a:xfrm>
            <a:off x="472197" y="576417"/>
            <a:ext cx="9769083" cy="647200"/>
          </a:xfrm>
        </p:spPr>
        <p:txBody>
          <a:bodyPr>
            <a:normAutofit fontScale="90000"/>
          </a:bodyPr>
          <a:lstStyle/>
          <a:p>
            <a:r>
              <a:rPr lang="en-US" b="1" dirty="0">
                <a:solidFill>
                  <a:srgbClr val="ED701A"/>
                </a:solidFill>
                <a:latin typeface="Montserrat" pitchFamily="2" charset="77"/>
              </a:rPr>
              <a:t>Our Artist’s Model for Today</a:t>
            </a:r>
          </a:p>
        </p:txBody>
      </p:sp>
    </p:spTree>
    <p:extLst>
      <p:ext uri="{BB962C8B-B14F-4D97-AF65-F5344CB8AC3E}">
        <p14:creationId xmlns:p14="http://schemas.microsoft.com/office/powerpoint/2010/main" val="2008263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star, night sky&#10;&#10;Description automatically generated">
            <a:extLst>
              <a:ext uri="{FF2B5EF4-FFF2-40B4-BE49-F238E27FC236}">
                <a16:creationId xmlns:a16="http://schemas.microsoft.com/office/drawing/2014/main" id="{F99F5C75-4C32-6415-A541-F25DD7316061}"/>
              </a:ext>
            </a:extLst>
          </p:cNvPr>
          <p:cNvPicPr>
            <a:picLocks noChangeAspect="1"/>
          </p:cNvPicPr>
          <p:nvPr/>
        </p:nvPicPr>
        <p:blipFill>
          <a:blip r:embed="rId3"/>
          <a:stretch>
            <a:fillRect/>
          </a:stretch>
        </p:blipFill>
        <p:spPr>
          <a:xfrm>
            <a:off x="-189317" y="-75028"/>
            <a:ext cx="12425819" cy="6989523"/>
          </a:xfrm>
          <a:prstGeom prst="rect">
            <a:avLst/>
          </a:prstGeom>
        </p:spPr>
      </p:pic>
      <p:sp>
        <p:nvSpPr>
          <p:cNvPr id="2" name="Title 1">
            <a:extLst>
              <a:ext uri="{FF2B5EF4-FFF2-40B4-BE49-F238E27FC236}">
                <a16:creationId xmlns:a16="http://schemas.microsoft.com/office/drawing/2014/main" id="{096825E3-73AB-B24F-94B8-0215EB4AF7BF}"/>
              </a:ext>
            </a:extLst>
          </p:cNvPr>
          <p:cNvSpPr>
            <a:spLocks noGrp="1"/>
          </p:cNvSpPr>
          <p:nvPr>
            <p:ph type="ctrTitle"/>
          </p:nvPr>
        </p:nvSpPr>
        <p:spPr>
          <a:xfrm>
            <a:off x="2172108" y="1261445"/>
            <a:ext cx="7847784" cy="1321933"/>
          </a:xfrm>
        </p:spPr>
        <p:txBody>
          <a:bodyPr>
            <a:noAutofit/>
          </a:bodyPr>
          <a:lstStyle/>
          <a:p>
            <a:r>
              <a:rPr lang="en-US" sz="4400" b="1" dirty="0">
                <a:solidFill>
                  <a:srgbClr val="ED701A"/>
                </a:solidFill>
                <a:latin typeface="Montserrat" pitchFamily="2" charset="77"/>
              </a:rPr>
              <a:t>How Emotions Can Affect</a:t>
            </a:r>
            <a:br>
              <a:rPr lang="en-US" sz="4400" b="1" dirty="0">
                <a:solidFill>
                  <a:srgbClr val="ED701A"/>
                </a:solidFill>
                <a:latin typeface="Montserrat" pitchFamily="2" charset="77"/>
              </a:rPr>
            </a:br>
            <a:r>
              <a:rPr lang="en-US" sz="4400" b="1" dirty="0">
                <a:solidFill>
                  <a:srgbClr val="ED701A"/>
                </a:solidFill>
                <a:latin typeface="Montserrat" pitchFamily="2" charset="77"/>
              </a:rPr>
              <a:t>the Code You Build</a:t>
            </a:r>
            <a:endParaRPr lang="en-US" sz="4400" b="1" dirty="0">
              <a:solidFill>
                <a:schemeClr val="bg2"/>
              </a:solidFill>
              <a:latin typeface="Montserrat" pitchFamily="2" charset="77"/>
            </a:endParaRPr>
          </a:p>
        </p:txBody>
      </p:sp>
      <p:sp>
        <p:nvSpPr>
          <p:cNvPr id="11" name="TextBox 10">
            <a:extLst>
              <a:ext uri="{FF2B5EF4-FFF2-40B4-BE49-F238E27FC236}">
                <a16:creationId xmlns:a16="http://schemas.microsoft.com/office/drawing/2014/main" id="{28F6BADE-48DB-224C-8475-91B4F948238D}"/>
              </a:ext>
            </a:extLst>
          </p:cNvPr>
          <p:cNvSpPr txBox="1"/>
          <p:nvPr/>
        </p:nvSpPr>
        <p:spPr>
          <a:xfrm>
            <a:off x="7263775" y="5956557"/>
            <a:ext cx="4397828" cy="400110"/>
          </a:xfrm>
          <a:prstGeom prst="rect">
            <a:avLst/>
          </a:prstGeom>
          <a:noFill/>
        </p:spPr>
        <p:txBody>
          <a:bodyPr wrap="square" rtlCol="0">
            <a:spAutoFit/>
          </a:bodyPr>
          <a:lstStyle/>
          <a:p>
            <a:pPr algn="r"/>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2" name="TextBox 11">
            <a:extLst>
              <a:ext uri="{FF2B5EF4-FFF2-40B4-BE49-F238E27FC236}">
                <a16:creationId xmlns:a16="http://schemas.microsoft.com/office/drawing/2014/main" id="{B2FCD00E-5636-7640-BD31-198D691EDA0C}"/>
              </a:ext>
            </a:extLst>
          </p:cNvPr>
          <p:cNvSpPr txBox="1"/>
          <p:nvPr/>
        </p:nvSpPr>
        <p:spPr>
          <a:xfrm>
            <a:off x="7305667" y="6322686"/>
            <a:ext cx="4397828" cy="400110"/>
          </a:xfrm>
          <a:prstGeom prst="rect">
            <a:avLst/>
          </a:prstGeom>
          <a:noFill/>
        </p:spPr>
        <p:txBody>
          <a:bodyPr wrap="square" rtlCol="0">
            <a:spAutoFit/>
          </a:bodyPr>
          <a:lstStyle/>
          <a:p>
            <a:pPr algn="r"/>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13" name="Picture 12">
            <a:extLst>
              <a:ext uri="{FF2B5EF4-FFF2-40B4-BE49-F238E27FC236}">
                <a16:creationId xmlns:a16="http://schemas.microsoft.com/office/drawing/2014/main" id="{DFAB44CC-ED73-3347-B1C2-D9292F4A0F93}"/>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14" name="Straight Connector 13">
            <a:extLst>
              <a:ext uri="{FF2B5EF4-FFF2-40B4-BE49-F238E27FC236}">
                <a16:creationId xmlns:a16="http://schemas.microsoft.com/office/drawing/2014/main" id="{D4043195-0577-0449-B1DF-6EFC45D564FD}"/>
              </a:ext>
            </a:extLst>
          </p:cNvPr>
          <p:cNvCxnSpPr>
            <a:cxnSpLocks/>
          </p:cNvCxnSpPr>
          <p:nvPr/>
        </p:nvCxnSpPr>
        <p:spPr>
          <a:xfrm>
            <a:off x="430306" y="5782235"/>
            <a:ext cx="11231297"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8" name="Picture 7" descr="Text&#10;&#10;Description automatically generated">
            <a:extLst>
              <a:ext uri="{FF2B5EF4-FFF2-40B4-BE49-F238E27FC236}">
                <a16:creationId xmlns:a16="http://schemas.microsoft.com/office/drawing/2014/main" id="{6AAA5A28-B2E6-5BAF-3243-54B5F1447824}"/>
              </a:ext>
            </a:extLst>
          </p:cNvPr>
          <p:cNvPicPr>
            <a:picLocks noChangeAspect="1"/>
          </p:cNvPicPr>
          <p:nvPr/>
        </p:nvPicPr>
        <p:blipFill>
          <a:blip r:embed="rId5"/>
          <a:stretch>
            <a:fillRect/>
          </a:stretch>
        </p:blipFill>
        <p:spPr>
          <a:xfrm>
            <a:off x="455024" y="5875136"/>
            <a:ext cx="758186" cy="758186"/>
          </a:xfrm>
          <a:prstGeom prst="rect">
            <a:avLst/>
          </a:prstGeom>
        </p:spPr>
      </p:pic>
      <p:sp>
        <p:nvSpPr>
          <p:cNvPr id="9" name="TextBox 8">
            <a:extLst>
              <a:ext uri="{FF2B5EF4-FFF2-40B4-BE49-F238E27FC236}">
                <a16:creationId xmlns:a16="http://schemas.microsoft.com/office/drawing/2014/main" id="{58075A60-63AB-B332-EDA8-85AF90FD1A39}"/>
              </a:ext>
            </a:extLst>
          </p:cNvPr>
          <p:cNvSpPr txBox="1"/>
          <p:nvPr/>
        </p:nvSpPr>
        <p:spPr>
          <a:xfrm>
            <a:off x="1593190" y="3123828"/>
            <a:ext cx="9005620" cy="1938992"/>
          </a:xfrm>
          <a:prstGeom prst="rect">
            <a:avLst/>
          </a:prstGeom>
          <a:noFill/>
        </p:spPr>
        <p:txBody>
          <a:bodyPr wrap="square">
            <a:spAutoFit/>
          </a:bodyPr>
          <a:lstStyle/>
          <a:p>
            <a:r>
              <a:rPr lang="en-US" sz="2400" dirty="0">
                <a:solidFill>
                  <a:schemeClr val="bg1"/>
                </a:solidFill>
                <a:latin typeface="Montserrat" pitchFamily="2" charset="77"/>
              </a:rPr>
              <a:t>Consider the following:</a:t>
            </a:r>
          </a:p>
          <a:p>
            <a:pPr marL="285750" indent="-285750">
              <a:buFont typeface="Arial" panose="020B0604020202020204" pitchFamily="34" charset="0"/>
              <a:buChar char="•"/>
            </a:pPr>
            <a:r>
              <a:rPr lang="en-US" sz="2400" dirty="0">
                <a:solidFill>
                  <a:schemeClr val="bg1"/>
                </a:solidFill>
                <a:latin typeface="Montserrat" pitchFamily="2" charset="77"/>
              </a:rPr>
              <a:t>What do you notice about the code?</a:t>
            </a:r>
          </a:p>
          <a:p>
            <a:pPr marL="285750" indent="-285750">
              <a:buFont typeface="Arial" panose="020B0604020202020204" pitchFamily="34" charset="0"/>
              <a:buChar char="•"/>
            </a:pPr>
            <a:r>
              <a:rPr lang="en-US" sz="2400" dirty="0">
                <a:solidFill>
                  <a:schemeClr val="bg1"/>
                </a:solidFill>
                <a:latin typeface="Montserrat" pitchFamily="2" charset="77"/>
              </a:rPr>
              <a:t>What problems can you see?</a:t>
            </a:r>
          </a:p>
          <a:p>
            <a:pPr marL="285750" indent="-285750">
              <a:buFont typeface="Arial" panose="020B0604020202020204" pitchFamily="34" charset="0"/>
              <a:buChar char="•"/>
            </a:pPr>
            <a:endParaRPr lang="en-US" sz="2400" dirty="0">
              <a:solidFill>
                <a:schemeClr val="bg1"/>
              </a:solidFill>
              <a:latin typeface="Montserrat" pitchFamily="2" charset="77"/>
            </a:endParaRPr>
          </a:p>
          <a:p>
            <a:pPr marL="285750" indent="-285750">
              <a:buFont typeface="Arial" panose="020B0604020202020204" pitchFamily="34" charset="0"/>
              <a:buChar char="•"/>
            </a:pPr>
            <a:r>
              <a:rPr lang="en-US" sz="2400" b="1" i="1" dirty="0">
                <a:solidFill>
                  <a:schemeClr val="bg1"/>
                </a:solidFill>
                <a:latin typeface="Montserrat" pitchFamily="2" charset="77"/>
              </a:rPr>
              <a:t>Most importantly </a:t>
            </a:r>
            <a:r>
              <a:rPr lang="en-US" sz="2400" dirty="0">
                <a:solidFill>
                  <a:schemeClr val="bg1"/>
                </a:solidFill>
                <a:latin typeface="Montserrat" pitchFamily="2" charset="77"/>
              </a:rPr>
              <a:t>– How does the code make you feel?</a:t>
            </a:r>
            <a:endParaRPr lang="en-US" sz="2400" dirty="0"/>
          </a:p>
        </p:txBody>
      </p:sp>
    </p:spTree>
    <p:extLst>
      <p:ext uri="{BB962C8B-B14F-4D97-AF65-F5344CB8AC3E}">
        <p14:creationId xmlns:p14="http://schemas.microsoft.com/office/powerpoint/2010/main" val="11936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1605981"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3605432" y="1164144"/>
            <a:ext cx="8388269" cy="1510804"/>
          </a:xfrm>
          <a:prstGeom prst="rect">
            <a:avLst/>
          </a:prstGeom>
        </p:spPr>
      </p:pic>
      <p:pic>
        <p:nvPicPr>
          <p:cNvPr id="13" name="Content Placeholder 4">
            <a:extLst>
              <a:ext uri="{FF2B5EF4-FFF2-40B4-BE49-F238E27FC236}">
                <a16:creationId xmlns:a16="http://schemas.microsoft.com/office/drawing/2014/main" id="{1222A19A-84B0-009C-54A4-3CCC3AEB0524}"/>
              </a:ext>
            </a:extLst>
          </p:cNvPr>
          <p:cNvPicPr>
            <a:picLocks noChangeAspect="1"/>
          </p:cNvPicPr>
          <p:nvPr/>
        </p:nvPicPr>
        <p:blipFill>
          <a:blip r:embed="rId6"/>
          <a:srcRect/>
          <a:stretch/>
        </p:blipFill>
        <p:spPr>
          <a:xfrm>
            <a:off x="910512" y="362420"/>
            <a:ext cx="10645568" cy="5446570"/>
          </a:xfrm>
          <a:prstGeom prst="rect">
            <a:avLst/>
          </a:prstGeom>
        </p:spPr>
      </p:pic>
    </p:spTree>
    <p:extLst>
      <p:ext uri="{BB962C8B-B14F-4D97-AF65-F5344CB8AC3E}">
        <p14:creationId xmlns:p14="http://schemas.microsoft.com/office/powerpoint/2010/main" val="172746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3689107" y="576417"/>
            <a:ext cx="5171864" cy="647200"/>
          </a:xfrm>
        </p:spPr>
        <p:txBody>
          <a:bodyPr>
            <a:normAutofit fontScale="90000"/>
          </a:bodyPr>
          <a:lstStyle/>
          <a:p>
            <a:r>
              <a:rPr lang="en-US" b="1" dirty="0">
                <a:solidFill>
                  <a:srgbClr val="ED701A"/>
                </a:solidFill>
                <a:latin typeface="Montserrat" pitchFamily="2" charset="77"/>
              </a:rPr>
              <a:t>A Sterile Base Line</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1605981"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3605432" y="1164144"/>
            <a:ext cx="8388269" cy="1510804"/>
          </a:xfrm>
          <a:prstGeom prst="rect">
            <a:avLst/>
          </a:prstGeom>
        </p:spPr>
      </p:pic>
      <p:sp>
        <p:nvSpPr>
          <p:cNvPr id="6" name="Content Placeholder 2">
            <a:extLst>
              <a:ext uri="{FF2B5EF4-FFF2-40B4-BE49-F238E27FC236}">
                <a16:creationId xmlns:a16="http://schemas.microsoft.com/office/drawing/2014/main" id="{A6F53703-155C-86ED-24C6-F4D5583CA79F}"/>
              </a:ext>
            </a:extLst>
          </p:cNvPr>
          <p:cNvSpPr txBox="1">
            <a:spLocks/>
          </p:cNvSpPr>
          <p:nvPr/>
        </p:nvSpPr>
        <p:spPr>
          <a:xfrm>
            <a:off x="1331843" y="1972493"/>
            <a:ext cx="4119712" cy="3602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Montserrat" pitchFamily="2" charset="77"/>
              </a:rPr>
              <a:t>Created with education intent</a:t>
            </a:r>
          </a:p>
          <a:p>
            <a:r>
              <a:rPr lang="en-US" sz="2400" dirty="0">
                <a:solidFill>
                  <a:schemeClr val="bg1"/>
                </a:solidFill>
                <a:latin typeface="Montserrat" pitchFamily="2" charset="77"/>
              </a:rPr>
              <a:t>Clean, well organized</a:t>
            </a:r>
          </a:p>
          <a:p>
            <a:r>
              <a:rPr lang="en-US" sz="2400" dirty="0">
                <a:solidFill>
                  <a:schemeClr val="bg1"/>
                </a:solidFill>
                <a:latin typeface="Montserrat" pitchFamily="2" charset="77"/>
              </a:rPr>
              <a:t>Descriptive naming</a:t>
            </a:r>
          </a:p>
          <a:p>
            <a:r>
              <a:rPr lang="en-US" sz="2400" dirty="0">
                <a:solidFill>
                  <a:schemeClr val="bg1"/>
                </a:solidFill>
                <a:latin typeface="Montserrat" pitchFamily="2" charset="77"/>
              </a:rPr>
              <a:t>Comments</a:t>
            </a:r>
          </a:p>
          <a:p>
            <a:r>
              <a:rPr lang="en-US" sz="2400" dirty="0">
                <a:solidFill>
                  <a:schemeClr val="bg1"/>
                </a:solidFill>
                <a:latin typeface="Montserrat" pitchFamily="2" charset="77"/>
              </a:rPr>
              <a:t>Logistical whitespace</a:t>
            </a:r>
          </a:p>
          <a:p>
            <a:r>
              <a:rPr lang="en-US" sz="2400" dirty="0">
                <a:solidFill>
                  <a:schemeClr val="bg1"/>
                </a:solidFill>
                <a:latin typeface="Montserrat" pitchFamily="2" charset="77"/>
              </a:rPr>
              <a:t>No major flaws or issues</a:t>
            </a:r>
          </a:p>
        </p:txBody>
      </p:sp>
      <p:pic>
        <p:nvPicPr>
          <p:cNvPr id="13" name="Content Placeholder 4">
            <a:extLst>
              <a:ext uri="{FF2B5EF4-FFF2-40B4-BE49-F238E27FC236}">
                <a16:creationId xmlns:a16="http://schemas.microsoft.com/office/drawing/2014/main" id="{1222A19A-84B0-009C-54A4-3CCC3AEB0524}"/>
              </a:ext>
            </a:extLst>
          </p:cNvPr>
          <p:cNvPicPr>
            <a:picLocks noChangeAspect="1"/>
          </p:cNvPicPr>
          <p:nvPr/>
        </p:nvPicPr>
        <p:blipFill>
          <a:blip r:embed="rId6"/>
          <a:srcRect/>
          <a:stretch/>
        </p:blipFill>
        <p:spPr>
          <a:xfrm>
            <a:off x="5734293" y="2012507"/>
            <a:ext cx="5537200" cy="2832986"/>
          </a:xfrm>
          <a:prstGeom prst="rect">
            <a:avLst/>
          </a:prstGeom>
          <a:ln>
            <a:solidFill>
              <a:schemeClr val="bg2"/>
            </a:solidFill>
          </a:ln>
        </p:spPr>
      </p:pic>
      <p:sp>
        <p:nvSpPr>
          <p:cNvPr id="5" name="Content Placeholder 2">
            <a:extLst>
              <a:ext uri="{FF2B5EF4-FFF2-40B4-BE49-F238E27FC236}">
                <a16:creationId xmlns:a16="http://schemas.microsoft.com/office/drawing/2014/main" id="{E4FBFEC5-EA5A-AEEE-1853-33616BDDBB54}"/>
              </a:ext>
            </a:extLst>
          </p:cNvPr>
          <p:cNvSpPr txBox="1">
            <a:spLocks/>
          </p:cNvSpPr>
          <p:nvPr/>
        </p:nvSpPr>
        <p:spPr>
          <a:xfrm>
            <a:off x="5734293" y="5056097"/>
            <a:ext cx="5537200" cy="5518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Montserrat" pitchFamily="2" charset="77"/>
              </a:rPr>
              <a:t>Invokes: Calm, collectedness, patience.</a:t>
            </a:r>
          </a:p>
        </p:txBody>
      </p:sp>
    </p:spTree>
    <p:extLst>
      <p:ext uri="{BB962C8B-B14F-4D97-AF65-F5344CB8AC3E}">
        <p14:creationId xmlns:p14="http://schemas.microsoft.com/office/powerpoint/2010/main" val="210414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1605981"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3605432" y="1164144"/>
            <a:ext cx="8388269" cy="1510804"/>
          </a:xfrm>
          <a:prstGeom prst="rect">
            <a:avLst/>
          </a:prstGeom>
        </p:spPr>
      </p:pic>
      <p:pic>
        <p:nvPicPr>
          <p:cNvPr id="13" name="Content Placeholder 4">
            <a:extLst>
              <a:ext uri="{FF2B5EF4-FFF2-40B4-BE49-F238E27FC236}">
                <a16:creationId xmlns:a16="http://schemas.microsoft.com/office/drawing/2014/main" id="{1222A19A-84B0-009C-54A4-3CCC3AEB0524}"/>
              </a:ext>
            </a:extLst>
          </p:cNvPr>
          <p:cNvPicPr>
            <a:picLocks noChangeAspect="1"/>
          </p:cNvPicPr>
          <p:nvPr/>
        </p:nvPicPr>
        <p:blipFill>
          <a:blip r:embed="rId6"/>
          <a:srcRect/>
          <a:stretch/>
        </p:blipFill>
        <p:spPr>
          <a:xfrm>
            <a:off x="1638353" y="1806520"/>
            <a:ext cx="8770477" cy="3236339"/>
          </a:xfrm>
          <a:prstGeom prst="rect">
            <a:avLst/>
          </a:prstGeom>
          <a:ln>
            <a:solidFill>
              <a:schemeClr val="bg2"/>
            </a:solidFill>
          </a:ln>
        </p:spPr>
      </p:pic>
    </p:spTree>
    <p:extLst>
      <p:ext uri="{BB962C8B-B14F-4D97-AF65-F5344CB8AC3E}">
        <p14:creationId xmlns:p14="http://schemas.microsoft.com/office/powerpoint/2010/main" val="1117409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3689107" y="576417"/>
            <a:ext cx="5324264" cy="647200"/>
          </a:xfrm>
        </p:spPr>
        <p:txBody>
          <a:bodyPr>
            <a:normAutofit fontScale="90000"/>
          </a:bodyPr>
          <a:lstStyle/>
          <a:p>
            <a:r>
              <a:rPr lang="en-US" b="1" dirty="0">
                <a:solidFill>
                  <a:srgbClr val="ED701A"/>
                </a:solidFill>
                <a:latin typeface="Montserrat" pitchFamily="2" charset="77"/>
              </a:rPr>
              <a:t>Feeling Unfocused</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1605981"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3605432" y="1164144"/>
            <a:ext cx="8388269" cy="1510804"/>
          </a:xfrm>
          <a:prstGeom prst="rect">
            <a:avLst/>
          </a:prstGeom>
        </p:spPr>
      </p:pic>
      <p:sp>
        <p:nvSpPr>
          <p:cNvPr id="6" name="Content Placeholder 2">
            <a:extLst>
              <a:ext uri="{FF2B5EF4-FFF2-40B4-BE49-F238E27FC236}">
                <a16:creationId xmlns:a16="http://schemas.microsoft.com/office/drawing/2014/main" id="{A6F53703-155C-86ED-24C6-F4D5583CA79F}"/>
              </a:ext>
            </a:extLst>
          </p:cNvPr>
          <p:cNvSpPr txBox="1">
            <a:spLocks/>
          </p:cNvSpPr>
          <p:nvPr/>
        </p:nvSpPr>
        <p:spPr>
          <a:xfrm>
            <a:off x="1331843" y="1972493"/>
            <a:ext cx="4119712" cy="3602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Montserrat" pitchFamily="2" charset="77"/>
              </a:rPr>
              <a:t>Impossible assert the last line</a:t>
            </a:r>
          </a:p>
          <a:p>
            <a:r>
              <a:rPr lang="en-US" sz="2400" dirty="0">
                <a:solidFill>
                  <a:schemeClr val="bg1"/>
                </a:solidFill>
                <a:latin typeface="Montserrat" pitchFamily="2" charset="77"/>
              </a:rPr>
              <a:t>Unnecessary instantiation</a:t>
            </a:r>
          </a:p>
          <a:p>
            <a:r>
              <a:rPr lang="en-US" sz="2400" dirty="0">
                <a:solidFill>
                  <a:schemeClr val="bg1"/>
                </a:solidFill>
                <a:latin typeface="Montserrat" pitchFamily="2" charset="77"/>
              </a:rPr>
              <a:t>No documentation</a:t>
            </a:r>
          </a:p>
          <a:p>
            <a:endParaRPr lang="en-US" sz="2400" dirty="0">
              <a:solidFill>
                <a:schemeClr val="bg1"/>
              </a:solidFill>
              <a:latin typeface="Montserrat" pitchFamily="2" charset="77"/>
            </a:endParaRPr>
          </a:p>
        </p:txBody>
      </p:sp>
      <p:pic>
        <p:nvPicPr>
          <p:cNvPr id="13" name="Content Placeholder 4">
            <a:extLst>
              <a:ext uri="{FF2B5EF4-FFF2-40B4-BE49-F238E27FC236}">
                <a16:creationId xmlns:a16="http://schemas.microsoft.com/office/drawing/2014/main" id="{1222A19A-84B0-009C-54A4-3CCC3AEB0524}"/>
              </a:ext>
            </a:extLst>
          </p:cNvPr>
          <p:cNvPicPr>
            <a:picLocks noChangeAspect="1"/>
          </p:cNvPicPr>
          <p:nvPr/>
        </p:nvPicPr>
        <p:blipFill>
          <a:blip r:embed="rId6"/>
          <a:srcRect/>
          <a:stretch/>
        </p:blipFill>
        <p:spPr>
          <a:xfrm>
            <a:off x="6182175" y="2572646"/>
            <a:ext cx="4641435" cy="1712707"/>
          </a:xfrm>
          <a:prstGeom prst="rect">
            <a:avLst/>
          </a:prstGeom>
          <a:ln>
            <a:solidFill>
              <a:schemeClr val="bg2"/>
            </a:solidFill>
          </a:ln>
        </p:spPr>
      </p:pic>
      <p:sp>
        <p:nvSpPr>
          <p:cNvPr id="2" name="Content Placeholder 2">
            <a:extLst>
              <a:ext uri="{FF2B5EF4-FFF2-40B4-BE49-F238E27FC236}">
                <a16:creationId xmlns:a16="http://schemas.microsoft.com/office/drawing/2014/main" id="{282D130D-1F4E-76A6-3EB9-B9E29FF146C4}"/>
              </a:ext>
            </a:extLst>
          </p:cNvPr>
          <p:cNvSpPr txBox="1">
            <a:spLocks/>
          </p:cNvSpPr>
          <p:nvPr/>
        </p:nvSpPr>
        <p:spPr>
          <a:xfrm>
            <a:off x="5734293" y="5056097"/>
            <a:ext cx="5537200" cy="55181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Montserrat" pitchFamily="2" charset="77"/>
              </a:rPr>
              <a:t>Invokes: Boredom, apathy, indifference.</a:t>
            </a:r>
          </a:p>
        </p:txBody>
      </p:sp>
    </p:spTree>
    <p:extLst>
      <p:ext uri="{BB962C8B-B14F-4D97-AF65-F5344CB8AC3E}">
        <p14:creationId xmlns:p14="http://schemas.microsoft.com/office/powerpoint/2010/main" val="416690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1605981"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3605432" y="1164144"/>
            <a:ext cx="8388269" cy="1510804"/>
          </a:xfrm>
          <a:prstGeom prst="rect">
            <a:avLst/>
          </a:prstGeom>
        </p:spPr>
      </p:pic>
      <p:pic>
        <p:nvPicPr>
          <p:cNvPr id="13" name="Content Placeholder 4">
            <a:extLst>
              <a:ext uri="{FF2B5EF4-FFF2-40B4-BE49-F238E27FC236}">
                <a16:creationId xmlns:a16="http://schemas.microsoft.com/office/drawing/2014/main" id="{1222A19A-84B0-009C-54A4-3CCC3AEB0524}"/>
              </a:ext>
            </a:extLst>
          </p:cNvPr>
          <p:cNvPicPr>
            <a:picLocks noChangeAspect="1"/>
          </p:cNvPicPr>
          <p:nvPr/>
        </p:nvPicPr>
        <p:blipFill>
          <a:blip r:embed="rId6"/>
          <a:srcRect/>
          <a:stretch/>
        </p:blipFill>
        <p:spPr>
          <a:xfrm>
            <a:off x="2030343" y="1034099"/>
            <a:ext cx="8131313" cy="4771267"/>
          </a:xfrm>
          <a:prstGeom prst="rect">
            <a:avLst/>
          </a:prstGeom>
          <a:ln>
            <a:solidFill>
              <a:schemeClr val="bg2"/>
            </a:solidFill>
          </a:ln>
        </p:spPr>
      </p:pic>
    </p:spTree>
    <p:extLst>
      <p:ext uri="{BB962C8B-B14F-4D97-AF65-F5344CB8AC3E}">
        <p14:creationId xmlns:p14="http://schemas.microsoft.com/office/powerpoint/2010/main" val="1096666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3689106" y="576417"/>
            <a:ext cx="5073893" cy="647200"/>
          </a:xfrm>
        </p:spPr>
        <p:txBody>
          <a:bodyPr>
            <a:normAutofit fontScale="90000"/>
          </a:bodyPr>
          <a:lstStyle/>
          <a:p>
            <a:r>
              <a:rPr lang="en-US" b="1" dirty="0">
                <a:solidFill>
                  <a:srgbClr val="ED701A"/>
                </a:solidFill>
                <a:latin typeface="Montserrat" pitchFamily="2" charset="77"/>
              </a:rPr>
              <a:t>Feeling Infuriated</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1605981"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3605432" y="1164144"/>
            <a:ext cx="8388269" cy="1510804"/>
          </a:xfrm>
          <a:prstGeom prst="rect">
            <a:avLst/>
          </a:prstGeom>
        </p:spPr>
      </p:pic>
      <p:sp>
        <p:nvSpPr>
          <p:cNvPr id="6" name="Content Placeholder 2">
            <a:extLst>
              <a:ext uri="{FF2B5EF4-FFF2-40B4-BE49-F238E27FC236}">
                <a16:creationId xmlns:a16="http://schemas.microsoft.com/office/drawing/2014/main" id="{A6F53703-155C-86ED-24C6-F4D5583CA79F}"/>
              </a:ext>
            </a:extLst>
          </p:cNvPr>
          <p:cNvSpPr txBox="1">
            <a:spLocks/>
          </p:cNvSpPr>
          <p:nvPr/>
        </p:nvSpPr>
        <p:spPr>
          <a:xfrm>
            <a:off x="1331843" y="1972493"/>
            <a:ext cx="4119712" cy="3602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Montserrat" pitchFamily="2" charset="77"/>
              </a:rPr>
              <a:t>No logistical white spacing</a:t>
            </a:r>
          </a:p>
          <a:p>
            <a:r>
              <a:rPr lang="en-US" sz="2400" dirty="0">
                <a:solidFill>
                  <a:schemeClr val="bg1"/>
                </a:solidFill>
                <a:latin typeface="Montserrat" pitchFamily="2" charset="77"/>
              </a:rPr>
              <a:t>Unclear naming conventions</a:t>
            </a:r>
          </a:p>
          <a:p>
            <a:r>
              <a:rPr lang="en-US" sz="2400" dirty="0">
                <a:solidFill>
                  <a:schemeClr val="bg1"/>
                </a:solidFill>
                <a:latin typeface="Montserrat" pitchFamily="2" charset="77"/>
              </a:rPr>
              <a:t>Incoherent code, impossible to understand</a:t>
            </a:r>
          </a:p>
          <a:p>
            <a:endParaRPr lang="en-US" sz="2400" dirty="0">
              <a:solidFill>
                <a:schemeClr val="bg1"/>
              </a:solidFill>
              <a:latin typeface="Montserrat" pitchFamily="2" charset="77"/>
            </a:endParaRPr>
          </a:p>
        </p:txBody>
      </p:sp>
      <p:pic>
        <p:nvPicPr>
          <p:cNvPr id="13" name="Content Placeholder 4">
            <a:extLst>
              <a:ext uri="{FF2B5EF4-FFF2-40B4-BE49-F238E27FC236}">
                <a16:creationId xmlns:a16="http://schemas.microsoft.com/office/drawing/2014/main" id="{1222A19A-84B0-009C-54A4-3CCC3AEB0524}"/>
              </a:ext>
            </a:extLst>
          </p:cNvPr>
          <p:cNvPicPr>
            <a:picLocks noChangeAspect="1"/>
          </p:cNvPicPr>
          <p:nvPr/>
        </p:nvPicPr>
        <p:blipFill>
          <a:blip r:embed="rId6"/>
          <a:srcRect/>
          <a:stretch/>
        </p:blipFill>
        <p:spPr>
          <a:xfrm>
            <a:off x="6138365" y="2041550"/>
            <a:ext cx="4729054" cy="2774900"/>
          </a:xfrm>
          <a:prstGeom prst="rect">
            <a:avLst/>
          </a:prstGeom>
          <a:ln>
            <a:solidFill>
              <a:schemeClr val="bg2"/>
            </a:solidFill>
          </a:ln>
        </p:spPr>
      </p:pic>
      <p:sp>
        <p:nvSpPr>
          <p:cNvPr id="2" name="Content Placeholder 2">
            <a:extLst>
              <a:ext uri="{FF2B5EF4-FFF2-40B4-BE49-F238E27FC236}">
                <a16:creationId xmlns:a16="http://schemas.microsoft.com/office/drawing/2014/main" id="{169971ED-62D1-54AF-DB23-93B2C62B912E}"/>
              </a:ext>
            </a:extLst>
          </p:cNvPr>
          <p:cNvSpPr txBox="1">
            <a:spLocks/>
          </p:cNvSpPr>
          <p:nvPr/>
        </p:nvSpPr>
        <p:spPr>
          <a:xfrm>
            <a:off x="5734293" y="5056097"/>
            <a:ext cx="5537200" cy="55181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Montserrat" pitchFamily="2" charset="77"/>
              </a:rPr>
              <a:t>Invokes: Frantic Anxiety, Frustration.</a:t>
            </a:r>
          </a:p>
        </p:txBody>
      </p:sp>
    </p:spTree>
    <p:extLst>
      <p:ext uri="{BB962C8B-B14F-4D97-AF65-F5344CB8AC3E}">
        <p14:creationId xmlns:p14="http://schemas.microsoft.com/office/powerpoint/2010/main" val="38990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8" y="576417"/>
            <a:ext cx="4813786" cy="647200"/>
          </a:xfrm>
        </p:spPr>
        <p:txBody>
          <a:bodyPr>
            <a:normAutofit fontScale="90000"/>
          </a:bodyPr>
          <a:lstStyle/>
          <a:p>
            <a:r>
              <a:rPr lang="en-US" b="1" dirty="0">
                <a:solidFill>
                  <a:srgbClr val="ED701A"/>
                </a:solidFill>
                <a:latin typeface="Montserrat" pitchFamily="2" charset="77"/>
              </a:rPr>
              <a:t> </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McKeever</a:t>
            </a:r>
            <a:endParaRPr lang="en-US" sz="2000" dirty="0">
              <a:solidFill>
                <a:srgbClr val="ED701A"/>
              </a:solidFill>
              <a:latin typeface="Montserrat" pitchFamily="2" charset="77"/>
            </a:endParaRP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7618245" y="2873112"/>
            <a:ext cx="8388269" cy="1510804"/>
          </a:xfrm>
          <a:prstGeom prst="rect">
            <a:avLst/>
          </a:prstGeom>
        </p:spPr>
      </p:pic>
      <p:sp>
        <p:nvSpPr>
          <p:cNvPr id="5" name="Content Placeholder 4">
            <a:extLst>
              <a:ext uri="{FF2B5EF4-FFF2-40B4-BE49-F238E27FC236}">
                <a16:creationId xmlns:a16="http://schemas.microsoft.com/office/drawing/2014/main" id="{3AB02ED7-B3C3-CC60-0B55-4E870C2F21A7}"/>
              </a:ext>
            </a:extLst>
          </p:cNvPr>
          <p:cNvSpPr>
            <a:spLocks noGrp="1"/>
          </p:cNvSpPr>
          <p:nvPr>
            <p:ph idx="1"/>
          </p:nvPr>
        </p:nvSpPr>
        <p:spPr>
          <a:xfrm>
            <a:off x="3339111" y="2190283"/>
            <a:ext cx="5368962" cy="2477433"/>
          </a:xfrm>
        </p:spPr>
        <p:txBody>
          <a:bodyPr>
            <a:normAutofit fontScale="92500" lnSpcReduction="10000"/>
          </a:bodyPr>
          <a:lstStyle/>
          <a:p>
            <a:pPr marL="0" indent="0">
              <a:buNone/>
            </a:pPr>
            <a:r>
              <a:rPr lang="en-US" sz="20000" dirty="0">
                <a:solidFill>
                  <a:schemeClr val="bg1"/>
                </a:solidFill>
                <a:latin typeface="Consolas" panose="020B0609020204030204" pitchFamily="49" charset="0"/>
                <a:cs typeface="Consolas" panose="020B0609020204030204" pitchFamily="49" charset="0"/>
              </a:rPr>
              <a:t>code</a:t>
            </a:r>
          </a:p>
        </p:txBody>
      </p:sp>
    </p:spTree>
    <p:extLst>
      <p:ext uri="{BB962C8B-B14F-4D97-AF65-F5344CB8AC3E}">
        <p14:creationId xmlns:p14="http://schemas.microsoft.com/office/powerpoint/2010/main" val="2578373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1605981"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3605432" y="1164144"/>
            <a:ext cx="8388269" cy="1510804"/>
          </a:xfrm>
          <a:prstGeom prst="rect">
            <a:avLst/>
          </a:prstGeom>
        </p:spPr>
      </p:pic>
      <p:pic>
        <p:nvPicPr>
          <p:cNvPr id="13" name="Content Placeholder 4">
            <a:extLst>
              <a:ext uri="{FF2B5EF4-FFF2-40B4-BE49-F238E27FC236}">
                <a16:creationId xmlns:a16="http://schemas.microsoft.com/office/drawing/2014/main" id="{1222A19A-84B0-009C-54A4-3CCC3AEB0524}"/>
              </a:ext>
            </a:extLst>
          </p:cNvPr>
          <p:cNvPicPr>
            <a:picLocks noChangeAspect="1"/>
          </p:cNvPicPr>
          <p:nvPr/>
        </p:nvPicPr>
        <p:blipFill>
          <a:blip r:embed="rId6"/>
          <a:srcRect/>
          <a:stretch/>
        </p:blipFill>
        <p:spPr>
          <a:xfrm>
            <a:off x="2199942" y="336014"/>
            <a:ext cx="7792115" cy="5620543"/>
          </a:xfrm>
          <a:prstGeom prst="rect">
            <a:avLst/>
          </a:prstGeom>
          <a:ln>
            <a:solidFill>
              <a:schemeClr val="bg2"/>
            </a:solidFill>
          </a:ln>
        </p:spPr>
      </p:pic>
    </p:spTree>
    <p:extLst>
      <p:ext uri="{BB962C8B-B14F-4D97-AF65-F5344CB8AC3E}">
        <p14:creationId xmlns:p14="http://schemas.microsoft.com/office/powerpoint/2010/main" val="4121077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3689107" y="576417"/>
            <a:ext cx="4813786" cy="647200"/>
          </a:xfrm>
        </p:spPr>
        <p:txBody>
          <a:bodyPr>
            <a:normAutofit fontScale="90000"/>
          </a:bodyPr>
          <a:lstStyle/>
          <a:p>
            <a:r>
              <a:rPr lang="en-US" b="1" dirty="0">
                <a:solidFill>
                  <a:srgbClr val="ED701A"/>
                </a:solidFill>
                <a:latin typeface="Montserrat" pitchFamily="2" charset="77"/>
              </a:rPr>
              <a:t>Feeling Hopeful</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1605981"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3605432" y="1164144"/>
            <a:ext cx="8388269" cy="1510804"/>
          </a:xfrm>
          <a:prstGeom prst="rect">
            <a:avLst/>
          </a:prstGeom>
        </p:spPr>
      </p:pic>
      <p:sp>
        <p:nvSpPr>
          <p:cNvPr id="6" name="Content Placeholder 2">
            <a:extLst>
              <a:ext uri="{FF2B5EF4-FFF2-40B4-BE49-F238E27FC236}">
                <a16:creationId xmlns:a16="http://schemas.microsoft.com/office/drawing/2014/main" id="{A6F53703-155C-86ED-24C6-F4D5583CA79F}"/>
              </a:ext>
            </a:extLst>
          </p:cNvPr>
          <p:cNvSpPr txBox="1">
            <a:spLocks/>
          </p:cNvSpPr>
          <p:nvPr/>
        </p:nvSpPr>
        <p:spPr>
          <a:xfrm>
            <a:off x="1331843" y="1972493"/>
            <a:ext cx="4119712" cy="3602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Montserrat" pitchFamily="2" charset="77"/>
              </a:rPr>
              <a:t>Clean, well written code</a:t>
            </a:r>
          </a:p>
          <a:p>
            <a:r>
              <a:rPr lang="en-US" sz="2400" dirty="0">
                <a:solidFill>
                  <a:schemeClr val="bg1"/>
                </a:solidFill>
                <a:latin typeface="Montserrat" pitchFamily="2" charset="77"/>
              </a:rPr>
              <a:t>Logistical whitespace</a:t>
            </a:r>
          </a:p>
          <a:p>
            <a:r>
              <a:rPr lang="en-US" sz="2400" dirty="0">
                <a:solidFill>
                  <a:schemeClr val="bg1"/>
                </a:solidFill>
                <a:latin typeface="Montserrat" pitchFamily="2" charset="77"/>
              </a:rPr>
              <a:t>Song lyrics in code</a:t>
            </a:r>
          </a:p>
          <a:p>
            <a:pPr lvl="1"/>
            <a:r>
              <a:rPr lang="en-US" sz="2000" dirty="0">
                <a:solidFill>
                  <a:schemeClr val="bg1"/>
                </a:solidFill>
                <a:latin typeface="Montserrat" pitchFamily="2" charset="77"/>
              </a:rPr>
              <a:t>Maybe over did it on the IDs </a:t>
            </a:r>
          </a:p>
          <a:p>
            <a:endParaRPr lang="en-US" sz="2400" dirty="0">
              <a:solidFill>
                <a:schemeClr val="bg1"/>
              </a:solidFill>
              <a:latin typeface="Montserrat" pitchFamily="2" charset="77"/>
            </a:endParaRPr>
          </a:p>
          <a:p>
            <a:endParaRPr lang="en-US" sz="2400" dirty="0">
              <a:solidFill>
                <a:schemeClr val="bg1"/>
              </a:solidFill>
              <a:latin typeface="Montserrat" pitchFamily="2" charset="77"/>
            </a:endParaRPr>
          </a:p>
        </p:txBody>
      </p:sp>
      <p:pic>
        <p:nvPicPr>
          <p:cNvPr id="13" name="Content Placeholder 4">
            <a:extLst>
              <a:ext uri="{FF2B5EF4-FFF2-40B4-BE49-F238E27FC236}">
                <a16:creationId xmlns:a16="http://schemas.microsoft.com/office/drawing/2014/main" id="{1222A19A-84B0-009C-54A4-3CCC3AEB0524}"/>
              </a:ext>
            </a:extLst>
          </p:cNvPr>
          <p:cNvPicPr>
            <a:picLocks noChangeAspect="1"/>
          </p:cNvPicPr>
          <p:nvPr/>
        </p:nvPicPr>
        <p:blipFill>
          <a:blip r:embed="rId6"/>
          <a:srcRect/>
          <a:stretch/>
        </p:blipFill>
        <p:spPr>
          <a:xfrm>
            <a:off x="5734293" y="1791417"/>
            <a:ext cx="5002023" cy="3608017"/>
          </a:xfrm>
          <a:prstGeom prst="rect">
            <a:avLst/>
          </a:prstGeom>
          <a:ln>
            <a:solidFill>
              <a:schemeClr val="bg2"/>
            </a:solidFill>
          </a:ln>
        </p:spPr>
      </p:pic>
      <p:sp>
        <p:nvSpPr>
          <p:cNvPr id="2" name="Content Placeholder 2">
            <a:extLst>
              <a:ext uri="{FF2B5EF4-FFF2-40B4-BE49-F238E27FC236}">
                <a16:creationId xmlns:a16="http://schemas.microsoft.com/office/drawing/2014/main" id="{169971ED-62D1-54AF-DB23-93B2C62B912E}"/>
              </a:ext>
            </a:extLst>
          </p:cNvPr>
          <p:cNvSpPr txBox="1">
            <a:spLocks/>
          </p:cNvSpPr>
          <p:nvPr/>
        </p:nvSpPr>
        <p:spPr>
          <a:xfrm>
            <a:off x="5734293" y="5399434"/>
            <a:ext cx="5537200" cy="5518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Montserrat" pitchFamily="2" charset="77"/>
              </a:rPr>
              <a:t>Invokes: Joy, Hope, Inspiration.</a:t>
            </a:r>
          </a:p>
        </p:txBody>
      </p:sp>
    </p:spTree>
    <p:extLst>
      <p:ext uri="{BB962C8B-B14F-4D97-AF65-F5344CB8AC3E}">
        <p14:creationId xmlns:p14="http://schemas.microsoft.com/office/powerpoint/2010/main" val="239444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star, night sky&#10;&#10;Description automatically generated">
            <a:extLst>
              <a:ext uri="{FF2B5EF4-FFF2-40B4-BE49-F238E27FC236}">
                <a16:creationId xmlns:a16="http://schemas.microsoft.com/office/drawing/2014/main" id="{F99F5C75-4C32-6415-A541-F25DD7316061}"/>
              </a:ext>
            </a:extLst>
          </p:cNvPr>
          <p:cNvPicPr>
            <a:picLocks noChangeAspect="1"/>
          </p:cNvPicPr>
          <p:nvPr/>
        </p:nvPicPr>
        <p:blipFill>
          <a:blip r:embed="rId3"/>
          <a:stretch>
            <a:fillRect/>
          </a:stretch>
        </p:blipFill>
        <p:spPr>
          <a:xfrm>
            <a:off x="-189317" y="-65762"/>
            <a:ext cx="12425819" cy="6989523"/>
          </a:xfrm>
          <a:prstGeom prst="rect">
            <a:avLst/>
          </a:prstGeom>
        </p:spPr>
      </p:pic>
      <p:graphicFrame>
        <p:nvGraphicFramePr>
          <p:cNvPr id="16" name="Table 16">
            <a:extLst>
              <a:ext uri="{FF2B5EF4-FFF2-40B4-BE49-F238E27FC236}">
                <a16:creationId xmlns:a16="http://schemas.microsoft.com/office/drawing/2014/main" id="{E7A5F086-B1F5-39E7-6FB3-5D603C9097A9}"/>
              </a:ext>
            </a:extLst>
          </p:cNvPr>
          <p:cNvGraphicFramePr>
            <a:graphicFrameLocks noGrp="1"/>
          </p:cNvGraphicFramePr>
          <p:nvPr>
            <p:ph idx="1"/>
            <p:extLst>
              <p:ext uri="{D42A27DB-BD31-4B8C-83A1-F6EECF244321}">
                <p14:modId xmlns:p14="http://schemas.microsoft.com/office/powerpoint/2010/main" val="3052074002"/>
              </p:ext>
            </p:extLst>
          </p:nvPr>
        </p:nvGraphicFramePr>
        <p:xfrm>
          <a:off x="765793" y="1438738"/>
          <a:ext cx="10515597" cy="3904171"/>
        </p:xfrm>
        <a:graphic>
          <a:graphicData uri="http://schemas.openxmlformats.org/drawingml/2006/table">
            <a:tbl>
              <a:tblPr firstRow="1" bandRow="1">
                <a:tableStyleId>{7DF18680-E054-41AD-8BC1-D1AEF772440D}</a:tableStyleId>
              </a:tblPr>
              <a:tblGrid>
                <a:gridCol w="1238026">
                  <a:extLst>
                    <a:ext uri="{9D8B030D-6E8A-4147-A177-3AD203B41FA5}">
                      <a16:colId xmlns:a16="http://schemas.microsoft.com/office/drawing/2014/main" val="2760878510"/>
                    </a:ext>
                  </a:extLst>
                </a:gridCol>
                <a:gridCol w="4582758">
                  <a:extLst>
                    <a:ext uri="{9D8B030D-6E8A-4147-A177-3AD203B41FA5}">
                      <a16:colId xmlns:a16="http://schemas.microsoft.com/office/drawing/2014/main" val="718535722"/>
                    </a:ext>
                  </a:extLst>
                </a:gridCol>
                <a:gridCol w="4694813">
                  <a:extLst>
                    <a:ext uri="{9D8B030D-6E8A-4147-A177-3AD203B41FA5}">
                      <a16:colId xmlns:a16="http://schemas.microsoft.com/office/drawing/2014/main" val="2910953250"/>
                    </a:ext>
                  </a:extLst>
                </a:gridCol>
              </a:tblGrid>
              <a:tr h="304390">
                <a:tc>
                  <a:txBody>
                    <a:bodyPr/>
                    <a:lstStyle/>
                    <a:p>
                      <a:pPr marL="0" marR="0">
                        <a:spcBef>
                          <a:spcPts val="0"/>
                        </a:spcBef>
                        <a:spcAft>
                          <a:spcPts val="0"/>
                        </a:spcAft>
                      </a:pPr>
                      <a:r>
                        <a:rPr lang="en-US" sz="1600" b="1" dirty="0">
                          <a:solidFill>
                            <a:schemeClr val="bg1"/>
                          </a:solidFill>
                          <a:effectLst/>
                        </a:rPr>
                        <a:t>Emotion</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600" b="1" dirty="0">
                          <a:solidFill>
                            <a:schemeClr val="bg1"/>
                          </a:solidFill>
                          <a:effectLst/>
                        </a:rPr>
                        <a:t>Effects</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600" b="1" dirty="0">
                          <a:solidFill>
                            <a:schemeClr val="bg1"/>
                          </a:solidFill>
                          <a:effectLst/>
                        </a:rPr>
                        <a:t>Recommendations</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1964018153"/>
                  </a:ext>
                </a:extLst>
              </a:tr>
              <a:tr h="1161381">
                <a:tc>
                  <a:txBody>
                    <a:bodyPr/>
                    <a:lstStyle/>
                    <a:p>
                      <a:pPr marL="0" marR="0">
                        <a:spcBef>
                          <a:spcPts val="0"/>
                        </a:spcBef>
                        <a:spcAft>
                          <a:spcPts val="0"/>
                        </a:spcAft>
                      </a:pPr>
                      <a:r>
                        <a:rPr lang="en-US" sz="1600" b="1" dirty="0">
                          <a:solidFill>
                            <a:schemeClr val="bg1"/>
                          </a:solidFill>
                          <a:effectLst/>
                        </a:rPr>
                        <a:t>Unfocused</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1">
                        <a:lumMod val="50000"/>
                      </a:schemeClr>
                    </a:solidFill>
                  </a:tcPr>
                </a:tc>
                <a:tc>
                  <a:txBody>
                    <a:bodyPr/>
                    <a:lstStyle/>
                    <a:p>
                      <a:pPr marL="342900" marR="0" lvl="0" indent="-342900">
                        <a:spcBef>
                          <a:spcPts val="0"/>
                        </a:spcBef>
                        <a:spcAft>
                          <a:spcPts val="0"/>
                        </a:spcAft>
                        <a:buFont typeface="Symbol" pitchFamily="2" charset="2"/>
                        <a:buChar char=""/>
                      </a:pPr>
                      <a:r>
                        <a:rPr lang="en-US" sz="1600" dirty="0">
                          <a:solidFill>
                            <a:schemeClr val="bg1"/>
                          </a:solidFill>
                          <a:effectLst/>
                        </a:rPr>
                        <a:t>Syntactical Errors </a:t>
                      </a:r>
                    </a:p>
                    <a:p>
                      <a:pPr marL="342900" marR="0" lvl="0" indent="-342900">
                        <a:spcBef>
                          <a:spcPts val="0"/>
                        </a:spcBef>
                        <a:spcAft>
                          <a:spcPts val="0"/>
                        </a:spcAft>
                        <a:buFont typeface="Symbol" pitchFamily="2" charset="2"/>
                        <a:buChar char=""/>
                      </a:pPr>
                      <a:r>
                        <a:rPr lang="en-US" sz="1600" dirty="0">
                          <a:solidFill>
                            <a:schemeClr val="bg1"/>
                          </a:solidFill>
                          <a:effectLst/>
                        </a:rPr>
                        <a:t>Lapses in Critical Thinking</a:t>
                      </a:r>
                    </a:p>
                    <a:p>
                      <a:pPr marL="342900" marR="0" lvl="0" indent="-342900">
                        <a:spcBef>
                          <a:spcPts val="0"/>
                        </a:spcBef>
                        <a:spcAft>
                          <a:spcPts val="0"/>
                        </a:spcAft>
                        <a:buFont typeface="Symbol" pitchFamily="2" charset="2"/>
                        <a:buChar char=""/>
                      </a:pPr>
                      <a:r>
                        <a:rPr lang="en-US" sz="1600" dirty="0">
                          <a:solidFill>
                            <a:schemeClr val="bg1"/>
                          </a:solidFill>
                          <a:effectLst/>
                        </a:rPr>
                        <a:t>Decline in Debugging Skills</a:t>
                      </a:r>
                    </a:p>
                    <a:p>
                      <a:pPr marL="342900" marR="0" lvl="0" indent="-342900">
                        <a:spcBef>
                          <a:spcPts val="0"/>
                        </a:spcBef>
                        <a:spcAft>
                          <a:spcPts val="0"/>
                        </a:spcAft>
                        <a:buFont typeface="Symbol" pitchFamily="2" charset="2"/>
                        <a:buChar char=""/>
                      </a:pPr>
                      <a:r>
                        <a:rPr lang="en-US" sz="1600" dirty="0">
                          <a:solidFill>
                            <a:schemeClr val="bg1"/>
                          </a:solidFill>
                          <a:effectLst/>
                        </a:rPr>
                        <a:t>Lack of enthusiasm</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1">
                        <a:lumMod val="50000"/>
                      </a:schemeClr>
                    </a:solidFill>
                  </a:tcPr>
                </a:tc>
                <a:tc>
                  <a:txBody>
                    <a:bodyPr/>
                    <a:lstStyle/>
                    <a:p>
                      <a:pPr marL="342900" marR="0" lvl="0" indent="-342900">
                        <a:spcBef>
                          <a:spcPts val="0"/>
                        </a:spcBef>
                        <a:spcAft>
                          <a:spcPts val="0"/>
                        </a:spcAft>
                        <a:buFont typeface="Symbol" pitchFamily="2" charset="2"/>
                        <a:buChar char=""/>
                      </a:pPr>
                      <a:r>
                        <a:rPr lang="en-US" sz="1600" dirty="0">
                          <a:solidFill>
                            <a:schemeClr val="bg1"/>
                          </a:solidFill>
                          <a:effectLst/>
                        </a:rPr>
                        <a:t>Resolve whatever is taking your focus.</a:t>
                      </a:r>
                    </a:p>
                    <a:p>
                      <a:pPr marL="342900" marR="0" lvl="0" indent="-342900">
                        <a:spcBef>
                          <a:spcPts val="0"/>
                        </a:spcBef>
                        <a:spcAft>
                          <a:spcPts val="0"/>
                        </a:spcAft>
                        <a:buFont typeface="Symbol" pitchFamily="2" charset="2"/>
                        <a:buChar char=""/>
                      </a:pPr>
                      <a:r>
                        <a:rPr lang="en-US" sz="1600" dirty="0">
                          <a:solidFill>
                            <a:schemeClr val="bg1"/>
                          </a:solidFill>
                          <a:effectLst/>
                        </a:rPr>
                        <a:t>Engage in simple mental exercises to free up your  thought process.</a:t>
                      </a:r>
                    </a:p>
                    <a:p>
                      <a:pPr marL="342900" marR="0" lvl="0" indent="-342900">
                        <a:spcBef>
                          <a:spcPts val="0"/>
                        </a:spcBef>
                        <a:spcAft>
                          <a:spcPts val="0"/>
                        </a:spcAft>
                        <a:buFont typeface="Symbol" pitchFamily="2" charset="2"/>
                        <a:buChar char=""/>
                      </a:pPr>
                      <a:r>
                        <a:rPr lang="en-US" sz="1600" dirty="0">
                          <a:solidFill>
                            <a:schemeClr val="bg1"/>
                          </a:solidFill>
                          <a:effectLst/>
                        </a:rPr>
                        <a:t>Self-Care/Handle basic needs</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075132181"/>
                  </a:ext>
                </a:extLst>
              </a:tr>
              <a:tr h="1393657">
                <a:tc>
                  <a:txBody>
                    <a:bodyPr/>
                    <a:lstStyle/>
                    <a:p>
                      <a:pPr marL="0" marR="0">
                        <a:spcBef>
                          <a:spcPts val="0"/>
                        </a:spcBef>
                        <a:spcAft>
                          <a:spcPts val="0"/>
                        </a:spcAft>
                      </a:pPr>
                      <a:r>
                        <a:rPr lang="en-US" sz="1600" b="1" dirty="0">
                          <a:solidFill>
                            <a:schemeClr val="bg1"/>
                          </a:solidFill>
                          <a:effectLst/>
                        </a:rPr>
                        <a:t>Infuriated</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1">
                        <a:lumMod val="75000"/>
                      </a:schemeClr>
                    </a:solidFill>
                  </a:tcPr>
                </a:tc>
                <a:tc>
                  <a:txBody>
                    <a:bodyPr/>
                    <a:lstStyle/>
                    <a:p>
                      <a:pPr marL="342900" marR="0" lvl="0" indent="-342900">
                        <a:spcBef>
                          <a:spcPts val="0"/>
                        </a:spcBef>
                        <a:spcAft>
                          <a:spcPts val="0"/>
                        </a:spcAft>
                        <a:buFont typeface="Symbol" pitchFamily="2" charset="2"/>
                        <a:buChar char=""/>
                      </a:pPr>
                      <a:r>
                        <a:rPr lang="en-US" sz="1600" dirty="0">
                          <a:solidFill>
                            <a:schemeClr val="bg1"/>
                          </a:solidFill>
                          <a:effectLst/>
                        </a:rPr>
                        <a:t>Lapses in critical thinking</a:t>
                      </a:r>
                    </a:p>
                    <a:p>
                      <a:pPr marL="342900" marR="0" lvl="0" indent="-342900">
                        <a:spcBef>
                          <a:spcPts val="0"/>
                        </a:spcBef>
                        <a:spcAft>
                          <a:spcPts val="0"/>
                        </a:spcAft>
                        <a:buFont typeface="Symbol" pitchFamily="2" charset="2"/>
                        <a:buChar char=""/>
                      </a:pPr>
                      <a:r>
                        <a:rPr lang="en-US" sz="1600" dirty="0">
                          <a:solidFill>
                            <a:schemeClr val="bg1"/>
                          </a:solidFill>
                          <a:effectLst/>
                        </a:rPr>
                        <a:t>Difficult to understand or inappropriate variable names.</a:t>
                      </a:r>
                    </a:p>
                    <a:p>
                      <a:pPr marL="342900" marR="0" lvl="0" indent="-342900">
                        <a:spcBef>
                          <a:spcPts val="0"/>
                        </a:spcBef>
                        <a:spcAft>
                          <a:spcPts val="0"/>
                        </a:spcAft>
                        <a:buFont typeface="Symbol" pitchFamily="2" charset="2"/>
                        <a:buChar char=""/>
                      </a:pPr>
                      <a:r>
                        <a:rPr lang="en-US" sz="1600" dirty="0">
                          <a:solidFill>
                            <a:schemeClr val="bg1"/>
                          </a:solidFill>
                          <a:effectLst/>
                        </a:rPr>
                        <a:t>Creation of difficult to read code.</a:t>
                      </a:r>
                    </a:p>
                    <a:p>
                      <a:pPr marL="342900" marR="0" lvl="0" indent="-342900">
                        <a:spcBef>
                          <a:spcPts val="0"/>
                        </a:spcBef>
                        <a:spcAft>
                          <a:spcPts val="0"/>
                        </a:spcAft>
                        <a:buFont typeface="Symbol" pitchFamily="2" charset="2"/>
                        <a:buChar char=""/>
                      </a:pPr>
                      <a:r>
                        <a:rPr lang="en-US" sz="1600" dirty="0">
                          <a:solidFill>
                            <a:schemeClr val="bg1"/>
                          </a:solidFill>
                          <a:effectLst/>
                        </a:rPr>
                        <a:t>Compounding frustration when trying to "force it to work"</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1">
                        <a:lumMod val="75000"/>
                      </a:schemeClr>
                    </a:solidFill>
                  </a:tcPr>
                </a:tc>
                <a:tc>
                  <a:txBody>
                    <a:bodyPr/>
                    <a:lstStyle/>
                    <a:p>
                      <a:pPr marL="342900" marR="0" lvl="0" indent="-342900">
                        <a:spcBef>
                          <a:spcPts val="0"/>
                        </a:spcBef>
                        <a:spcAft>
                          <a:spcPts val="0"/>
                        </a:spcAft>
                        <a:buFont typeface="Symbol" pitchFamily="2" charset="2"/>
                        <a:buChar char=""/>
                      </a:pPr>
                      <a:r>
                        <a:rPr lang="en-US" sz="1600" dirty="0">
                          <a:solidFill>
                            <a:schemeClr val="bg1"/>
                          </a:solidFill>
                          <a:effectLst/>
                        </a:rPr>
                        <a:t>Step away - let yourself calm down.</a:t>
                      </a:r>
                    </a:p>
                    <a:p>
                      <a:pPr marL="342900" marR="0" lvl="0" indent="-342900">
                        <a:spcBef>
                          <a:spcPts val="0"/>
                        </a:spcBef>
                        <a:spcAft>
                          <a:spcPts val="0"/>
                        </a:spcAft>
                        <a:buFont typeface="Symbol" pitchFamily="2" charset="2"/>
                        <a:buChar char=""/>
                      </a:pPr>
                      <a:r>
                        <a:rPr lang="en-US" sz="1600" dirty="0">
                          <a:solidFill>
                            <a:schemeClr val="bg1"/>
                          </a:solidFill>
                          <a:effectLst/>
                        </a:rPr>
                        <a:t>Engage in grounding exercises to restore calm, rational thinking.</a:t>
                      </a:r>
                    </a:p>
                    <a:p>
                      <a:pPr marL="342900" marR="0" lvl="0" indent="-342900">
                        <a:spcBef>
                          <a:spcPts val="0"/>
                        </a:spcBef>
                        <a:spcAft>
                          <a:spcPts val="0"/>
                        </a:spcAft>
                        <a:buFont typeface="Symbol" pitchFamily="2" charset="2"/>
                        <a:buChar char=""/>
                      </a:pPr>
                      <a:r>
                        <a:rPr lang="en-US" sz="1600" dirty="0">
                          <a:solidFill>
                            <a:schemeClr val="bg1"/>
                          </a:solidFill>
                          <a:effectLst/>
                        </a:rPr>
                        <a:t>Learn to let go of solutions that won't work or that need refactoring.</a:t>
                      </a:r>
                    </a:p>
                    <a:p>
                      <a:pPr marL="342900" marR="0" lvl="0" indent="-342900">
                        <a:spcBef>
                          <a:spcPts val="0"/>
                        </a:spcBef>
                        <a:spcAft>
                          <a:spcPts val="0"/>
                        </a:spcAft>
                        <a:buFont typeface="Symbol" pitchFamily="2" charset="2"/>
                        <a:buChar char=""/>
                      </a:pPr>
                      <a:r>
                        <a:rPr lang="en-US" sz="1600" dirty="0">
                          <a:solidFill>
                            <a:schemeClr val="bg1"/>
                          </a:solidFill>
                          <a:effectLst/>
                        </a:rPr>
                        <a:t>Reach out to friends or colleagues to vent your frustration.</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42321658"/>
                  </a:ext>
                </a:extLst>
              </a:tr>
              <a:tr h="696829">
                <a:tc>
                  <a:txBody>
                    <a:bodyPr/>
                    <a:lstStyle/>
                    <a:p>
                      <a:pPr marL="0" marR="0">
                        <a:spcBef>
                          <a:spcPts val="0"/>
                        </a:spcBef>
                        <a:spcAft>
                          <a:spcPts val="0"/>
                        </a:spcAft>
                      </a:pPr>
                      <a:r>
                        <a:rPr lang="en-US" sz="1600" b="1" dirty="0">
                          <a:solidFill>
                            <a:schemeClr val="bg1"/>
                          </a:solidFill>
                          <a:effectLst/>
                        </a:rPr>
                        <a:t>Inspired</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lumMod val="50000"/>
                      </a:schemeClr>
                    </a:solidFill>
                  </a:tcPr>
                </a:tc>
                <a:tc>
                  <a:txBody>
                    <a:bodyPr/>
                    <a:lstStyle/>
                    <a:p>
                      <a:pPr marL="342900" marR="0" lvl="0" indent="-342900">
                        <a:spcBef>
                          <a:spcPts val="0"/>
                        </a:spcBef>
                        <a:spcAft>
                          <a:spcPts val="0"/>
                        </a:spcAft>
                        <a:buFont typeface="Symbol" pitchFamily="2" charset="2"/>
                        <a:buChar char=""/>
                      </a:pPr>
                      <a:r>
                        <a:rPr lang="en-US" sz="1600" dirty="0">
                          <a:solidFill>
                            <a:schemeClr val="bg1"/>
                          </a:solidFill>
                          <a:effectLst/>
                        </a:rPr>
                        <a:t>Playfulness in code or comments</a:t>
                      </a:r>
                    </a:p>
                    <a:p>
                      <a:pPr marL="342900" marR="0" lvl="0" indent="-342900">
                        <a:spcBef>
                          <a:spcPts val="0"/>
                        </a:spcBef>
                        <a:spcAft>
                          <a:spcPts val="0"/>
                        </a:spcAft>
                        <a:buFont typeface="Symbol" pitchFamily="2" charset="2"/>
                        <a:buChar char=""/>
                      </a:pPr>
                      <a:r>
                        <a:rPr lang="en-US" sz="1600" dirty="0">
                          <a:solidFill>
                            <a:schemeClr val="bg1"/>
                          </a:solidFill>
                          <a:effectLst/>
                        </a:rPr>
                        <a:t>Fluidity in solutions</a:t>
                      </a:r>
                    </a:p>
                    <a:p>
                      <a:pPr marL="342900" marR="0" lvl="0" indent="-342900">
                        <a:spcBef>
                          <a:spcPts val="0"/>
                        </a:spcBef>
                        <a:spcAft>
                          <a:spcPts val="0"/>
                        </a:spcAft>
                        <a:buFont typeface="Symbol" pitchFamily="2" charset="2"/>
                        <a:buChar char=""/>
                      </a:pPr>
                      <a:r>
                        <a:rPr lang="en-US" sz="1600" dirty="0">
                          <a:solidFill>
                            <a:schemeClr val="bg1"/>
                          </a:solidFill>
                          <a:effectLst/>
                        </a:rPr>
                        <a:t>Easier to read and parse code</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lumMod val="50000"/>
                      </a:schemeClr>
                    </a:solidFill>
                  </a:tcPr>
                </a:tc>
                <a:tc>
                  <a:txBody>
                    <a:bodyPr/>
                    <a:lstStyle/>
                    <a:p>
                      <a:pPr marL="342900" marR="0" lvl="0" indent="-342900">
                        <a:spcBef>
                          <a:spcPts val="0"/>
                        </a:spcBef>
                        <a:spcAft>
                          <a:spcPts val="0"/>
                        </a:spcAft>
                        <a:buFont typeface="Symbol" pitchFamily="2" charset="2"/>
                        <a:buChar char=""/>
                      </a:pPr>
                      <a:r>
                        <a:rPr lang="en-US" sz="1600" dirty="0">
                          <a:solidFill>
                            <a:schemeClr val="bg1"/>
                          </a:solidFill>
                          <a:effectLst/>
                        </a:rPr>
                        <a:t>Continue as you are.  Shine on.</a:t>
                      </a: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56384587"/>
                  </a:ext>
                </a:extLst>
              </a:tr>
            </a:tbl>
          </a:graphicData>
        </a:graphic>
      </p:graphicFrame>
      <p:sp>
        <p:nvSpPr>
          <p:cNvPr id="11" name="TextBox 10">
            <a:extLst>
              <a:ext uri="{FF2B5EF4-FFF2-40B4-BE49-F238E27FC236}">
                <a16:creationId xmlns:a16="http://schemas.microsoft.com/office/drawing/2014/main" id="{28F6BADE-48DB-224C-8475-91B4F948238D}"/>
              </a:ext>
            </a:extLst>
          </p:cNvPr>
          <p:cNvSpPr txBox="1"/>
          <p:nvPr/>
        </p:nvSpPr>
        <p:spPr>
          <a:xfrm>
            <a:off x="7263775" y="5956557"/>
            <a:ext cx="4397828" cy="400110"/>
          </a:xfrm>
          <a:prstGeom prst="rect">
            <a:avLst/>
          </a:prstGeom>
          <a:noFill/>
        </p:spPr>
        <p:txBody>
          <a:bodyPr wrap="square" rtlCol="0">
            <a:spAutoFit/>
          </a:bodyPr>
          <a:lstStyle/>
          <a:p>
            <a:pPr algn="r"/>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2" name="TextBox 11">
            <a:extLst>
              <a:ext uri="{FF2B5EF4-FFF2-40B4-BE49-F238E27FC236}">
                <a16:creationId xmlns:a16="http://schemas.microsoft.com/office/drawing/2014/main" id="{B2FCD00E-5636-7640-BD31-198D691EDA0C}"/>
              </a:ext>
            </a:extLst>
          </p:cNvPr>
          <p:cNvSpPr txBox="1"/>
          <p:nvPr/>
        </p:nvSpPr>
        <p:spPr>
          <a:xfrm>
            <a:off x="7305667" y="6322686"/>
            <a:ext cx="4397828" cy="400110"/>
          </a:xfrm>
          <a:prstGeom prst="rect">
            <a:avLst/>
          </a:prstGeom>
          <a:noFill/>
        </p:spPr>
        <p:txBody>
          <a:bodyPr wrap="square" rtlCol="0">
            <a:spAutoFit/>
          </a:bodyPr>
          <a:lstStyle/>
          <a:p>
            <a:pPr algn="r"/>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13" name="Picture 12">
            <a:extLst>
              <a:ext uri="{FF2B5EF4-FFF2-40B4-BE49-F238E27FC236}">
                <a16:creationId xmlns:a16="http://schemas.microsoft.com/office/drawing/2014/main" id="{DFAB44CC-ED73-3347-B1C2-D9292F4A0F93}"/>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14" name="Straight Connector 13">
            <a:extLst>
              <a:ext uri="{FF2B5EF4-FFF2-40B4-BE49-F238E27FC236}">
                <a16:creationId xmlns:a16="http://schemas.microsoft.com/office/drawing/2014/main" id="{D4043195-0577-0449-B1DF-6EFC45D564FD}"/>
              </a:ext>
            </a:extLst>
          </p:cNvPr>
          <p:cNvCxnSpPr>
            <a:cxnSpLocks/>
          </p:cNvCxnSpPr>
          <p:nvPr/>
        </p:nvCxnSpPr>
        <p:spPr>
          <a:xfrm>
            <a:off x="430306" y="5782235"/>
            <a:ext cx="11231297"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8" name="Picture 7" descr="Text&#10;&#10;Description automatically generated">
            <a:extLst>
              <a:ext uri="{FF2B5EF4-FFF2-40B4-BE49-F238E27FC236}">
                <a16:creationId xmlns:a16="http://schemas.microsoft.com/office/drawing/2014/main" id="{6AAA5A28-B2E6-5BAF-3243-54B5F1447824}"/>
              </a:ext>
            </a:extLst>
          </p:cNvPr>
          <p:cNvPicPr>
            <a:picLocks noChangeAspect="1"/>
          </p:cNvPicPr>
          <p:nvPr/>
        </p:nvPicPr>
        <p:blipFill>
          <a:blip r:embed="rId5"/>
          <a:stretch>
            <a:fillRect/>
          </a:stretch>
        </p:blipFill>
        <p:spPr>
          <a:xfrm>
            <a:off x="455024" y="5875136"/>
            <a:ext cx="758186" cy="758186"/>
          </a:xfrm>
          <a:prstGeom prst="rect">
            <a:avLst/>
          </a:prstGeom>
        </p:spPr>
      </p:pic>
      <p:sp>
        <p:nvSpPr>
          <p:cNvPr id="7" name="Title 7">
            <a:extLst>
              <a:ext uri="{FF2B5EF4-FFF2-40B4-BE49-F238E27FC236}">
                <a16:creationId xmlns:a16="http://schemas.microsoft.com/office/drawing/2014/main" id="{797B8620-F474-797F-92D8-5545F94DC4B6}"/>
              </a:ext>
            </a:extLst>
          </p:cNvPr>
          <p:cNvSpPr>
            <a:spLocks noGrp="1"/>
          </p:cNvSpPr>
          <p:nvPr>
            <p:ph type="title"/>
          </p:nvPr>
        </p:nvSpPr>
        <p:spPr>
          <a:xfrm>
            <a:off x="472197" y="576417"/>
            <a:ext cx="9769083" cy="647200"/>
          </a:xfrm>
        </p:spPr>
        <p:txBody>
          <a:bodyPr>
            <a:normAutofit fontScale="90000"/>
          </a:bodyPr>
          <a:lstStyle/>
          <a:p>
            <a:r>
              <a:rPr lang="en-US" b="1" dirty="0">
                <a:solidFill>
                  <a:srgbClr val="ED701A"/>
                </a:solidFill>
                <a:latin typeface="Montserrat" pitchFamily="2" charset="77"/>
              </a:rPr>
              <a:t>Summarizing The Emotional Effects</a:t>
            </a:r>
          </a:p>
        </p:txBody>
      </p:sp>
    </p:spTree>
    <p:extLst>
      <p:ext uri="{BB962C8B-B14F-4D97-AF65-F5344CB8AC3E}">
        <p14:creationId xmlns:p14="http://schemas.microsoft.com/office/powerpoint/2010/main" val="4073591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star, night sky&#10;&#10;Description automatically generated">
            <a:extLst>
              <a:ext uri="{FF2B5EF4-FFF2-40B4-BE49-F238E27FC236}">
                <a16:creationId xmlns:a16="http://schemas.microsoft.com/office/drawing/2014/main" id="{F99F5C75-4C32-6415-A541-F25DD7316061}"/>
              </a:ext>
            </a:extLst>
          </p:cNvPr>
          <p:cNvPicPr>
            <a:picLocks noChangeAspect="1"/>
          </p:cNvPicPr>
          <p:nvPr/>
        </p:nvPicPr>
        <p:blipFill>
          <a:blip r:embed="rId3"/>
          <a:stretch>
            <a:fillRect/>
          </a:stretch>
        </p:blipFill>
        <p:spPr>
          <a:xfrm>
            <a:off x="-189317" y="-75028"/>
            <a:ext cx="12425819" cy="6989523"/>
          </a:xfrm>
          <a:prstGeom prst="rect">
            <a:avLst/>
          </a:prstGeom>
        </p:spPr>
      </p:pic>
      <p:sp>
        <p:nvSpPr>
          <p:cNvPr id="2" name="Title 1">
            <a:extLst>
              <a:ext uri="{FF2B5EF4-FFF2-40B4-BE49-F238E27FC236}">
                <a16:creationId xmlns:a16="http://schemas.microsoft.com/office/drawing/2014/main" id="{096825E3-73AB-B24F-94B8-0215EB4AF7BF}"/>
              </a:ext>
            </a:extLst>
          </p:cNvPr>
          <p:cNvSpPr>
            <a:spLocks noGrp="1"/>
          </p:cNvSpPr>
          <p:nvPr>
            <p:ph type="ctrTitle"/>
          </p:nvPr>
        </p:nvSpPr>
        <p:spPr/>
        <p:txBody>
          <a:bodyPr>
            <a:noAutofit/>
          </a:bodyPr>
          <a:lstStyle/>
          <a:p>
            <a:r>
              <a:rPr lang="en-US" sz="5400" b="1" dirty="0">
                <a:solidFill>
                  <a:schemeClr val="bg2"/>
                </a:solidFill>
                <a:latin typeface="Montserrat" pitchFamily="2" charset="77"/>
              </a:rPr>
              <a:t>Artistic Appreciation, Emotional Intelligence,</a:t>
            </a:r>
            <a:br>
              <a:rPr lang="en-US" sz="5400" b="1" dirty="0">
                <a:solidFill>
                  <a:schemeClr val="bg2"/>
                </a:solidFill>
                <a:latin typeface="Montserrat" pitchFamily="2" charset="77"/>
              </a:rPr>
            </a:br>
            <a:r>
              <a:rPr lang="en-US" sz="5400" b="1" dirty="0">
                <a:solidFill>
                  <a:schemeClr val="bg2"/>
                </a:solidFill>
                <a:latin typeface="Montserrat" pitchFamily="2" charset="77"/>
              </a:rPr>
              <a:t>and the Quality Mindset </a:t>
            </a:r>
          </a:p>
        </p:txBody>
      </p:sp>
      <p:sp>
        <p:nvSpPr>
          <p:cNvPr id="3" name="Content Placeholder 2">
            <a:extLst>
              <a:ext uri="{FF2B5EF4-FFF2-40B4-BE49-F238E27FC236}">
                <a16:creationId xmlns:a16="http://schemas.microsoft.com/office/drawing/2014/main" id="{534DD638-55FC-8A47-8941-AA2711FCA5D0}"/>
              </a:ext>
            </a:extLst>
          </p:cNvPr>
          <p:cNvSpPr>
            <a:spLocks noGrp="1"/>
          </p:cNvSpPr>
          <p:nvPr>
            <p:ph type="subTitle" idx="1"/>
          </p:nvPr>
        </p:nvSpPr>
        <p:spPr/>
        <p:txBody>
          <a:bodyPr>
            <a:normAutofit/>
          </a:bodyPr>
          <a:lstStyle/>
          <a:p>
            <a:pPr algn="l"/>
            <a:r>
              <a:rPr lang="en-US" i="1" dirty="0">
                <a:solidFill>
                  <a:schemeClr val="bg1"/>
                </a:solidFill>
                <a:latin typeface="Tiro Bangla" panose="02000000000000000000" pitchFamily="2" charset="0"/>
                <a:cs typeface="Tiro Bangla" panose="02000000000000000000" pitchFamily="2" charset="0"/>
              </a:rPr>
              <a:t>“Art appreciation, like love, cannot be done by proxy: It is a very personal affair and is necessary to each individual.” </a:t>
            </a:r>
          </a:p>
          <a:p>
            <a:r>
              <a:rPr lang="en-US" i="1" dirty="0">
                <a:solidFill>
                  <a:schemeClr val="bg1"/>
                </a:solidFill>
                <a:latin typeface="Tiro Bangla" panose="02000000000000000000" pitchFamily="2" charset="0"/>
                <a:cs typeface="Tiro Bangla" panose="02000000000000000000" pitchFamily="2" charset="0"/>
              </a:rPr>
              <a:t>		     ― Robert Henri</a:t>
            </a:r>
            <a:endParaRPr lang="en-US" sz="2400" i="1" dirty="0">
              <a:solidFill>
                <a:schemeClr val="bg1"/>
              </a:solidFill>
              <a:latin typeface="Tiro Bangla" panose="02000000000000000000" pitchFamily="2" charset="0"/>
              <a:cs typeface="Tiro Bangla" panose="02000000000000000000" pitchFamily="2" charset="0"/>
            </a:endParaRPr>
          </a:p>
        </p:txBody>
      </p:sp>
      <p:sp>
        <p:nvSpPr>
          <p:cNvPr id="11" name="TextBox 10">
            <a:extLst>
              <a:ext uri="{FF2B5EF4-FFF2-40B4-BE49-F238E27FC236}">
                <a16:creationId xmlns:a16="http://schemas.microsoft.com/office/drawing/2014/main" id="{28F6BADE-48DB-224C-8475-91B4F948238D}"/>
              </a:ext>
            </a:extLst>
          </p:cNvPr>
          <p:cNvSpPr txBox="1"/>
          <p:nvPr/>
        </p:nvSpPr>
        <p:spPr>
          <a:xfrm>
            <a:off x="7263775" y="5956557"/>
            <a:ext cx="4397828" cy="400110"/>
          </a:xfrm>
          <a:prstGeom prst="rect">
            <a:avLst/>
          </a:prstGeom>
          <a:noFill/>
        </p:spPr>
        <p:txBody>
          <a:bodyPr wrap="square" rtlCol="0">
            <a:spAutoFit/>
          </a:bodyPr>
          <a:lstStyle/>
          <a:p>
            <a:pPr algn="r"/>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2" name="TextBox 11">
            <a:extLst>
              <a:ext uri="{FF2B5EF4-FFF2-40B4-BE49-F238E27FC236}">
                <a16:creationId xmlns:a16="http://schemas.microsoft.com/office/drawing/2014/main" id="{B2FCD00E-5636-7640-BD31-198D691EDA0C}"/>
              </a:ext>
            </a:extLst>
          </p:cNvPr>
          <p:cNvSpPr txBox="1"/>
          <p:nvPr/>
        </p:nvSpPr>
        <p:spPr>
          <a:xfrm>
            <a:off x="7305667" y="6322686"/>
            <a:ext cx="4397828" cy="400110"/>
          </a:xfrm>
          <a:prstGeom prst="rect">
            <a:avLst/>
          </a:prstGeom>
          <a:noFill/>
        </p:spPr>
        <p:txBody>
          <a:bodyPr wrap="square" rtlCol="0">
            <a:spAutoFit/>
          </a:bodyPr>
          <a:lstStyle/>
          <a:p>
            <a:pPr algn="r"/>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13" name="Picture 12">
            <a:extLst>
              <a:ext uri="{FF2B5EF4-FFF2-40B4-BE49-F238E27FC236}">
                <a16:creationId xmlns:a16="http://schemas.microsoft.com/office/drawing/2014/main" id="{DFAB44CC-ED73-3347-B1C2-D9292F4A0F93}"/>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14" name="Straight Connector 13">
            <a:extLst>
              <a:ext uri="{FF2B5EF4-FFF2-40B4-BE49-F238E27FC236}">
                <a16:creationId xmlns:a16="http://schemas.microsoft.com/office/drawing/2014/main" id="{D4043195-0577-0449-B1DF-6EFC45D564FD}"/>
              </a:ext>
            </a:extLst>
          </p:cNvPr>
          <p:cNvCxnSpPr>
            <a:cxnSpLocks/>
          </p:cNvCxnSpPr>
          <p:nvPr/>
        </p:nvCxnSpPr>
        <p:spPr>
          <a:xfrm>
            <a:off x="430306" y="5782235"/>
            <a:ext cx="11231297"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8" name="Picture 7" descr="Text&#10;&#10;Description automatically generated">
            <a:extLst>
              <a:ext uri="{FF2B5EF4-FFF2-40B4-BE49-F238E27FC236}">
                <a16:creationId xmlns:a16="http://schemas.microsoft.com/office/drawing/2014/main" id="{6AAA5A28-B2E6-5BAF-3243-54B5F1447824}"/>
              </a:ext>
            </a:extLst>
          </p:cNvPr>
          <p:cNvPicPr>
            <a:picLocks noChangeAspect="1"/>
          </p:cNvPicPr>
          <p:nvPr/>
        </p:nvPicPr>
        <p:blipFill>
          <a:blip r:embed="rId5"/>
          <a:stretch>
            <a:fillRect/>
          </a:stretch>
        </p:blipFill>
        <p:spPr>
          <a:xfrm>
            <a:off x="455024" y="5875136"/>
            <a:ext cx="758186" cy="758186"/>
          </a:xfrm>
          <a:prstGeom prst="rect">
            <a:avLst/>
          </a:prstGeom>
        </p:spPr>
      </p:pic>
    </p:spTree>
    <p:extLst>
      <p:ext uri="{BB962C8B-B14F-4D97-AF65-F5344CB8AC3E}">
        <p14:creationId xmlns:p14="http://schemas.microsoft.com/office/powerpoint/2010/main" val="65573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8" y="576417"/>
            <a:ext cx="10515600" cy="647200"/>
          </a:xfrm>
        </p:spPr>
        <p:txBody>
          <a:bodyPr>
            <a:normAutofit fontScale="90000"/>
          </a:bodyPr>
          <a:lstStyle/>
          <a:p>
            <a:r>
              <a:rPr lang="en-US" b="1" dirty="0">
                <a:solidFill>
                  <a:srgbClr val="ED701A"/>
                </a:solidFill>
                <a:latin typeface="Montserrat" pitchFamily="2" charset="77"/>
              </a:rPr>
              <a:t>Why This Matters?</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r>
              <a:rPr lang="en-US" sz="2400" dirty="0">
                <a:solidFill>
                  <a:schemeClr val="bg1"/>
                </a:solidFill>
                <a:latin typeface="Montserrat" pitchFamily="2" charset="77"/>
              </a:rPr>
              <a:t>The humanity and creative aspects of development are often overlooked.</a:t>
            </a:r>
          </a:p>
          <a:p>
            <a:r>
              <a:rPr lang="en-US" sz="2400" dirty="0">
                <a:solidFill>
                  <a:schemeClr val="bg1"/>
                </a:solidFill>
                <a:latin typeface="Montserrat" pitchFamily="2" charset="77"/>
              </a:rPr>
              <a:t>There is a human, an artist behind every single line of code.</a:t>
            </a:r>
          </a:p>
          <a:p>
            <a:r>
              <a:rPr lang="en-US" sz="2400" dirty="0">
                <a:solidFill>
                  <a:schemeClr val="bg1"/>
                </a:solidFill>
                <a:latin typeface="Montserrat" pitchFamily="2" charset="77"/>
              </a:rPr>
              <a:t>Humans express their emotions through creative outlets.</a:t>
            </a:r>
          </a:p>
          <a:p>
            <a:r>
              <a:rPr lang="en-US" sz="2400" dirty="0">
                <a:solidFill>
                  <a:schemeClr val="bg1"/>
                </a:solidFill>
                <a:latin typeface="Montserrat" pitchFamily="2" charset="77"/>
              </a:rPr>
              <a:t>According to Forbes, top reasons developers leave jobs:</a:t>
            </a:r>
          </a:p>
          <a:p>
            <a:pPr lvl="1"/>
            <a:r>
              <a:rPr lang="en-US" sz="2000" dirty="0">
                <a:solidFill>
                  <a:schemeClr val="bg1"/>
                </a:solidFill>
                <a:latin typeface="Montserrat" pitchFamily="2" charset="77"/>
              </a:rPr>
              <a:t>Reason 4: “They feel creatively stifled”</a:t>
            </a:r>
          </a:p>
          <a:p>
            <a:pPr lvl="1"/>
            <a:r>
              <a:rPr lang="en-US" sz="2000" dirty="0">
                <a:solidFill>
                  <a:schemeClr val="bg1"/>
                </a:solidFill>
                <a:latin typeface="Montserrat" pitchFamily="2" charset="77"/>
              </a:rPr>
              <a:t>Reason 5: “They don’t feel recognized or appreciated”</a:t>
            </a:r>
          </a:p>
          <a:p>
            <a:pPr lvl="1"/>
            <a:r>
              <a:rPr lang="en-US" sz="2000" dirty="0">
                <a:solidFill>
                  <a:schemeClr val="bg1"/>
                </a:solidFill>
                <a:latin typeface="Montserrat" pitchFamily="2" charset="77"/>
              </a:rPr>
              <a:t>Reason 10: “They’ve lost passion for their work”</a:t>
            </a:r>
          </a:p>
          <a:p>
            <a:pPr lvl="1"/>
            <a:r>
              <a:rPr lang="en-US" sz="2000" dirty="0">
                <a:solidFill>
                  <a:schemeClr val="bg1"/>
                </a:solidFill>
                <a:latin typeface="Montserrat" pitchFamily="2" charset="77"/>
              </a:rPr>
              <a:t>Reason 11: “They feel like a cog in the machine”</a:t>
            </a:r>
          </a:p>
          <a:p>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305500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fade">
                                      <p:cBhvr>
                                        <p:cTn id="25" dur="500"/>
                                        <p:tgtEl>
                                          <p:spTgt spid="11">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5" end="5"/>
                                            </p:txEl>
                                          </p:spTgt>
                                        </p:tgtEl>
                                        <p:attrNameLst>
                                          <p:attrName>style.visibility</p:attrName>
                                        </p:attrNameLst>
                                      </p:cBhvr>
                                      <p:to>
                                        <p:strVal val="visible"/>
                                      </p:to>
                                    </p:set>
                                    <p:animEffect transition="in" filter="fade">
                                      <p:cBhvr>
                                        <p:cTn id="28" dur="500"/>
                                        <p:tgtEl>
                                          <p:spTgt spid="11">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fade">
                                      <p:cBhvr>
                                        <p:cTn id="31" dur="500"/>
                                        <p:tgtEl>
                                          <p:spTgt spid="11">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7" end="7"/>
                                            </p:txEl>
                                          </p:spTgt>
                                        </p:tgtEl>
                                        <p:attrNameLst>
                                          <p:attrName>style.visibility</p:attrName>
                                        </p:attrNameLst>
                                      </p:cBhvr>
                                      <p:to>
                                        <p:strVal val="visible"/>
                                      </p:to>
                                    </p:set>
                                    <p:animEffect transition="in" filter="fade">
                                      <p:cBhvr>
                                        <p:cTn id="34"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11027728" cy="647200"/>
          </a:xfrm>
        </p:spPr>
        <p:txBody>
          <a:bodyPr>
            <a:normAutofit fontScale="90000"/>
          </a:bodyPr>
          <a:lstStyle/>
          <a:p>
            <a:r>
              <a:rPr lang="en-US" b="1" dirty="0">
                <a:solidFill>
                  <a:srgbClr val="ED701A"/>
                </a:solidFill>
                <a:latin typeface="Montserrat" pitchFamily="2" charset="77"/>
              </a:rPr>
              <a:t>Quality Through The Lens of Art</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r>
              <a:rPr lang="en-US" sz="2400" dirty="0">
                <a:solidFill>
                  <a:schemeClr val="bg1"/>
                </a:solidFill>
                <a:latin typeface="Montserrat" pitchFamily="2" charset="77"/>
              </a:rPr>
              <a:t>We excel at find flaws, but this can alienate us from partners.</a:t>
            </a:r>
          </a:p>
          <a:p>
            <a:r>
              <a:rPr lang="en-US" sz="2400" dirty="0">
                <a:solidFill>
                  <a:schemeClr val="bg1"/>
                </a:solidFill>
                <a:latin typeface="Montserrat" pitchFamily="2" charset="77"/>
              </a:rPr>
              <a:t>By acknowledging the humanity of their art we can help partners shine on.</a:t>
            </a:r>
          </a:p>
          <a:p>
            <a:r>
              <a:rPr lang="en-US" sz="2400" dirty="0">
                <a:solidFill>
                  <a:schemeClr val="bg1"/>
                </a:solidFill>
                <a:latin typeface="Montserrat" pitchFamily="2" charset="77"/>
              </a:rPr>
              <a:t>By being educative instead of prescriptive we can tear down walls.</a:t>
            </a:r>
          </a:p>
          <a:p>
            <a:r>
              <a:rPr lang="en-US" sz="2400" dirty="0">
                <a:solidFill>
                  <a:schemeClr val="bg1"/>
                </a:solidFill>
                <a:latin typeface="Montserrat" pitchFamily="2" charset="77"/>
              </a:rPr>
              <a:t>Opens the doors for mentorships, knowledge sharing, improved quality of work.</a:t>
            </a:r>
          </a:p>
          <a:p>
            <a:endParaRPr lang="en-US" sz="2400" dirty="0">
              <a:solidFill>
                <a:schemeClr val="bg1"/>
              </a:solidFill>
              <a:latin typeface="Montserrat" pitchFamily="2" charset="77"/>
            </a:endParaRPr>
          </a:p>
          <a:p>
            <a:endParaRPr lang="en-US" sz="2400" i="1" dirty="0">
              <a:solidFill>
                <a:schemeClr val="bg1"/>
              </a:solidFill>
              <a:latin typeface="Montserrat" pitchFamily="2" charset="77"/>
            </a:endParaRPr>
          </a:p>
          <a:p>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165010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7" y="576417"/>
            <a:ext cx="11027728" cy="647200"/>
          </a:xfrm>
        </p:spPr>
        <p:txBody>
          <a:bodyPr>
            <a:normAutofit fontScale="90000"/>
          </a:bodyPr>
          <a:lstStyle/>
          <a:p>
            <a:r>
              <a:rPr lang="en-US" b="1" dirty="0">
                <a:solidFill>
                  <a:srgbClr val="ED701A"/>
                </a:solidFill>
                <a:latin typeface="Montserrat" pitchFamily="2" charset="77"/>
              </a:rPr>
              <a:t>How Does This Make a Difference?</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r>
              <a:rPr lang="en-US" sz="2400" dirty="0">
                <a:solidFill>
                  <a:schemeClr val="bg1"/>
                </a:solidFill>
                <a:latin typeface="Montserrat" pitchFamily="2" charset="77"/>
              </a:rPr>
              <a:t>Code reviews can transcend the mere functional analysis of code</a:t>
            </a:r>
          </a:p>
          <a:p>
            <a:r>
              <a:rPr lang="en-US" sz="2400" dirty="0">
                <a:solidFill>
                  <a:schemeClr val="bg1"/>
                </a:solidFill>
                <a:latin typeface="Montserrat" pitchFamily="2" charset="77"/>
              </a:rPr>
              <a:t>Emotional intelligence can help </a:t>
            </a:r>
            <a:r>
              <a:rPr lang="en-US" sz="2400" i="1" dirty="0">
                <a:solidFill>
                  <a:schemeClr val="bg1"/>
                </a:solidFill>
                <a:latin typeface="Montserrat" pitchFamily="2" charset="77"/>
              </a:rPr>
              <a:t>build relationships </a:t>
            </a:r>
            <a:r>
              <a:rPr lang="en-US" sz="2400" dirty="0">
                <a:solidFill>
                  <a:schemeClr val="bg1"/>
                </a:solidFill>
                <a:latin typeface="Montserrat" pitchFamily="2" charset="77"/>
              </a:rPr>
              <a:t>with partner teams</a:t>
            </a:r>
          </a:p>
          <a:p>
            <a:r>
              <a:rPr lang="en-US" sz="2400" dirty="0">
                <a:solidFill>
                  <a:schemeClr val="bg1"/>
                </a:solidFill>
                <a:latin typeface="Montserrat" pitchFamily="2" charset="77"/>
              </a:rPr>
              <a:t>Build those relationships through artistic appreciation can </a:t>
            </a:r>
            <a:r>
              <a:rPr lang="en-US" sz="2400" i="1" dirty="0">
                <a:solidFill>
                  <a:schemeClr val="bg1"/>
                </a:solidFill>
                <a:latin typeface="Montserrat" pitchFamily="2" charset="77"/>
              </a:rPr>
              <a:t>delight your customers</a:t>
            </a:r>
            <a:endParaRPr lang="en-US" sz="2400" dirty="0">
              <a:solidFill>
                <a:schemeClr val="bg1"/>
              </a:solidFill>
              <a:latin typeface="Montserrat" pitchFamily="2" charset="77"/>
            </a:endParaRPr>
          </a:p>
          <a:p>
            <a:r>
              <a:rPr lang="en-US" sz="2400" dirty="0">
                <a:solidFill>
                  <a:schemeClr val="bg1"/>
                </a:solidFill>
                <a:latin typeface="Montserrat" pitchFamily="2" charset="77"/>
              </a:rPr>
              <a:t>Increased awareness of your partners fosters </a:t>
            </a:r>
            <a:r>
              <a:rPr lang="en-US" sz="2400" i="1" dirty="0">
                <a:solidFill>
                  <a:schemeClr val="bg1"/>
                </a:solidFill>
                <a:latin typeface="Montserrat" pitchFamily="2" charset="77"/>
              </a:rPr>
              <a:t>integrity and respect</a:t>
            </a:r>
          </a:p>
          <a:p>
            <a:r>
              <a:rPr lang="en-US" sz="2400" dirty="0">
                <a:solidFill>
                  <a:schemeClr val="bg1"/>
                </a:solidFill>
                <a:latin typeface="Montserrat" pitchFamily="2" charset="77"/>
              </a:rPr>
              <a:t>Appreciating creative of work from partner teams ensures </a:t>
            </a:r>
            <a:r>
              <a:rPr lang="en-US" sz="2400" i="1" dirty="0">
                <a:solidFill>
                  <a:schemeClr val="bg1"/>
                </a:solidFill>
                <a:latin typeface="Montserrat" pitchFamily="2" charset="77"/>
              </a:rPr>
              <a:t>dedication to quality</a:t>
            </a:r>
            <a:endParaRPr lang="en-US" sz="2400" dirty="0">
              <a:solidFill>
                <a:schemeClr val="bg1"/>
              </a:solidFill>
              <a:latin typeface="Montserrat" pitchFamily="2" charset="77"/>
            </a:endParaRPr>
          </a:p>
          <a:p>
            <a:r>
              <a:rPr lang="en-US" sz="2400" dirty="0">
                <a:solidFill>
                  <a:schemeClr val="bg1"/>
                </a:solidFill>
                <a:latin typeface="Montserrat" pitchFamily="2" charset="77"/>
              </a:rPr>
              <a:t>Artistic appreciation in a code review </a:t>
            </a:r>
            <a:r>
              <a:rPr lang="en-US" sz="2400" i="1" dirty="0">
                <a:solidFill>
                  <a:schemeClr val="bg1"/>
                </a:solidFill>
                <a:latin typeface="Montserrat" pitchFamily="2" charset="77"/>
              </a:rPr>
              <a:t>challenges the expected</a:t>
            </a:r>
          </a:p>
          <a:p>
            <a:endParaRPr lang="en-US" sz="240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67416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8" y="576417"/>
            <a:ext cx="4813786" cy="647200"/>
          </a:xfrm>
        </p:spPr>
        <p:txBody>
          <a:bodyPr>
            <a:normAutofit fontScale="90000"/>
          </a:bodyPr>
          <a:lstStyle/>
          <a:p>
            <a:r>
              <a:rPr lang="en-US" b="1" dirty="0">
                <a:solidFill>
                  <a:srgbClr val="ED701A"/>
                </a:solidFill>
                <a:latin typeface="Montserrat" pitchFamily="2" charset="77"/>
              </a:rPr>
              <a:t> </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7618245" y="2873112"/>
            <a:ext cx="8388269" cy="1510804"/>
          </a:xfrm>
          <a:prstGeom prst="rect">
            <a:avLst/>
          </a:prstGeom>
        </p:spPr>
      </p:pic>
      <p:pic>
        <p:nvPicPr>
          <p:cNvPr id="13" name="Picture 12">
            <a:extLst>
              <a:ext uri="{FF2B5EF4-FFF2-40B4-BE49-F238E27FC236}">
                <a16:creationId xmlns:a16="http://schemas.microsoft.com/office/drawing/2014/main" id="{D966701A-DEE2-838D-41E2-42490D7E9504}"/>
              </a:ext>
            </a:extLst>
          </p:cNvPr>
          <p:cNvPicPr>
            <a:picLocks noChangeAspect="1"/>
          </p:cNvPicPr>
          <p:nvPr/>
        </p:nvPicPr>
        <p:blipFill>
          <a:blip r:embed="rId6"/>
          <a:srcRect/>
          <a:stretch/>
        </p:blipFill>
        <p:spPr>
          <a:xfrm>
            <a:off x="2594592" y="0"/>
            <a:ext cx="6858000" cy="6858000"/>
          </a:xfrm>
          <a:prstGeom prst="rect">
            <a:avLst/>
          </a:prstGeom>
        </p:spPr>
      </p:pic>
      <p:sp>
        <p:nvSpPr>
          <p:cNvPr id="2" name="Content Placeholder 4">
            <a:extLst>
              <a:ext uri="{FF2B5EF4-FFF2-40B4-BE49-F238E27FC236}">
                <a16:creationId xmlns:a16="http://schemas.microsoft.com/office/drawing/2014/main" id="{3FA51F71-F640-4D3A-F75D-A9FB3A9BC1AB}"/>
              </a:ext>
            </a:extLst>
          </p:cNvPr>
          <p:cNvSpPr>
            <a:spLocks noGrp="1"/>
          </p:cNvSpPr>
          <p:nvPr>
            <p:ph idx="1"/>
          </p:nvPr>
        </p:nvSpPr>
        <p:spPr>
          <a:xfrm>
            <a:off x="3339111" y="2190283"/>
            <a:ext cx="5368962" cy="2477433"/>
          </a:xfrm>
        </p:spPr>
        <p:txBody>
          <a:bodyPr>
            <a:normAutofit fontScale="92500" lnSpcReduction="10000"/>
          </a:bodyPr>
          <a:lstStyle/>
          <a:p>
            <a:pPr marL="0" indent="0">
              <a:buNone/>
            </a:pPr>
            <a:r>
              <a:rPr lang="en-US" sz="20000" dirty="0">
                <a:solidFill>
                  <a:schemeClr val="bg1"/>
                </a:solidFill>
                <a:latin typeface="Consolas" panose="020B0609020204030204" pitchFamily="49" charset="0"/>
                <a:cs typeface="Consolas" panose="020B0609020204030204" pitchFamily="49" charset="0"/>
              </a:rPr>
              <a:t>code</a:t>
            </a:r>
          </a:p>
        </p:txBody>
      </p:sp>
    </p:spTree>
    <p:extLst>
      <p:ext uri="{BB962C8B-B14F-4D97-AF65-F5344CB8AC3E}">
        <p14:creationId xmlns:p14="http://schemas.microsoft.com/office/powerpoint/2010/main" val="144298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xEl>
                                              <p:pRg st="0" end="0"/>
                                            </p:txEl>
                                          </p:spTgt>
                                        </p:tgtEl>
                                      </p:cBhvr>
                                    </p:animEffect>
                                    <p:set>
                                      <p:cBhvr>
                                        <p:cTn id="7" dur="1" fill="hold">
                                          <p:stCondLst>
                                            <p:cond delay="499"/>
                                          </p:stCondLst>
                                        </p:cTn>
                                        <p:tgtEl>
                                          <p:spTgt spid="2">
                                            <p:txEl>
                                              <p:pRg st="0" end="0"/>
                                            </p:txEl>
                                          </p:spTgt>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472198" y="576417"/>
            <a:ext cx="4813786" cy="647200"/>
          </a:xfrm>
        </p:spPr>
        <p:txBody>
          <a:bodyPr>
            <a:normAutofit fontScale="90000"/>
          </a:bodyPr>
          <a:lstStyle/>
          <a:p>
            <a:r>
              <a:rPr lang="en-US" b="1" dirty="0">
                <a:solidFill>
                  <a:srgbClr val="ED701A"/>
                </a:solidFill>
                <a:latin typeface="Montserrat" pitchFamily="2" charset="77"/>
              </a:rPr>
              <a:t>Citations</a:t>
            </a:r>
          </a:p>
        </p:txBody>
      </p:sp>
      <p:sp>
        <p:nvSpPr>
          <p:cNvPr id="11" name="Content Placeholder 2">
            <a:extLst>
              <a:ext uri="{FF2B5EF4-FFF2-40B4-BE49-F238E27FC236}">
                <a16:creationId xmlns:a16="http://schemas.microsoft.com/office/drawing/2014/main" id="{156379D7-09B9-A04E-AB5A-9CA623F71D20}"/>
              </a:ext>
            </a:extLst>
          </p:cNvPr>
          <p:cNvSpPr>
            <a:spLocks noGrp="1"/>
          </p:cNvSpPr>
          <p:nvPr>
            <p:ph idx="1"/>
          </p:nvPr>
        </p:nvSpPr>
        <p:spPr>
          <a:xfrm>
            <a:off x="472198" y="1397938"/>
            <a:ext cx="10515600" cy="4351338"/>
          </a:xfrm>
        </p:spPr>
        <p:txBody>
          <a:bodyPr>
            <a:normAutofit/>
          </a:bodyPr>
          <a:lstStyle/>
          <a:p>
            <a:r>
              <a:rPr lang="en-US" sz="2400" dirty="0">
                <a:solidFill>
                  <a:schemeClr val="bg1"/>
                </a:solidFill>
                <a:latin typeface="Montserrat" pitchFamily="2" charset="77"/>
              </a:rPr>
              <a:t>Merriam-</a:t>
            </a:r>
            <a:r>
              <a:rPr lang="en-US" sz="2400" dirty="0" err="1">
                <a:solidFill>
                  <a:schemeClr val="bg1"/>
                </a:solidFill>
                <a:latin typeface="Montserrat" pitchFamily="2" charset="77"/>
              </a:rPr>
              <a:t>Webster.com</a:t>
            </a:r>
            <a:r>
              <a:rPr lang="en-US" sz="2400" dirty="0">
                <a:solidFill>
                  <a:schemeClr val="bg1"/>
                </a:solidFill>
                <a:latin typeface="Montserrat" pitchFamily="2" charset="77"/>
              </a:rPr>
              <a:t> Dictionary. n.d. art. Accessed June 1</a:t>
            </a:r>
            <a:r>
              <a:rPr lang="en-US" sz="2400" baseline="30000" dirty="0">
                <a:solidFill>
                  <a:schemeClr val="bg1"/>
                </a:solidFill>
                <a:latin typeface="Montserrat" pitchFamily="2" charset="77"/>
              </a:rPr>
              <a:t>st</a:t>
            </a:r>
            <a:r>
              <a:rPr lang="en-US" sz="2400" dirty="0">
                <a:solidFill>
                  <a:schemeClr val="bg1"/>
                </a:solidFill>
                <a:latin typeface="Montserrat" pitchFamily="2" charset="77"/>
              </a:rPr>
              <a:t>, 2023. https://</a:t>
            </a:r>
            <a:r>
              <a:rPr lang="en-US" sz="2400" dirty="0" err="1">
                <a:solidFill>
                  <a:schemeClr val="bg1"/>
                </a:solidFill>
                <a:latin typeface="Montserrat" pitchFamily="2" charset="77"/>
              </a:rPr>
              <a:t>www.merriam-webster.com</a:t>
            </a:r>
            <a:r>
              <a:rPr lang="en-US" sz="2400" dirty="0">
                <a:solidFill>
                  <a:schemeClr val="bg1"/>
                </a:solidFill>
                <a:latin typeface="Montserrat" pitchFamily="2" charset="77"/>
              </a:rPr>
              <a:t>/dictionary/art</a:t>
            </a:r>
          </a:p>
          <a:p>
            <a:r>
              <a:rPr lang="en-US" sz="2400" dirty="0">
                <a:solidFill>
                  <a:schemeClr val="bg1"/>
                </a:solidFill>
                <a:latin typeface="Montserrat" pitchFamily="2" charset="77"/>
              </a:rPr>
              <a:t>McCloud, Scott. 1993. Understanding Comics: The Invisible Art.  New York: Kitchen Sink Press.</a:t>
            </a:r>
          </a:p>
          <a:p>
            <a:r>
              <a:rPr lang="en-US" sz="2400" dirty="0">
                <a:solidFill>
                  <a:schemeClr val="bg1"/>
                </a:solidFill>
                <a:latin typeface="Montserrat" pitchFamily="2" charset="77"/>
              </a:rPr>
              <a:t>Roberts, Geoffrey. 2015. Emotions Wheel, </a:t>
            </a:r>
            <a:r>
              <a:rPr lang="en-US" sz="2400" dirty="0" err="1">
                <a:solidFill>
                  <a:schemeClr val="bg1"/>
                </a:solidFill>
                <a:latin typeface="Montserrat" pitchFamily="2" charset="77"/>
              </a:rPr>
              <a:t>Imgur</a:t>
            </a:r>
            <a:r>
              <a:rPr lang="en-US" sz="2400" dirty="0">
                <a:solidFill>
                  <a:schemeClr val="bg1"/>
                </a:solidFill>
                <a:latin typeface="Montserrat" pitchFamily="2" charset="77"/>
              </a:rPr>
              <a:t>, entry posted March 15</a:t>
            </a:r>
            <a:r>
              <a:rPr lang="en-US" sz="2400" baseline="30000" dirty="0">
                <a:solidFill>
                  <a:schemeClr val="bg1"/>
                </a:solidFill>
                <a:latin typeface="Montserrat" pitchFamily="2" charset="77"/>
              </a:rPr>
              <a:t>th</a:t>
            </a:r>
            <a:r>
              <a:rPr lang="en-US" sz="2400" dirty="0">
                <a:solidFill>
                  <a:schemeClr val="bg1"/>
                </a:solidFill>
                <a:latin typeface="Montserrat" pitchFamily="2" charset="77"/>
              </a:rPr>
              <a:t>, 2015, https://</a:t>
            </a:r>
            <a:r>
              <a:rPr lang="en-US" sz="2400" dirty="0" err="1">
                <a:solidFill>
                  <a:schemeClr val="bg1"/>
                </a:solidFill>
                <a:latin typeface="Montserrat" pitchFamily="2" charset="77"/>
              </a:rPr>
              <a:t>imgur.com</a:t>
            </a:r>
            <a:r>
              <a:rPr lang="en-US" sz="2400" dirty="0">
                <a:solidFill>
                  <a:schemeClr val="bg1"/>
                </a:solidFill>
                <a:latin typeface="Montserrat" pitchFamily="2" charset="77"/>
              </a:rPr>
              <a:t>/a/</a:t>
            </a:r>
            <a:r>
              <a:rPr lang="en-US" sz="2400" dirty="0" err="1">
                <a:solidFill>
                  <a:schemeClr val="bg1"/>
                </a:solidFill>
                <a:latin typeface="Montserrat" pitchFamily="2" charset="77"/>
              </a:rPr>
              <a:t>CkxQC</a:t>
            </a:r>
            <a:r>
              <a:rPr lang="en-US" sz="2400" dirty="0">
                <a:solidFill>
                  <a:schemeClr val="bg1"/>
                </a:solidFill>
                <a:latin typeface="Montserrat" pitchFamily="2" charset="77"/>
              </a:rPr>
              <a:t> (accessed June 1</a:t>
            </a:r>
            <a:r>
              <a:rPr lang="en-US" sz="2400" baseline="30000" dirty="0">
                <a:solidFill>
                  <a:schemeClr val="bg1"/>
                </a:solidFill>
                <a:latin typeface="Montserrat" pitchFamily="2" charset="77"/>
              </a:rPr>
              <a:t>st</a:t>
            </a:r>
            <a:r>
              <a:rPr lang="en-US" sz="2400" dirty="0">
                <a:solidFill>
                  <a:schemeClr val="bg1"/>
                </a:solidFill>
                <a:latin typeface="Montserrat" pitchFamily="2" charset="77"/>
              </a:rPr>
              <a:t>, 2023).</a:t>
            </a:r>
          </a:p>
          <a:p>
            <a:r>
              <a:rPr lang="en-US" sz="2400" dirty="0" err="1">
                <a:solidFill>
                  <a:schemeClr val="bg1"/>
                </a:solidFill>
                <a:latin typeface="Montserrat" pitchFamily="2" charset="77"/>
              </a:rPr>
              <a:t>Forbe’s</a:t>
            </a:r>
            <a:r>
              <a:rPr lang="en-US" sz="2400" dirty="0">
                <a:solidFill>
                  <a:schemeClr val="bg1"/>
                </a:solidFill>
                <a:latin typeface="Montserrat" pitchFamily="2" charset="77"/>
              </a:rPr>
              <a:t> Council Post: 13 Reasons Devs Leave Companies (And How To Turn Them Around), entry posted Sept 4</a:t>
            </a:r>
            <a:r>
              <a:rPr lang="en-US" sz="2400" baseline="30000" dirty="0">
                <a:solidFill>
                  <a:schemeClr val="bg1"/>
                </a:solidFill>
                <a:latin typeface="Montserrat" pitchFamily="2" charset="77"/>
              </a:rPr>
              <a:t>th</a:t>
            </a:r>
            <a:r>
              <a:rPr lang="en-US" sz="2400" dirty="0">
                <a:solidFill>
                  <a:schemeClr val="bg1"/>
                </a:solidFill>
                <a:latin typeface="Montserrat" pitchFamily="2" charset="77"/>
              </a:rPr>
              <a:t>, 2020 </a:t>
            </a:r>
            <a:r>
              <a:rPr lang="en-US" sz="2000" dirty="0">
                <a:solidFill>
                  <a:schemeClr val="bg1"/>
                </a:solidFill>
                <a:latin typeface="Montserrat" pitchFamily="2" charset="77"/>
              </a:rPr>
              <a:t>https://www.forbes.com/sites/forbestechcouncil/2020/09/04/13-reasons-devs-leave-companies-and-how-to-turn-them-around/ (access September 19</a:t>
            </a:r>
            <a:r>
              <a:rPr lang="en-US" sz="2000" baseline="30000" dirty="0">
                <a:solidFill>
                  <a:schemeClr val="bg1"/>
                </a:solidFill>
                <a:latin typeface="Montserrat" pitchFamily="2" charset="77"/>
              </a:rPr>
              <a:t>th</a:t>
            </a:r>
            <a:r>
              <a:rPr lang="en-US" sz="2000" dirty="0">
                <a:solidFill>
                  <a:schemeClr val="bg1"/>
                </a:solidFill>
                <a:latin typeface="Montserrat" pitchFamily="2" charset="77"/>
              </a:rPr>
              <a:t>, 2023)</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0400254"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7618245" y="2873112"/>
            <a:ext cx="8388269" cy="1510804"/>
          </a:xfrm>
          <a:prstGeom prst="rect">
            <a:avLst/>
          </a:prstGeom>
        </p:spPr>
      </p:pic>
    </p:spTree>
    <p:extLst>
      <p:ext uri="{BB962C8B-B14F-4D97-AF65-F5344CB8AC3E}">
        <p14:creationId xmlns:p14="http://schemas.microsoft.com/office/powerpoint/2010/main" val="3854197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star, night sky&#10;&#10;Description automatically generated">
            <a:extLst>
              <a:ext uri="{FF2B5EF4-FFF2-40B4-BE49-F238E27FC236}">
                <a16:creationId xmlns:a16="http://schemas.microsoft.com/office/drawing/2014/main" id="{6C6276E7-24ED-AA7B-0D17-1A4E52626D47}"/>
              </a:ext>
            </a:extLst>
          </p:cNvPr>
          <p:cNvPicPr>
            <a:picLocks noChangeAspect="1"/>
          </p:cNvPicPr>
          <p:nvPr/>
        </p:nvPicPr>
        <p:blipFill>
          <a:blip r:embed="rId3"/>
          <a:stretch>
            <a:fillRect/>
          </a:stretch>
        </p:blipFill>
        <p:spPr>
          <a:xfrm>
            <a:off x="-189317" y="-75028"/>
            <a:ext cx="12425819" cy="6989523"/>
          </a:xfrm>
          <a:prstGeom prst="rect">
            <a:avLst/>
          </a:prstGeom>
        </p:spPr>
      </p:pic>
      <p:sp>
        <p:nvSpPr>
          <p:cNvPr id="8" name="Title 7">
            <a:extLst>
              <a:ext uri="{FF2B5EF4-FFF2-40B4-BE49-F238E27FC236}">
                <a16:creationId xmlns:a16="http://schemas.microsoft.com/office/drawing/2014/main" id="{00B9C511-2BA7-B144-8CAF-2CAD966A77E1}"/>
              </a:ext>
            </a:extLst>
          </p:cNvPr>
          <p:cNvSpPr>
            <a:spLocks noGrp="1"/>
          </p:cNvSpPr>
          <p:nvPr>
            <p:ph type="title"/>
          </p:nvPr>
        </p:nvSpPr>
        <p:spPr>
          <a:xfrm>
            <a:off x="3689107" y="576417"/>
            <a:ext cx="4813786" cy="647200"/>
          </a:xfrm>
        </p:spPr>
        <p:txBody>
          <a:bodyPr>
            <a:normAutofit fontScale="90000"/>
          </a:bodyPr>
          <a:lstStyle/>
          <a:p>
            <a:r>
              <a:rPr lang="en-US" b="1" dirty="0">
                <a:solidFill>
                  <a:srgbClr val="ED701A"/>
                </a:solidFill>
                <a:latin typeface="Montserrat" pitchFamily="2" charset="77"/>
              </a:rPr>
              <a:t>Meet the Artist</a:t>
            </a:r>
          </a:p>
        </p:txBody>
      </p:sp>
      <p:sp>
        <p:nvSpPr>
          <p:cNvPr id="18" name="TextBox 17">
            <a:extLst>
              <a:ext uri="{FF2B5EF4-FFF2-40B4-BE49-F238E27FC236}">
                <a16:creationId xmlns:a16="http://schemas.microsoft.com/office/drawing/2014/main" id="{7CCAA82B-A680-3847-9520-40F190491379}"/>
              </a:ext>
            </a:extLst>
          </p:cNvPr>
          <p:cNvSpPr txBox="1"/>
          <p:nvPr/>
        </p:nvSpPr>
        <p:spPr>
          <a:xfrm>
            <a:off x="430306" y="5956557"/>
            <a:ext cx="4397828" cy="400110"/>
          </a:xfrm>
          <a:prstGeom prst="rect">
            <a:avLst/>
          </a:prstGeom>
          <a:noFill/>
        </p:spPr>
        <p:txBody>
          <a:bodyPr wrap="square" rtlCol="0">
            <a:spAutoFit/>
          </a:bodyPr>
          <a:lstStyle/>
          <a:p>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9" name="TextBox 18">
            <a:extLst>
              <a:ext uri="{FF2B5EF4-FFF2-40B4-BE49-F238E27FC236}">
                <a16:creationId xmlns:a16="http://schemas.microsoft.com/office/drawing/2014/main" id="{7194090E-1455-6648-9A20-CD451EE3E97D}"/>
              </a:ext>
            </a:extLst>
          </p:cNvPr>
          <p:cNvSpPr txBox="1"/>
          <p:nvPr/>
        </p:nvSpPr>
        <p:spPr>
          <a:xfrm>
            <a:off x="472198" y="6322686"/>
            <a:ext cx="4397828" cy="400110"/>
          </a:xfrm>
          <a:prstGeom prst="rect">
            <a:avLst/>
          </a:prstGeom>
          <a:noFill/>
        </p:spPr>
        <p:txBody>
          <a:bodyPr wrap="square" rtlCol="0">
            <a:spAutoFit/>
          </a:bodyPr>
          <a:lstStyle/>
          <a:p>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23" name="Picture 22">
            <a:extLst>
              <a:ext uri="{FF2B5EF4-FFF2-40B4-BE49-F238E27FC236}">
                <a16:creationId xmlns:a16="http://schemas.microsoft.com/office/drawing/2014/main" id="{57D4FA75-4B55-0145-9BCC-8DB5D0CCAE10}"/>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24" name="Straight Connector 23">
            <a:extLst>
              <a:ext uri="{FF2B5EF4-FFF2-40B4-BE49-F238E27FC236}">
                <a16:creationId xmlns:a16="http://schemas.microsoft.com/office/drawing/2014/main" id="{810B67F8-0C6C-D242-BAC5-A65FA53A31A8}"/>
              </a:ext>
            </a:extLst>
          </p:cNvPr>
          <p:cNvCxnSpPr>
            <a:cxnSpLocks/>
          </p:cNvCxnSpPr>
          <p:nvPr/>
        </p:nvCxnSpPr>
        <p:spPr>
          <a:xfrm>
            <a:off x="430306" y="5782235"/>
            <a:ext cx="11605981"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F7583590-A386-A859-476E-2CB1D0F28111}"/>
              </a:ext>
            </a:extLst>
          </p:cNvPr>
          <p:cNvPicPr>
            <a:picLocks noChangeAspect="1"/>
          </p:cNvPicPr>
          <p:nvPr/>
        </p:nvPicPr>
        <p:blipFill>
          <a:blip r:embed="rId5"/>
          <a:stretch>
            <a:fillRect/>
          </a:stretch>
        </p:blipFill>
        <p:spPr>
          <a:xfrm rot="16995746">
            <a:off x="-3605432" y="1164144"/>
            <a:ext cx="8388269" cy="1510804"/>
          </a:xfrm>
          <a:prstGeom prst="rect">
            <a:avLst/>
          </a:prstGeom>
        </p:spPr>
      </p:pic>
      <p:pic>
        <p:nvPicPr>
          <p:cNvPr id="7" name="Content Placeholder 6">
            <a:extLst>
              <a:ext uri="{FF2B5EF4-FFF2-40B4-BE49-F238E27FC236}">
                <a16:creationId xmlns:a16="http://schemas.microsoft.com/office/drawing/2014/main" id="{4CD47F30-B552-566E-0D72-42BDEDFA64CD}"/>
              </a:ext>
            </a:extLst>
          </p:cNvPr>
          <p:cNvPicPr>
            <a:picLocks noGrp="1" noChangeAspect="1"/>
          </p:cNvPicPr>
          <p:nvPr>
            <p:ph idx="1"/>
          </p:nvPr>
        </p:nvPicPr>
        <p:blipFill rotWithShape="1">
          <a:blip r:embed="rId6"/>
          <a:srcRect l="-5829" r="4285"/>
          <a:stretch/>
        </p:blipFill>
        <p:spPr>
          <a:xfrm>
            <a:off x="8014448" y="1430897"/>
            <a:ext cx="3313866" cy="4351338"/>
          </a:xfrm>
          <a:prstGeom prst="ellipse">
            <a:avLst/>
          </a:prstGeom>
          <a:effectLst>
            <a:softEdge rad="63500"/>
          </a:effectLst>
        </p:spPr>
      </p:pic>
      <p:pic>
        <p:nvPicPr>
          <p:cNvPr id="11" name="Picture 10">
            <a:extLst>
              <a:ext uri="{FF2B5EF4-FFF2-40B4-BE49-F238E27FC236}">
                <a16:creationId xmlns:a16="http://schemas.microsoft.com/office/drawing/2014/main" id="{C4EECBA0-6F7F-8420-26B7-B63692444E79}"/>
              </a:ext>
            </a:extLst>
          </p:cNvPr>
          <p:cNvPicPr>
            <a:picLocks noChangeAspect="1"/>
          </p:cNvPicPr>
          <p:nvPr/>
        </p:nvPicPr>
        <p:blipFill>
          <a:blip r:embed="rId7"/>
          <a:stretch>
            <a:fillRect/>
          </a:stretch>
        </p:blipFill>
        <p:spPr>
          <a:xfrm>
            <a:off x="1618060" y="1430897"/>
            <a:ext cx="1587500" cy="1587500"/>
          </a:xfrm>
          <a:prstGeom prst="rect">
            <a:avLst/>
          </a:prstGeom>
        </p:spPr>
      </p:pic>
      <p:sp>
        <p:nvSpPr>
          <p:cNvPr id="12" name="TextBox 11">
            <a:extLst>
              <a:ext uri="{FF2B5EF4-FFF2-40B4-BE49-F238E27FC236}">
                <a16:creationId xmlns:a16="http://schemas.microsoft.com/office/drawing/2014/main" id="{D018427A-6140-5415-3032-E540A3E7CCF9}"/>
              </a:ext>
            </a:extLst>
          </p:cNvPr>
          <p:cNvSpPr txBox="1"/>
          <p:nvPr/>
        </p:nvSpPr>
        <p:spPr>
          <a:xfrm>
            <a:off x="1926452" y="3015194"/>
            <a:ext cx="970715" cy="369332"/>
          </a:xfrm>
          <a:prstGeom prst="rect">
            <a:avLst/>
          </a:prstGeom>
          <a:noFill/>
        </p:spPr>
        <p:txBody>
          <a:bodyPr wrap="none" rtlCol="0">
            <a:spAutoFit/>
          </a:bodyPr>
          <a:lstStyle/>
          <a:p>
            <a:r>
              <a:rPr lang="en-US" sz="1800" dirty="0">
                <a:solidFill>
                  <a:schemeClr val="bg1"/>
                </a:solidFill>
                <a:latin typeface="Montserrat" pitchFamily="2" charset="77"/>
              </a:rPr>
              <a:t>LinkedIn</a:t>
            </a:r>
            <a:endParaRPr lang="en-US" dirty="0"/>
          </a:p>
        </p:txBody>
      </p:sp>
      <p:pic>
        <p:nvPicPr>
          <p:cNvPr id="14" name="Picture 13">
            <a:extLst>
              <a:ext uri="{FF2B5EF4-FFF2-40B4-BE49-F238E27FC236}">
                <a16:creationId xmlns:a16="http://schemas.microsoft.com/office/drawing/2014/main" id="{55AEB595-3C40-904D-C855-E9DB2ACFC66A}"/>
              </a:ext>
            </a:extLst>
          </p:cNvPr>
          <p:cNvPicPr>
            <a:picLocks noChangeAspect="1"/>
          </p:cNvPicPr>
          <p:nvPr/>
        </p:nvPicPr>
        <p:blipFill rotWithShape="1">
          <a:blip r:embed="rId8"/>
          <a:srcRect l="19443" t="24471" r="19830" b="36551"/>
          <a:stretch/>
        </p:blipFill>
        <p:spPr>
          <a:xfrm>
            <a:off x="1618060" y="3473475"/>
            <a:ext cx="1592834" cy="1747567"/>
          </a:xfrm>
          <a:prstGeom prst="rect">
            <a:avLst/>
          </a:prstGeom>
        </p:spPr>
      </p:pic>
      <p:sp>
        <p:nvSpPr>
          <p:cNvPr id="15" name="TextBox 14">
            <a:extLst>
              <a:ext uri="{FF2B5EF4-FFF2-40B4-BE49-F238E27FC236}">
                <a16:creationId xmlns:a16="http://schemas.microsoft.com/office/drawing/2014/main" id="{58C7EB01-65FD-F793-EDD3-92A03082886E}"/>
              </a:ext>
            </a:extLst>
          </p:cNvPr>
          <p:cNvSpPr txBox="1"/>
          <p:nvPr/>
        </p:nvSpPr>
        <p:spPr>
          <a:xfrm>
            <a:off x="1854060" y="5202126"/>
            <a:ext cx="1115498" cy="369332"/>
          </a:xfrm>
          <a:prstGeom prst="rect">
            <a:avLst/>
          </a:prstGeom>
          <a:noFill/>
        </p:spPr>
        <p:txBody>
          <a:bodyPr wrap="none" rtlCol="0">
            <a:spAutoFit/>
          </a:bodyPr>
          <a:lstStyle/>
          <a:p>
            <a:r>
              <a:rPr lang="en-US" sz="1800" dirty="0">
                <a:solidFill>
                  <a:schemeClr val="bg1"/>
                </a:solidFill>
                <a:latin typeface="Montserrat" pitchFamily="2" charset="77"/>
              </a:rPr>
              <a:t>Instagram</a:t>
            </a:r>
            <a:endParaRPr lang="en-US" dirty="0"/>
          </a:p>
        </p:txBody>
      </p:sp>
      <p:sp>
        <p:nvSpPr>
          <p:cNvPr id="16" name="Content Placeholder 2">
            <a:extLst>
              <a:ext uri="{FF2B5EF4-FFF2-40B4-BE49-F238E27FC236}">
                <a16:creationId xmlns:a16="http://schemas.microsoft.com/office/drawing/2014/main" id="{2DF0E001-CE04-0ADA-EDD5-938A534CB1C8}"/>
              </a:ext>
            </a:extLst>
          </p:cNvPr>
          <p:cNvSpPr txBox="1">
            <a:spLocks/>
          </p:cNvSpPr>
          <p:nvPr/>
        </p:nvSpPr>
        <p:spPr>
          <a:xfrm>
            <a:off x="3395951" y="1430897"/>
            <a:ext cx="4813786" cy="414056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Montserrat" pitchFamily="2" charset="77"/>
              </a:rPr>
              <a:t>Sophia McKeever (She/Her)</a:t>
            </a:r>
          </a:p>
          <a:p>
            <a:r>
              <a:rPr lang="en-US" sz="2400" dirty="0">
                <a:solidFill>
                  <a:schemeClr val="bg1"/>
                </a:solidFill>
                <a:latin typeface="Montserrat" pitchFamily="2" charset="77"/>
              </a:rPr>
              <a:t>10+ years as an SDET</a:t>
            </a:r>
          </a:p>
          <a:p>
            <a:r>
              <a:rPr lang="en-US" sz="2400" dirty="0">
                <a:solidFill>
                  <a:schemeClr val="bg1"/>
                </a:solidFill>
                <a:latin typeface="Montserrat" pitchFamily="2" charset="77"/>
              </a:rPr>
              <a:t>Employers Include:</a:t>
            </a:r>
          </a:p>
          <a:p>
            <a:pPr lvl="1"/>
            <a:r>
              <a:rPr lang="en-US" sz="2000" dirty="0">
                <a:solidFill>
                  <a:schemeClr val="bg1"/>
                </a:solidFill>
                <a:latin typeface="Montserrat" pitchFamily="2" charset="77"/>
              </a:rPr>
              <a:t>The Pokémon Company International</a:t>
            </a:r>
          </a:p>
          <a:p>
            <a:pPr lvl="1"/>
            <a:r>
              <a:rPr lang="en-US" sz="2000" dirty="0">
                <a:solidFill>
                  <a:schemeClr val="bg1"/>
                </a:solidFill>
                <a:latin typeface="Montserrat" pitchFamily="2" charset="77"/>
              </a:rPr>
              <a:t>Apple Inc.</a:t>
            </a:r>
          </a:p>
          <a:p>
            <a:pPr lvl="1"/>
            <a:r>
              <a:rPr lang="en-US" sz="2000" dirty="0">
                <a:solidFill>
                  <a:schemeClr val="bg1"/>
                </a:solidFill>
                <a:latin typeface="Montserrat" pitchFamily="2" charset="77"/>
              </a:rPr>
              <a:t>Microsoft Azure</a:t>
            </a:r>
          </a:p>
          <a:p>
            <a:pPr lvl="1"/>
            <a:r>
              <a:rPr lang="en-US" sz="2000" dirty="0" err="1">
                <a:solidFill>
                  <a:schemeClr val="bg1"/>
                </a:solidFill>
                <a:latin typeface="Montserrat" pitchFamily="2" charset="77"/>
              </a:rPr>
              <a:t>DataSphere</a:t>
            </a:r>
            <a:r>
              <a:rPr lang="en-US" sz="2000" dirty="0">
                <a:solidFill>
                  <a:schemeClr val="bg1"/>
                </a:solidFill>
                <a:latin typeface="Montserrat" pitchFamily="2" charset="77"/>
              </a:rPr>
              <a:t> Technologies Inc.</a:t>
            </a:r>
          </a:p>
          <a:p>
            <a:r>
              <a:rPr lang="en-US" sz="2400" dirty="0">
                <a:solidFill>
                  <a:schemeClr val="bg1"/>
                </a:solidFill>
                <a:latin typeface="Montserrat" pitchFamily="2" charset="77"/>
              </a:rPr>
              <a:t>Artist</a:t>
            </a:r>
          </a:p>
          <a:p>
            <a:r>
              <a:rPr lang="en-US" sz="2400" dirty="0">
                <a:solidFill>
                  <a:schemeClr val="bg1"/>
                </a:solidFill>
                <a:latin typeface="Montserrat" pitchFamily="2" charset="77"/>
              </a:rPr>
              <a:t>Vintage Computing Enthusiast</a:t>
            </a:r>
          </a:p>
          <a:p>
            <a:r>
              <a:rPr lang="en-US" sz="2400" dirty="0">
                <a:solidFill>
                  <a:schemeClr val="bg1"/>
                </a:solidFill>
                <a:latin typeface="Montserrat" pitchFamily="2" charset="77"/>
              </a:rPr>
              <a:t>Autistic</a:t>
            </a:r>
          </a:p>
        </p:txBody>
      </p:sp>
    </p:spTree>
    <p:extLst>
      <p:ext uri="{BB962C8B-B14F-4D97-AF65-F5344CB8AC3E}">
        <p14:creationId xmlns:p14="http://schemas.microsoft.com/office/powerpoint/2010/main" val="285744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star, night sky&#10;&#10;Description automatically generated">
            <a:extLst>
              <a:ext uri="{FF2B5EF4-FFF2-40B4-BE49-F238E27FC236}">
                <a16:creationId xmlns:a16="http://schemas.microsoft.com/office/drawing/2014/main" id="{F99F5C75-4C32-6415-A541-F25DD7316061}"/>
              </a:ext>
            </a:extLst>
          </p:cNvPr>
          <p:cNvPicPr>
            <a:picLocks noChangeAspect="1"/>
          </p:cNvPicPr>
          <p:nvPr/>
        </p:nvPicPr>
        <p:blipFill>
          <a:blip r:embed="rId3"/>
          <a:stretch>
            <a:fillRect/>
          </a:stretch>
        </p:blipFill>
        <p:spPr>
          <a:xfrm>
            <a:off x="-189317" y="-75028"/>
            <a:ext cx="12425819" cy="6989523"/>
          </a:xfrm>
          <a:prstGeom prst="rect">
            <a:avLst/>
          </a:prstGeom>
        </p:spPr>
      </p:pic>
      <p:sp>
        <p:nvSpPr>
          <p:cNvPr id="2" name="Title 1">
            <a:extLst>
              <a:ext uri="{FF2B5EF4-FFF2-40B4-BE49-F238E27FC236}">
                <a16:creationId xmlns:a16="http://schemas.microsoft.com/office/drawing/2014/main" id="{096825E3-73AB-B24F-94B8-0215EB4AF7BF}"/>
              </a:ext>
            </a:extLst>
          </p:cNvPr>
          <p:cNvSpPr>
            <a:spLocks noGrp="1"/>
          </p:cNvSpPr>
          <p:nvPr>
            <p:ph type="ctrTitle"/>
          </p:nvPr>
        </p:nvSpPr>
        <p:spPr/>
        <p:txBody>
          <a:bodyPr>
            <a:noAutofit/>
          </a:bodyPr>
          <a:lstStyle/>
          <a:p>
            <a:r>
              <a:rPr lang="en-US" sz="5400" b="1" dirty="0">
                <a:solidFill>
                  <a:schemeClr val="bg2"/>
                </a:solidFill>
                <a:latin typeface="Montserrat" pitchFamily="2" charset="77"/>
              </a:rPr>
              <a:t>On the Philosophy of Writing Code as a Creative Process </a:t>
            </a:r>
          </a:p>
        </p:txBody>
      </p:sp>
      <p:sp>
        <p:nvSpPr>
          <p:cNvPr id="3" name="Content Placeholder 2">
            <a:extLst>
              <a:ext uri="{FF2B5EF4-FFF2-40B4-BE49-F238E27FC236}">
                <a16:creationId xmlns:a16="http://schemas.microsoft.com/office/drawing/2014/main" id="{534DD638-55FC-8A47-8941-AA2711FCA5D0}"/>
              </a:ext>
            </a:extLst>
          </p:cNvPr>
          <p:cNvSpPr>
            <a:spLocks noGrp="1"/>
          </p:cNvSpPr>
          <p:nvPr>
            <p:ph type="subTitle" idx="1"/>
          </p:nvPr>
        </p:nvSpPr>
        <p:spPr/>
        <p:txBody>
          <a:bodyPr>
            <a:normAutofit/>
          </a:bodyPr>
          <a:lstStyle/>
          <a:p>
            <a:pPr algn="l"/>
            <a:r>
              <a:rPr lang="en-US" i="1" dirty="0">
                <a:solidFill>
                  <a:schemeClr val="bg1"/>
                </a:solidFill>
                <a:latin typeface="Tiro Bangla" panose="02000000000000000000" pitchFamily="2" charset="0"/>
                <a:cs typeface="Tiro Bangla" panose="02000000000000000000" pitchFamily="2" charset="0"/>
              </a:rPr>
              <a:t>“There is not a particle of life which does not bear poetry within it” </a:t>
            </a:r>
          </a:p>
          <a:p>
            <a:r>
              <a:rPr lang="en-US" i="1" dirty="0">
                <a:solidFill>
                  <a:schemeClr val="bg1"/>
                </a:solidFill>
                <a:latin typeface="Tiro Bangla" panose="02000000000000000000" pitchFamily="2" charset="0"/>
                <a:cs typeface="Tiro Bangla" panose="02000000000000000000" pitchFamily="2" charset="0"/>
              </a:rPr>
              <a:t>			― Gustave Flaubert</a:t>
            </a:r>
            <a:endParaRPr lang="en-US" sz="2400" i="1" dirty="0">
              <a:solidFill>
                <a:schemeClr val="bg1"/>
              </a:solidFill>
              <a:latin typeface="Tiro Bangla" panose="02000000000000000000" pitchFamily="2" charset="0"/>
              <a:cs typeface="Tiro Bangla" panose="02000000000000000000" pitchFamily="2" charset="0"/>
            </a:endParaRPr>
          </a:p>
        </p:txBody>
      </p:sp>
      <p:sp>
        <p:nvSpPr>
          <p:cNvPr id="11" name="TextBox 10">
            <a:extLst>
              <a:ext uri="{FF2B5EF4-FFF2-40B4-BE49-F238E27FC236}">
                <a16:creationId xmlns:a16="http://schemas.microsoft.com/office/drawing/2014/main" id="{28F6BADE-48DB-224C-8475-91B4F948238D}"/>
              </a:ext>
            </a:extLst>
          </p:cNvPr>
          <p:cNvSpPr txBox="1"/>
          <p:nvPr/>
        </p:nvSpPr>
        <p:spPr>
          <a:xfrm>
            <a:off x="7263775" y="5956557"/>
            <a:ext cx="4397828" cy="400110"/>
          </a:xfrm>
          <a:prstGeom prst="rect">
            <a:avLst/>
          </a:prstGeom>
          <a:noFill/>
        </p:spPr>
        <p:txBody>
          <a:bodyPr wrap="square" rtlCol="0">
            <a:spAutoFit/>
          </a:bodyPr>
          <a:lstStyle/>
          <a:p>
            <a:pPr algn="r"/>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2" name="TextBox 11">
            <a:extLst>
              <a:ext uri="{FF2B5EF4-FFF2-40B4-BE49-F238E27FC236}">
                <a16:creationId xmlns:a16="http://schemas.microsoft.com/office/drawing/2014/main" id="{B2FCD00E-5636-7640-BD31-198D691EDA0C}"/>
              </a:ext>
            </a:extLst>
          </p:cNvPr>
          <p:cNvSpPr txBox="1"/>
          <p:nvPr/>
        </p:nvSpPr>
        <p:spPr>
          <a:xfrm>
            <a:off x="7305667" y="6322686"/>
            <a:ext cx="4397828" cy="400110"/>
          </a:xfrm>
          <a:prstGeom prst="rect">
            <a:avLst/>
          </a:prstGeom>
          <a:noFill/>
        </p:spPr>
        <p:txBody>
          <a:bodyPr wrap="square" rtlCol="0">
            <a:spAutoFit/>
          </a:bodyPr>
          <a:lstStyle/>
          <a:p>
            <a:pPr algn="r"/>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13" name="Picture 12">
            <a:extLst>
              <a:ext uri="{FF2B5EF4-FFF2-40B4-BE49-F238E27FC236}">
                <a16:creationId xmlns:a16="http://schemas.microsoft.com/office/drawing/2014/main" id="{DFAB44CC-ED73-3347-B1C2-D9292F4A0F93}"/>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14" name="Straight Connector 13">
            <a:extLst>
              <a:ext uri="{FF2B5EF4-FFF2-40B4-BE49-F238E27FC236}">
                <a16:creationId xmlns:a16="http://schemas.microsoft.com/office/drawing/2014/main" id="{D4043195-0577-0449-B1DF-6EFC45D564FD}"/>
              </a:ext>
            </a:extLst>
          </p:cNvPr>
          <p:cNvCxnSpPr>
            <a:cxnSpLocks/>
          </p:cNvCxnSpPr>
          <p:nvPr/>
        </p:nvCxnSpPr>
        <p:spPr>
          <a:xfrm>
            <a:off x="430306" y="5782235"/>
            <a:ext cx="11231297"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8" name="Picture 7" descr="Text&#10;&#10;Description automatically generated">
            <a:extLst>
              <a:ext uri="{FF2B5EF4-FFF2-40B4-BE49-F238E27FC236}">
                <a16:creationId xmlns:a16="http://schemas.microsoft.com/office/drawing/2014/main" id="{6AAA5A28-B2E6-5BAF-3243-54B5F1447824}"/>
              </a:ext>
            </a:extLst>
          </p:cNvPr>
          <p:cNvPicPr>
            <a:picLocks noChangeAspect="1"/>
          </p:cNvPicPr>
          <p:nvPr/>
        </p:nvPicPr>
        <p:blipFill>
          <a:blip r:embed="rId5"/>
          <a:stretch>
            <a:fillRect/>
          </a:stretch>
        </p:blipFill>
        <p:spPr>
          <a:xfrm>
            <a:off x="455024" y="5875136"/>
            <a:ext cx="758186" cy="758186"/>
          </a:xfrm>
          <a:prstGeom prst="rect">
            <a:avLst/>
          </a:prstGeom>
        </p:spPr>
      </p:pic>
    </p:spTree>
    <p:extLst>
      <p:ext uri="{BB962C8B-B14F-4D97-AF65-F5344CB8AC3E}">
        <p14:creationId xmlns:p14="http://schemas.microsoft.com/office/powerpoint/2010/main" val="318472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400E3A19-60A7-BB30-E72A-8679FE4ADC0A}"/>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72365F3-F6AE-CB4D-9AC7-BA3EDCD6BF26}"/>
              </a:ext>
            </a:extLst>
          </p:cNvPr>
          <p:cNvSpPr txBox="1"/>
          <p:nvPr/>
        </p:nvSpPr>
        <p:spPr>
          <a:xfrm>
            <a:off x="4775780" y="4212585"/>
            <a:ext cx="5776698" cy="923330"/>
          </a:xfrm>
          <a:prstGeom prst="rect">
            <a:avLst/>
          </a:prstGeom>
          <a:noFill/>
        </p:spPr>
        <p:txBody>
          <a:bodyPr wrap="square" rtlCol="0">
            <a:spAutoFit/>
          </a:bodyPr>
          <a:lstStyle/>
          <a:p>
            <a:r>
              <a:rPr lang="en-US" sz="6000" b="1" dirty="0">
                <a:solidFill>
                  <a:schemeClr val="bg2"/>
                </a:solidFill>
                <a:latin typeface="Montserrat" pitchFamily="2" charset="77"/>
              </a:rPr>
              <a:t>THANK </a:t>
            </a:r>
            <a:r>
              <a:rPr lang="en-US" sz="6000" dirty="0">
                <a:solidFill>
                  <a:schemeClr val="bg2"/>
                </a:solidFill>
                <a:latin typeface="Montserrat" pitchFamily="2" charset="77"/>
              </a:rPr>
              <a:t>YOU</a:t>
            </a:r>
          </a:p>
        </p:txBody>
      </p:sp>
      <p:sp>
        <p:nvSpPr>
          <p:cNvPr id="5" name="TextBox 4">
            <a:extLst>
              <a:ext uri="{FF2B5EF4-FFF2-40B4-BE49-F238E27FC236}">
                <a16:creationId xmlns:a16="http://schemas.microsoft.com/office/drawing/2014/main" id="{62427AC5-7CB1-8F06-A7AF-D43FEFC7DAE6}"/>
              </a:ext>
            </a:extLst>
          </p:cNvPr>
          <p:cNvSpPr txBox="1"/>
          <p:nvPr/>
        </p:nvSpPr>
        <p:spPr>
          <a:xfrm>
            <a:off x="4775780" y="5169514"/>
            <a:ext cx="4397828" cy="646331"/>
          </a:xfrm>
          <a:prstGeom prst="rect">
            <a:avLst/>
          </a:prstGeom>
          <a:noFill/>
        </p:spPr>
        <p:txBody>
          <a:bodyPr wrap="square" rtlCol="0">
            <a:spAutoFit/>
          </a:bodyPr>
          <a:lstStyle/>
          <a:p>
            <a:r>
              <a:rPr lang="en-US" sz="3600" b="1" dirty="0">
                <a:solidFill>
                  <a:schemeClr val="bg2"/>
                </a:solidFill>
                <a:latin typeface="Montserrat" pitchFamily="2" charset="77"/>
              </a:rPr>
              <a:t>Sophia </a:t>
            </a:r>
            <a:r>
              <a:rPr lang="en-US" sz="3600" dirty="0">
                <a:solidFill>
                  <a:schemeClr val="bg2"/>
                </a:solidFill>
                <a:latin typeface="Montserrat" pitchFamily="2" charset="77"/>
              </a:rPr>
              <a:t>McKeever</a:t>
            </a:r>
          </a:p>
        </p:txBody>
      </p:sp>
      <p:sp>
        <p:nvSpPr>
          <p:cNvPr id="6" name="TextBox 5">
            <a:extLst>
              <a:ext uri="{FF2B5EF4-FFF2-40B4-BE49-F238E27FC236}">
                <a16:creationId xmlns:a16="http://schemas.microsoft.com/office/drawing/2014/main" id="{FAB04231-CA48-58EE-71BE-C74E7F47F96F}"/>
              </a:ext>
            </a:extLst>
          </p:cNvPr>
          <p:cNvSpPr txBox="1"/>
          <p:nvPr/>
        </p:nvSpPr>
        <p:spPr>
          <a:xfrm>
            <a:off x="4775779" y="5815845"/>
            <a:ext cx="5913992" cy="646331"/>
          </a:xfrm>
          <a:prstGeom prst="rect">
            <a:avLst/>
          </a:prstGeom>
          <a:noFill/>
        </p:spPr>
        <p:txBody>
          <a:bodyPr wrap="square" rtlCol="0">
            <a:spAutoFit/>
          </a:bodyPr>
          <a:lstStyle/>
          <a:p>
            <a:r>
              <a:rPr lang="en-US" sz="3600" b="1" dirty="0">
                <a:solidFill>
                  <a:srgbClr val="ED701A"/>
                </a:solidFill>
                <a:latin typeface="Montserrat" pitchFamily="2" charset="77"/>
              </a:rPr>
              <a:t>Art in Code and Quality</a:t>
            </a:r>
            <a:endParaRPr lang="en-US" sz="3600" dirty="0">
              <a:solidFill>
                <a:srgbClr val="ED701A"/>
              </a:solidFill>
              <a:latin typeface="Montserrat" pitchFamily="2" charset="77"/>
            </a:endParaRPr>
          </a:p>
        </p:txBody>
      </p:sp>
    </p:spTree>
    <p:extLst>
      <p:ext uri="{BB962C8B-B14F-4D97-AF65-F5344CB8AC3E}">
        <p14:creationId xmlns:p14="http://schemas.microsoft.com/office/powerpoint/2010/main" val="2777034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star, night sky&#10;&#10;Description automatically generated">
            <a:extLst>
              <a:ext uri="{FF2B5EF4-FFF2-40B4-BE49-F238E27FC236}">
                <a16:creationId xmlns:a16="http://schemas.microsoft.com/office/drawing/2014/main" id="{F99F5C75-4C32-6415-A541-F25DD7316061}"/>
              </a:ext>
            </a:extLst>
          </p:cNvPr>
          <p:cNvPicPr>
            <a:picLocks noChangeAspect="1"/>
          </p:cNvPicPr>
          <p:nvPr/>
        </p:nvPicPr>
        <p:blipFill>
          <a:blip r:embed="rId3"/>
          <a:stretch>
            <a:fillRect/>
          </a:stretch>
        </p:blipFill>
        <p:spPr>
          <a:xfrm>
            <a:off x="-189317" y="-75028"/>
            <a:ext cx="12425819" cy="6989523"/>
          </a:xfrm>
          <a:prstGeom prst="rect">
            <a:avLst/>
          </a:prstGeom>
        </p:spPr>
      </p:pic>
      <p:sp>
        <p:nvSpPr>
          <p:cNvPr id="3" name="Content Placeholder 2">
            <a:extLst>
              <a:ext uri="{FF2B5EF4-FFF2-40B4-BE49-F238E27FC236}">
                <a16:creationId xmlns:a16="http://schemas.microsoft.com/office/drawing/2014/main" id="{534DD638-55FC-8A47-8941-AA2711FCA5D0}"/>
              </a:ext>
            </a:extLst>
          </p:cNvPr>
          <p:cNvSpPr>
            <a:spLocks noGrp="1"/>
          </p:cNvSpPr>
          <p:nvPr>
            <p:ph idx="1"/>
          </p:nvPr>
        </p:nvSpPr>
        <p:spPr>
          <a:xfrm>
            <a:off x="838200" y="1605219"/>
            <a:ext cx="10515600" cy="4351338"/>
          </a:xfrm>
        </p:spPr>
        <p:txBody>
          <a:bodyPr>
            <a:normAutofit/>
          </a:bodyPr>
          <a:lstStyle/>
          <a:p>
            <a:r>
              <a:rPr lang="en-US" sz="2400" dirty="0">
                <a:solidFill>
                  <a:schemeClr val="bg1"/>
                </a:solidFill>
                <a:latin typeface="Montserrat" pitchFamily="2" charset="77"/>
              </a:rPr>
              <a:t>“Art (noun) - Skill acquired by experience, study, or observation.”</a:t>
            </a:r>
          </a:p>
          <a:p>
            <a:r>
              <a:rPr lang="en-US" sz="2400" dirty="0">
                <a:solidFill>
                  <a:schemeClr val="bg1"/>
                </a:solidFill>
                <a:latin typeface="Montserrat" pitchFamily="2" charset="77"/>
              </a:rPr>
              <a:t>“Art (noun) - The conscious use of skill and creative imagination especially in the production of aesthetic objects” </a:t>
            </a:r>
          </a:p>
        </p:txBody>
      </p:sp>
      <p:sp>
        <p:nvSpPr>
          <p:cNvPr id="11" name="TextBox 10">
            <a:extLst>
              <a:ext uri="{FF2B5EF4-FFF2-40B4-BE49-F238E27FC236}">
                <a16:creationId xmlns:a16="http://schemas.microsoft.com/office/drawing/2014/main" id="{28F6BADE-48DB-224C-8475-91B4F948238D}"/>
              </a:ext>
            </a:extLst>
          </p:cNvPr>
          <p:cNvSpPr txBox="1"/>
          <p:nvPr/>
        </p:nvSpPr>
        <p:spPr>
          <a:xfrm>
            <a:off x="7263775" y="5956557"/>
            <a:ext cx="4397828" cy="400110"/>
          </a:xfrm>
          <a:prstGeom prst="rect">
            <a:avLst/>
          </a:prstGeom>
          <a:noFill/>
        </p:spPr>
        <p:txBody>
          <a:bodyPr wrap="square" rtlCol="0">
            <a:spAutoFit/>
          </a:bodyPr>
          <a:lstStyle/>
          <a:p>
            <a:pPr algn="r"/>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2" name="TextBox 11">
            <a:extLst>
              <a:ext uri="{FF2B5EF4-FFF2-40B4-BE49-F238E27FC236}">
                <a16:creationId xmlns:a16="http://schemas.microsoft.com/office/drawing/2014/main" id="{B2FCD00E-5636-7640-BD31-198D691EDA0C}"/>
              </a:ext>
            </a:extLst>
          </p:cNvPr>
          <p:cNvSpPr txBox="1"/>
          <p:nvPr/>
        </p:nvSpPr>
        <p:spPr>
          <a:xfrm>
            <a:off x="7305667" y="6322686"/>
            <a:ext cx="4397828" cy="400110"/>
          </a:xfrm>
          <a:prstGeom prst="rect">
            <a:avLst/>
          </a:prstGeom>
          <a:noFill/>
        </p:spPr>
        <p:txBody>
          <a:bodyPr wrap="square" rtlCol="0">
            <a:spAutoFit/>
          </a:bodyPr>
          <a:lstStyle/>
          <a:p>
            <a:pPr algn="r"/>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13" name="Picture 12">
            <a:extLst>
              <a:ext uri="{FF2B5EF4-FFF2-40B4-BE49-F238E27FC236}">
                <a16:creationId xmlns:a16="http://schemas.microsoft.com/office/drawing/2014/main" id="{DFAB44CC-ED73-3347-B1C2-D9292F4A0F93}"/>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14" name="Straight Connector 13">
            <a:extLst>
              <a:ext uri="{FF2B5EF4-FFF2-40B4-BE49-F238E27FC236}">
                <a16:creationId xmlns:a16="http://schemas.microsoft.com/office/drawing/2014/main" id="{D4043195-0577-0449-B1DF-6EFC45D564FD}"/>
              </a:ext>
            </a:extLst>
          </p:cNvPr>
          <p:cNvCxnSpPr>
            <a:cxnSpLocks/>
          </p:cNvCxnSpPr>
          <p:nvPr/>
        </p:nvCxnSpPr>
        <p:spPr>
          <a:xfrm>
            <a:off x="430306" y="5782235"/>
            <a:ext cx="11231297"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8" name="Picture 7" descr="Text&#10;&#10;Description automatically generated">
            <a:extLst>
              <a:ext uri="{FF2B5EF4-FFF2-40B4-BE49-F238E27FC236}">
                <a16:creationId xmlns:a16="http://schemas.microsoft.com/office/drawing/2014/main" id="{6AAA5A28-B2E6-5BAF-3243-54B5F1447824}"/>
              </a:ext>
            </a:extLst>
          </p:cNvPr>
          <p:cNvPicPr>
            <a:picLocks noChangeAspect="1"/>
          </p:cNvPicPr>
          <p:nvPr/>
        </p:nvPicPr>
        <p:blipFill>
          <a:blip r:embed="rId5"/>
          <a:stretch>
            <a:fillRect/>
          </a:stretch>
        </p:blipFill>
        <p:spPr>
          <a:xfrm>
            <a:off x="455024" y="5875136"/>
            <a:ext cx="758186" cy="758186"/>
          </a:xfrm>
          <a:prstGeom prst="rect">
            <a:avLst/>
          </a:prstGeom>
        </p:spPr>
      </p:pic>
      <p:sp>
        <p:nvSpPr>
          <p:cNvPr id="7" name="Title 7">
            <a:extLst>
              <a:ext uri="{FF2B5EF4-FFF2-40B4-BE49-F238E27FC236}">
                <a16:creationId xmlns:a16="http://schemas.microsoft.com/office/drawing/2014/main" id="{63719217-3B65-D565-F8AD-7205C3E1C44F}"/>
              </a:ext>
            </a:extLst>
          </p:cNvPr>
          <p:cNvSpPr>
            <a:spLocks noGrp="1"/>
          </p:cNvSpPr>
          <p:nvPr>
            <p:ph type="title"/>
          </p:nvPr>
        </p:nvSpPr>
        <p:spPr>
          <a:xfrm>
            <a:off x="472197" y="576417"/>
            <a:ext cx="9769083" cy="647200"/>
          </a:xfrm>
        </p:spPr>
        <p:txBody>
          <a:bodyPr>
            <a:normAutofit fontScale="90000"/>
          </a:bodyPr>
          <a:lstStyle/>
          <a:p>
            <a:r>
              <a:rPr lang="en-US" b="1" dirty="0">
                <a:solidFill>
                  <a:srgbClr val="ED701A"/>
                </a:solidFill>
                <a:latin typeface="Montserrat" pitchFamily="2" charset="77"/>
              </a:rPr>
              <a:t>Defining Art</a:t>
            </a:r>
          </a:p>
        </p:txBody>
      </p:sp>
    </p:spTree>
    <p:extLst>
      <p:ext uri="{BB962C8B-B14F-4D97-AF65-F5344CB8AC3E}">
        <p14:creationId xmlns:p14="http://schemas.microsoft.com/office/powerpoint/2010/main" val="281093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star, night sky&#10;&#10;Description automatically generated">
            <a:extLst>
              <a:ext uri="{FF2B5EF4-FFF2-40B4-BE49-F238E27FC236}">
                <a16:creationId xmlns:a16="http://schemas.microsoft.com/office/drawing/2014/main" id="{F99F5C75-4C32-6415-A541-F25DD7316061}"/>
              </a:ext>
            </a:extLst>
          </p:cNvPr>
          <p:cNvPicPr>
            <a:picLocks noChangeAspect="1"/>
          </p:cNvPicPr>
          <p:nvPr/>
        </p:nvPicPr>
        <p:blipFill>
          <a:blip r:embed="rId3"/>
          <a:stretch>
            <a:fillRect/>
          </a:stretch>
        </p:blipFill>
        <p:spPr>
          <a:xfrm>
            <a:off x="-189317" y="-65762"/>
            <a:ext cx="12425819" cy="6989523"/>
          </a:xfrm>
          <a:prstGeom prst="rect">
            <a:avLst/>
          </a:prstGeom>
        </p:spPr>
      </p:pic>
      <p:sp>
        <p:nvSpPr>
          <p:cNvPr id="11" name="TextBox 10">
            <a:extLst>
              <a:ext uri="{FF2B5EF4-FFF2-40B4-BE49-F238E27FC236}">
                <a16:creationId xmlns:a16="http://schemas.microsoft.com/office/drawing/2014/main" id="{28F6BADE-48DB-224C-8475-91B4F948238D}"/>
              </a:ext>
            </a:extLst>
          </p:cNvPr>
          <p:cNvSpPr txBox="1"/>
          <p:nvPr/>
        </p:nvSpPr>
        <p:spPr>
          <a:xfrm>
            <a:off x="7263775" y="5956557"/>
            <a:ext cx="4397828" cy="400110"/>
          </a:xfrm>
          <a:prstGeom prst="rect">
            <a:avLst/>
          </a:prstGeom>
          <a:noFill/>
        </p:spPr>
        <p:txBody>
          <a:bodyPr wrap="square" rtlCol="0">
            <a:spAutoFit/>
          </a:bodyPr>
          <a:lstStyle/>
          <a:p>
            <a:pPr algn="r"/>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2" name="TextBox 11">
            <a:extLst>
              <a:ext uri="{FF2B5EF4-FFF2-40B4-BE49-F238E27FC236}">
                <a16:creationId xmlns:a16="http://schemas.microsoft.com/office/drawing/2014/main" id="{B2FCD00E-5636-7640-BD31-198D691EDA0C}"/>
              </a:ext>
            </a:extLst>
          </p:cNvPr>
          <p:cNvSpPr txBox="1"/>
          <p:nvPr/>
        </p:nvSpPr>
        <p:spPr>
          <a:xfrm>
            <a:off x="7305667" y="6322686"/>
            <a:ext cx="4397828" cy="400110"/>
          </a:xfrm>
          <a:prstGeom prst="rect">
            <a:avLst/>
          </a:prstGeom>
          <a:noFill/>
        </p:spPr>
        <p:txBody>
          <a:bodyPr wrap="square" rtlCol="0">
            <a:spAutoFit/>
          </a:bodyPr>
          <a:lstStyle/>
          <a:p>
            <a:pPr algn="r"/>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13" name="Picture 12">
            <a:extLst>
              <a:ext uri="{FF2B5EF4-FFF2-40B4-BE49-F238E27FC236}">
                <a16:creationId xmlns:a16="http://schemas.microsoft.com/office/drawing/2014/main" id="{DFAB44CC-ED73-3347-B1C2-D9292F4A0F93}"/>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14" name="Straight Connector 13">
            <a:extLst>
              <a:ext uri="{FF2B5EF4-FFF2-40B4-BE49-F238E27FC236}">
                <a16:creationId xmlns:a16="http://schemas.microsoft.com/office/drawing/2014/main" id="{D4043195-0577-0449-B1DF-6EFC45D564FD}"/>
              </a:ext>
            </a:extLst>
          </p:cNvPr>
          <p:cNvCxnSpPr>
            <a:cxnSpLocks/>
          </p:cNvCxnSpPr>
          <p:nvPr/>
        </p:nvCxnSpPr>
        <p:spPr>
          <a:xfrm>
            <a:off x="430306" y="5782235"/>
            <a:ext cx="11231297"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8" name="Picture 7" descr="Text&#10;&#10;Description automatically generated">
            <a:extLst>
              <a:ext uri="{FF2B5EF4-FFF2-40B4-BE49-F238E27FC236}">
                <a16:creationId xmlns:a16="http://schemas.microsoft.com/office/drawing/2014/main" id="{6AAA5A28-B2E6-5BAF-3243-54B5F1447824}"/>
              </a:ext>
            </a:extLst>
          </p:cNvPr>
          <p:cNvPicPr>
            <a:picLocks noChangeAspect="1"/>
          </p:cNvPicPr>
          <p:nvPr/>
        </p:nvPicPr>
        <p:blipFill>
          <a:blip r:embed="rId5"/>
          <a:stretch>
            <a:fillRect/>
          </a:stretch>
        </p:blipFill>
        <p:spPr>
          <a:xfrm>
            <a:off x="455024" y="5875136"/>
            <a:ext cx="758186" cy="758186"/>
          </a:xfrm>
          <a:prstGeom prst="rect">
            <a:avLst/>
          </a:prstGeom>
        </p:spPr>
      </p:pic>
      <p:pic>
        <p:nvPicPr>
          <p:cNvPr id="5" name="Content Placeholder 4">
            <a:extLst>
              <a:ext uri="{FF2B5EF4-FFF2-40B4-BE49-F238E27FC236}">
                <a16:creationId xmlns:a16="http://schemas.microsoft.com/office/drawing/2014/main" id="{5FE58879-A250-0C93-0CB3-5931621D667C}"/>
              </a:ext>
            </a:extLst>
          </p:cNvPr>
          <p:cNvPicPr>
            <a:picLocks noGrp="1" noChangeAspect="1"/>
          </p:cNvPicPr>
          <p:nvPr>
            <p:ph idx="1"/>
          </p:nvPr>
        </p:nvPicPr>
        <p:blipFill>
          <a:blip r:embed="rId6"/>
          <a:srcRect/>
          <a:stretch/>
        </p:blipFill>
        <p:spPr>
          <a:xfrm>
            <a:off x="3350242" y="1747085"/>
            <a:ext cx="5346700" cy="3898900"/>
          </a:xfrm>
          <a:ln w="12700">
            <a:solidFill>
              <a:schemeClr val="accent2"/>
            </a:solidFill>
          </a:ln>
        </p:spPr>
      </p:pic>
      <p:sp>
        <p:nvSpPr>
          <p:cNvPr id="3" name="Title 1">
            <a:extLst>
              <a:ext uri="{FF2B5EF4-FFF2-40B4-BE49-F238E27FC236}">
                <a16:creationId xmlns:a16="http://schemas.microsoft.com/office/drawing/2014/main" id="{F2B423D6-A795-4649-FB68-E3D405CC87EF}"/>
              </a:ext>
            </a:extLst>
          </p:cNvPr>
          <p:cNvSpPr txBox="1">
            <a:spLocks/>
          </p:cNvSpPr>
          <p:nvPr/>
        </p:nvSpPr>
        <p:spPr>
          <a:xfrm>
            <a:off x="455024" y="478258"/>
            <a:ext cx="10515600" cy="8645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ED701A"/>
                </a:solidFill>
                <a:latin typeface="Montserrat" pitchFamily="2" charset="77"/>
              </a:rPr>
              <a:t>Meter, Rhythm, Poetry - The Aesthetic Object of Code</a:t>
            </a:r>
          </a:p>
        </p:txBody>
      </p:sp>
      <p:pic>
        <p:nvPicPr>
          <p:cNvPr id="4" name="Picture 3">
            <a:extLst>
              <a:ext uri="{FF2B5EF4-FFF2-40B4-BE49-F238E27FC236}">
                <a16:creationId xmlns:a16="http://schemas.microsoft.com/office/drawing/2014/main" id="{E32C723F-17C9-8FAA-9631-DF29412C2861}"/>
              </a:ext>
            </a:extLst>
          </p:cNvPr>
          <p:cNvPicPr>
            <a:picLocks noChangeAspect="1"/>
          </p:cNvPicPr>
          <p:nvPr/>
        </p:nvPicPr>
        <p:blipFill>
          <a:blip r:embed="rId7"/>
          <a:srcRect/>
          <a:stretch/>
        </p:blipFill>
        <p:spPr>
          <a:xfrm>
            <a:off x="3372604" y="1624369"/>
            <a:ext cx="5346700" cy="4144332"/>
          </a:xfrm>
          <a:prstGeom prst="rect">
            <a:avLst/>
          </a:prstGeom>
          <a:ln w="12700">
            <a:solidFill>
              <a:schemeClr val="accent2"/>
            </a:solidFill>
          </a:ln>
        </p:spPr>
      </p:pic>
      <p:pic>
        <p:nvPicPr>
          <p:cNvPr id="9" name="Picture 8">
            <a:extLst>
              <a:ext uri="{FF2B5EF4-FFF2-40B4-BE49-F238E27FC236}">
                <a16:creationId xmlns:a16="http://schemas.microsoft.com/office/drawing/2014/main" id="{D89A5E99-B00E-A83C-2F83-7FDD39B7DDBB}"/>
              </a:ext>
            </a:extLst>
          </p:cNvPr>
          <p:cNvPicPr>
            <a:picLocks noChangeAspect="1"/>
          </p:cNvPicPr>
          <p:nvPr/>
        </p:nvPicPr>
        <p:blipFill>
          <a:blip r:embed="rId8"/>
          <a:srcRect/>
          <a:stretch/>
        </p:blipFill>
        <p:spPr>
          <a:xfrm>
            <a:off x="3372604" y="1624369"/>
            <a:ext cx="5369062" cy="4161665"/>
          </a:xfrm>
          <a:prstGeom prst="rect">
            <a:avLst/>
          </a:prstGeom>
          <a:ln w="12700">
            <a:solidFill>
              <a:schemeClr val="accent2"/>
            </a:solidFill>
          </a:ln>
        </p:spPr>
      </p:pic>
    </p:spTree>
    <p:extLst>
      <p:ext uri="{BB962C8B-B14F-4D97-AF65-F5344CB8AC3E}">
        <p14:creationId xmlns:p14="http://schemas.microsoft.com/office/powerpoint/2010/main" val="98894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repeatCount="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repeatCount="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star, night sky&#10;&#10;Description automatically generated">
            <a:extLst>
              <a:ext uri="{FF2B5EF4-FFF2-40B4-BE49-F238E27FC236}">
                <a16:creationId xmlns:a16="http://schemas.microsoft.com/office/drawing/2014/main" id="{F99F5C75-4C32-6415-A541-F25DD7316061}"/>
              </a:ext>
            </a:extLst>
          </p:cNvPr>
          <p:cNvPicPr>
            <a:picLocks noChangeAspect="1"/>
          </p:cNvPicPr>
          <p:nvPr/>
        </p:nvPicPr>
        <p:blipFill>
          <a:blip r:embed="rId3"/>
          <a:stretch>
            <a:fillRect/>
          </a:stretch>
        </p:blipFill>
        <p:spPr>
          <a:xfrm>
            <a:off x="-189317" y="-75028"/>
            <a:ext cx="12425819" cy="6989523"/>
          </a:xfrm>
          <a:prstGeom prst="rect">
            <a:avLst/>
          </a:prstGeom>
        </p:spPr>
      </p:pic>
      <p:sp>
        <p:nvSpPr>
          <p:cNvPr id="2" name="Title 1">
            <a:extLst>
              <a:ext uri="{FF2B5EF4-FFF2-40B4-BE49-F238E27FC236}">
                <a16:creationId xmlns:a16="http://schemas.microsoft.com/office/drawing/2014/main" id="{096825E3-73AB-B24F-94B8-0215EB4AF7BF}"/>
              </a:ext>
            </a:extLst>
          </p:cNvPr>
          <p:cNvSpPr>
            <a:spLocks noGrp="1"/>
          </p:cNvSpPr>
          <p:nvPr>
            <p:ph type="title"/>
          </p:nvPr>
        </p:nvSpPr>
        <p:spPr>
          <a:xfrm>
            <a:off x="455024" y="478258"/>
            <a:ext cx="10515600" cy="864582"/>
          </a:xfrm>
        </p:spPr>
        <p:txBody>
          <a:bodyPr>
            <a:normAutofit/>
          </a:bodyPr>
          <a:lstStyle/>
          <a:p>
            <a:r>
              <a:rPr lang="en-US" sz="4000" b="1" dirty="0">
                <a:solidFill>
                  <a:srgbClr val="ED701A"/>
                </a:solidFill>
                <a:latin typeface="Montserrat" pitchFamily="2" charset="77"/>
              </a:rPr>
              <a:t>Art in Almost Everything We Do</a:t>
            </a:r>
          </a:p>
        </p:txBody>
      </p:sp>
      <p:sp>
        <p:nvSpPr>
          <p:cNvPr id="11" name="TextBox 10">
            <a:extLst>
              <a:ext uri="{FF2B5EF4-FFF2-40B4-BE49-F238E27FC236}">
                <a16:creationId xmlns:a16="http://schemas.microsoft.com/office/drawing/2014/main" id="{28F6BADE-48DB-224C-8475-91B4F948238D}"/>
              </a:ext>
            </a:extLst>
          </p:cNvPr>
          <p:cNvSpPr txBox="1"/>
          <p:nvPr/>
        </p:nvSpPr>
        <p:spPr>
          <a:xfrm>
            <a:off x="7263775" y="5956557"/>
            <a:ext cx="4397828" cy="400110"/>
          </a:xfrm>
          <a:prstGeom prst="rect">
            <a:avLst/>
          </a:prstGeom>
          <a:noFill/>
        </p:spPr>
        <p:txBody>
          <a:bodyPr wrap="square" rtlCol="0">
            <a:spAutoFit/>
          </a:bodyPr>
          <a:lstStyle/>
          <a:p>
            <a:pPr algn="r"/>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2" name="TextBox 11">
            <a:extLst>
              <a:ext uri="{FF2B5EF4-FFF2-40B4-BE49-F238E27FC236}">
                <a16:creationId xmlns:a16="http://schemas.microsoft.com/office/drawing/2014/main" id="{B2FCD00E-5636-7640-BD31-198D691EDA0C}"/>
              </a:ext>
            </a:extLst>
          </p:cNvPr>
          <p:cNvSpPr txBox="1"/>
          <p:nvPr/>
        </p:nvSpPr>
        <p:spPr>
          <a:xfrm>
            <a:off x="7305667" y="6322686"/>
            <a:ext cx="4397828" cy="400110"/>
          </a:xfrm>
          <a:prstGeom prst="rect">
            <a:avLst/>
          </a:prstGeom>
          <a:noFill/>
        </p:spPr>
        <p:txBody>
          <a:bodyPr wrap="square" rtlCol="0">
            <a:spAutoFit/>
          </a:bodyPr>
          <a:lstStyle/>
          <a:p>
            <a:pPr algn="r"/>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13" name="Picture 12">
            <a:extLst>
              <a:ext uri="{FF2B5EF4-FFF2-40B4-BE49-F238E27FC236}">
                <a16:creationId xmlns:a16="http://schemas.microsoft.com/office/drawing/2014/main" id="{DFAB44CC-ED73-3347-B1C2-D9292F4A0F93}"/>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14" name="Straight Connector 13">
            <a:extLst>
              <a:ext uri="{FF2B5EF4-FFF2-40B4-BE49-F238E27FC236}">
                <a16:creationId xmlns:a16="http://schemas.microsoft.com/office/drawing/2014/main" id="{D4043195-0577-0449-B1DF-6EFC45D564FD}"/>
              </a:ext>
            </a:extLst>
          </p:cNvPr>
          <p:cNvCxnSpPr>
            <a:cxnSpLocks/>
          </p:cNvCxnSpPr>
          <p:nvPr/>
        </p:nvCxnSpPr>
        <p:spPr>
          <a:xfrm>
            <a:off x="430306" y="5782235"/>
            <a:ext cx="11231297"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8" name="Picture 7" descr="Text&#10;&#10;Description automatically generated">
            <a:extLst>
              <a:ext uri="{FF2B5EF4-FFF2-40B4-BE49-F238E27FC236}">
                <a16:creationId xmlns:a16="http://schemas.microsoft.com/office/drawing/2014/main" id="{6AAA5A28-B2E6-5BAF-3243-54B5F1447824}"/>
              </a:ext>
            </a:extLst>
          </p:cNvPr>
          <p:cNvPicPr>
            <a:picLocks noChangeAspect="1"/>
          </p:cNvPicPr>
          <p:nvPr/>
        </p:nvPicPr>
        <p:blipFill>
          <a:blip r:embed="rId5"/>
          <a:stretch>
            <a:fillRect/>
          </a:stretch>
        </p:blipFill>
        <p:spPr>
          <a:xfrm>
            <a:off x="455024" y="5875136"/>
            <a:ext cx="758186" cy="758186"/>
          </a:xfrm>
          <a:prstGeom prst="rect">
            <a:avLst/>
          </a:prstGeom>
        </p:spPr>
      </p:pic>
      <p:pic>
        <p:nvPicPr>
          <p:cNvPr id="5" name="Content Placeholder 4">
            <a:extLst>
              <a:ext uri="{FF2B5EF4-FFF2-40B4-BE49-F238E27FC236}">
                <a16:creationId xmlns:a16="http://schemas.microsoft.com/office/drawing/2014/main" id="{A694D948-71BB-75A6-E31F-8AF2D885630C}"/>
              </a:ext>
            </a:extLst>
          </p:cNvPr>
          <p:cNvPicPr>
            <a:picLocks noGrp="1" noChangeAspect="1"/>
          </p:cNvPicPr>
          <p:nvPr>
            <p:ph idx="1"/>
          </p:nvPr>
        </p:nvPicPr>
        <p:blipFill>
          <a:blip r:embed="rId6"/>
          <a:stretch>
            <a:fillRect/>
          </a:stretch>
        </p:blipFill>
        <p:spPr>
          <a:xfrm>
            <a:off x="4596625" y="1474030"/>
            <a:ext cx="2853934" cy="4351337"/>
          </a:xfrm>
        </p:spPr>
      </p:pic>
      <p:pic>
        <p:nvPicPr>
          <p:cNvPr id="9" name="Picture 8">
            <a:extLst>
              <a:ext uri="{FF2B5EF4-FFF2-40B4-BE49-F238E27FC236}">
                <a16:creationId xmlns:a16="http://schemas.microsoft.com/office/drawing/2014/main" id="{0C914944-C79B-048E-5D95-54A4594F454D}"/>
              </a:ext>
            </a:extLst>
          </p:cNvPr>
          <p:cNvPicPr>
            <a:picLocks noChangeAspect="1"/>
          </p:cNvPicPr>
          <p:nvPr/>
        </p:nvPicPr>
        <p:blipFill>
          <a:blip r:embed="rId7"/>
          <a:stretch>
            <a:fillRect/>
          </a:stretch>
        </p:blipFill>
        <p:spPr>
          <a:xfrm>
            <a:off x="3687508" y="2157450"/>
            <a:ext cx="1511300" cy="2984500"/>
          </a:xfrm>
          <a:prstGeom prst="rect">
            <a:avLst/>
          </a:prstGeom>
        </p:spPr>
      </p:pic>
      <p:pic>
        <p:nvPicPr>
          <p:cNvPr id="15" name="Picture 14">
            <a:extLst>
              <a:ext uri="{FF2B5EF4-FFF2-40B4-BE49-F238E27FC236}">
                <a16:creationId xmlns:a16="http://schemas.microsoft.com/office/drawing/2014/main" id="{BBD6A102-3EF5-980F-E92A-96F083CEDA4C}"/>
              </a:ext>
            </a:extLst>
          </p:cNvPr>
          <p:cNvPicPr>
            <a:picLocks noChangeAspect="1"/>
          </p:cNvPicPr>
          <p:nvPr/>
        </p:nvPicPr>
        <p:blipFill>
          <a:blip r:embed="rId8"/>
          <a:stretch>
            <a:fillRect/>
          </a:stretch>
        </p:blipFill>
        <p:spPr>
          <a:xfrm>
            <a:off x="5466592" y="2154685"/>
            <a:ext cx="6121400" cy="2984500"/>
          </a:xfrm>
          <a:prstGeom prst="rect">
            <a:avLst/>
          </a:prstGeom>
        </p:spPr>
      </p:pic>
    </p:spTree>
    <p:extLst>
      <p:ext uri="{BB962C8B-B14F-4D97-AF65-F5344CB8AC3E}">
        <p14:creationId xmlns:p14="http://schemas.microsoft.com/office/powerpoint/2010/main" val="319451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7 4.07407E-6 L -0.32747 4.07407E-6 " pathEditMode="relative" rAng="0" ptsTypes="AA">
                                      <p:cBhvr>
                                        <p:cTn id="6" dur="2000" fill="hold"/>
                                        <p:tgtEl>
                                          <p:spTgt spid="5"/>
                                        </p:tgtEl>
                                        <p:attrNameLst>
                                          <p:attrName>ppt_x</p:attrName>
                                          <p:attrName>ppt_y</p:attrName>
                                        </p:attrNameLst>
                                      </p:cBhvr>
                                      <p:rCtr x="-16380" y="0"/>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star, night sky&#10;&#10;Description automatically generated">
            <a:extLst>
              <a:ext uri="{FF2B5EF4-FFF2-40B4-BE49-F238E27FC236}">
                <a16:creationId xmlns:a16="http://schemas.microsoft.com/office/drawing/2014/main" id="{F99F5C75-4C32-6415-A541-F25DD7316061}"/>
              </a:ext>
            </a:extLst>
          </p:cNvPr>
          <p:cNvPicPr>
            <a:picLocks noChangeAspect="1"/>
          </p:cNvPicPr>
          <p:nvPr/>
        </p:nvPicPr>
        <p:blipFill>
          <a:blip r:embed="rId3"/>
          <a:stretch>
            <a:fillRect/>
          </a:stretch>
        </p:blipFill>
        <p:spPr>
          <a:xfrm>
            <a:off x="-189317" y="-75028"/>
            <a:ext cx="12425819" cy="6989523"/>
          </a:xfrm>
          <a:prstGeom prst="rect">
            <a:avLst/>
          </a:prstGeom>
        </p:spPr>
      </p:pic>
      <p:pic>
        <p:nvPicPr>
          <p:cNvPr id="5" name="Content Placeholder 4">
            <a:extLst>
              <a:ext uri="{FF2B5EF4-FFF2-40B4-BE49-F238E27FC236}">
                <a16:creationId xmlns:a16="http://schemas.microsoft.com/office/drawing/2014/main" id="{ACCE1EFB-0B42-E735-777E-96D4EB37516F}"/>
              </a:ext>
            </a:extLst>
          </p:cNvPr>
          <p:cNvPicPr>
            <a:picLocks noGrp="1" noChangeAspect="1"/>
          </p:cNvPicPr>
          <p:nvPr>
            <p:ph idx="1"/>
          </p:nvPr>
        </p:nvPicPr>
        <p:blipFill>
          <a:blip r:embed="rId4"/>
          <a:stretch>
            <a:fillRect/>
          </a:stretch>
        </p:blipFill>
        <p:spPr>
          <a:xfrm>
            <a:off x="3022600" y="2262981"/>
            <a:ext cx="6146800" cy="3035300"/>
          </a:xfrm>
        </p:spPr>
      </p:pic>
      <p:sp>
        <p:nvSpPr>
          <p:cNvPr id="11" name="TextBox 10">
            <a:extLst>
              <a:ext uri="{FF2B5EF4-FFF2-40B4-BE49-F238E27FC236}">
                <a16:creationId xmlns:a16="http://schemas.microsoft.com/office/drawing/2014/main" id="{28F6BADE-48DB-224C-8475-91B4F948238D}"/>
              </a:ext>
            </a:extLst>
          </p:cNvPr>
          <p:cNvSpPr txBox="1"/>
          <p:nvPr/>
        </p:nvSpPr>
        <p:spPr>
          <a:xfrm>
            <a:off x="7263775" y="5956557"/>
            <a:ext cx="4397828" cy="400110"/>
          </a:xfrm>
          <a:prstGeom prst="rect">
            <a:avLst/>
          </a:prstGeom>
          <a:noFill/>
        </p:spPr>
        <p:txBody>
          <a:bodyPr wrap="square" rtlCol="0">
            <a:spAutoFit/>
          </a:bodyPr>
          <a:lstStyle/>
          <a:p>
            <a:pPr algn="r"/>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2" name="TextBox 11">
            <a:extLst>
              <a:ext uri="{FF2B5EF4-FFF2-40B4-BE49-F238E27FC236}">
                <a16:creationId xmlns:a16="http://schemas.microsoft.com/office/drawing/2014/main" id="{B2FCD00E-5636-7640-BD31-198D691EDA0C}"/>
              </a:ext>
            </a:extLst>
          </p:cNvPr>
          <p:cNvSpPr txBox="1"/>
          <p:nvPr/>
        </p:nvSpPr>
        <p:spPr>
          <a:xfrm>
            <a:off x="7305667" y="6322686"/>
            <a:ext cx="4397828" cy="400110"/>
          </a:xfrm>
          <a:prstGeom prst="rect">
            <a:avLst/>
          </a:prstGeom>
          <a:noFill/>
        </p:spPr>
        <p:txBody>
          <a:bodyPr wrap="square" rtlCol="0">
            <a:spAutoFit/>
          </a:bodyPr>
          <a:lstStyle/>
          <a:p>
            <a:pPr algn="r"/>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13" name="Picture 12">
            <a:extLst>
              <a:ext uri="{FF2B5EF4-FFF2-40B4-BE49-F238E27FC236}">
                <a16:creationId xmlns:a16="http://schemas.microsoft.com/office/drawing/2014/main" id="{DFAB44CC-ED73-3347-B1C2-D9292F4A0F93}"/>
              </a:ext>
            </a:extLst>
          </p:cNvPr>
          <p:cNvPicPr>
            <a:picLocks noChangeAspect="1"/>
          </p:cNvPicPr>
          <p:nvPr/>
        </p:nvPicPr>
        <p:blipFill>
          <a:blip r:embed="rId5"/>
          <a:stretch>
            <a:fillRect/>
          </a:stretch>
        </p:blipFill>
        <p:spPr>
          <a:xfrm rot="19196968">
            <a:off x="-110658" y="5930930"/>
            <a:ext cx="871015" cy="561945"/>
          </a:xfrm>
          <a:prstGeom prst="rect">
            <a:avLst/>
          </a:prstGeom>
        </p:spPr>
      </p:pic>
      <p:cxnSp>
        <p:nvCxnSpPr>
          <p:cNvPr id="14" name="Straight Connector 13">
            <a:extLst>
              <a:ext uri="{FF2B5EF4-FFF2-40B4-BE49-F238E27FC236}">
                <a16:creationId xmlns:a16="http://schemas.microsoft.com/office/drawing/2014/main" id="{D4043195-0577-0449-B1DF-6EFC45D564FD}"/>
              </a:ext>
            </a:extLst>
          </p:cNvPr>
          <p:cNvCxnSpPr>
            <a:cxnSpLocks/>
          </p:cNvCxnSpPr>
          <p:nvPr/>
        </p:nvCxnSpPr>
        <p:spPr>
          <a:xfrm>
            <a:off x="430306" y="5782235"/>
            <a:ext cx="11231297"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8" name="Picture 7" descr="Text&#10;&#10;Description automatically generated">
            <a:extLst>
              <a:ext uri="{FF2B5EF4-FFF2-40B4-BE49-F238E27FC236}">
                <a16:creationId xmlns:a16="http://schemas.microsoft.com/office/drawing/2014/main" id="{6AAA5A28-B2E6-5BAF-3243-54B5F1447824}"/>
              </a:ext>
            </a:extLst>
          </p:cNvPr>
          <p:cNvPicPr>
            <a:picLocks noChangeAspect="1"/>
          </p:cNvPicPr>
          <p:nvPr/>
        </p:nvPicPr>
        <p:blipFill>
          <a:blip r:embed="rId6"/>
          <a:stretch>
            <a:fillRect/>
          </a:stretch>
        </p:blipFill>
        <p:spPr>
          <a:xfrm>
            <a:off x="455024" y="5875136"/>
            <a:ext cx="758186" cy="758186"/>
          </a:xfrm>
          <a:prstGeom prst="rect">
            <a:avLst/>
          </a:prstGeom>
        </p:spPr>
      </p:pic>
      <p:sp>
        <p:nvSpPr>
          <p:cNvPr id="9" name="Title 1">
            <a:extLst>
              <a:ext uri="{FF2B5EF4-FFF2-40B4-BE49-F238E27FC236}">
                <a16:creationId xmlns:a16="http://schemas.microsoft.com/office/drawing/2014/main" id="{7E2DD73F-E8F1-176E-3F6D-AD9E534D7FF5}"/>
              </a:ext>
            </a:extLst>
          </p:cNvPr>
          <p:cNvSpPr>
            <a:spLocks noGrp="1"/>
          </p:cNvSpPr>
          <p:nvPr>
            <p:ph type="title"/>
          </p:nvPr>
        </p:nvSpPr>
        <p:spPr>
          <a:xfrm>
            <a:off x="455024" y="478258"/>
            <a:ext cx="10515600" cy="864582"/>
          </a:xfrm>
        </p:spPr>
        <p:txBody>
          <a:bodyPr>
            <a:normAutofit/>
          </a:bodyPr>
          <a:lstStyle/>
          <a:p>
            <a:r>
              <a:rPr lang="en-US" sz="4000" b="1" dirty="0">
                <a:solidFill>
                  <a:srgbClr val="ED701A"/>
                </a:solidFill>
                <a:latin typeface="Montserrat" pitchFamily="2" charset="77"/>
              </a:rPr>
              <a:t>Art in Almost Everything We Do</a:t>
            </a:r>
          </a:p>
        </p:txBody>
      </p:sp>
    </p:spTree>
    <p:extLst>
      <p:ext uri="{BB962C8B-B14F-4D97-AF65-F5344CB8AC3E}">
        <p14:creationId xmlns:p14="http://schemas.microsoft.com/office/powerpoint/2010/main" val="3643342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star, night sky&#10;&#10;Description automatically generated">
            <a:extLst>
              <a:ext uri="{FF2B5EF4-FFF2-40B4-BE49-F238E27FC236}">
                <a16:creationId xmlns:a16="http://schemas.microsoft.com/office/drawing/2014/main" id="{F99F5C75-4C32-6415-A541-F25DD7316061}"/>
              </a:ext>
            </a:extLst>
          </p:cNvPr>
          <p:cNvPicPr>
            <a:picLocks noChangeAspect="1"/>
          </p:cNvPicPr>
          <p:nvPr/>
        </p:nvPicPr>
        <p:blipFill>
          <a:blip r:embed="rId3"/>
          <a:stretch>
            <a:fillRect/>
          </a:stretch>
        </p:blipFill>
        <p:spPr>
          <a:xfrm>
            <a:off x="-189317" y="-75028"/>
            <a:ext cx="12425819" cy="6989523"/>
          </a:xfrm>
          <a:prstGeom prst="rect">
            <a:avLst/>
          </a:prstGeom>
        </p:spPr>
      </p:pic>
      <p:sp>
        <p:nvSpPr>
          <p:cNvPr id="11" name="TextBox 10">
            <a:extLst>
              <a:ext uri="{FF2B5EF4-FFF2-40B4-BE49-F238E27FC236}">
                <a16:creationId xmlns:a16="http://schemas.microsoft.com/office/drawing/2014/main" id="{28F6BADE-48DB-224C-8475-91B4F948238D}"/>
              </a:ext>
            </a:extLst>
          </p:cNvPr>
          <p:cNvSpPr txBox="1"/>
          <p:nvPr/>
        </p:nvSpPr>
        <p:spPr>
          <a:xfrm>
            <a:off x="7263775" y="5956557"/>
            <a:ext cx="4397828" cy="400110"/>
          </a:xfrm>
          <a:prstGeom prst="rect">
            <a:avLst/>
          </a:prstGeom>
          <a:noFill/>
        </p:spPr>
        <p:txBody>
          <a:bodyPr wrap="square" rtlCol="0">
            <a:spAutoFit/>
          </a:bodyPr>
          <a:lstStyle/>
          <a:p>
            <a:pPr algn="r"/>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2" name="TextBox 11">
            <a:extLst>
              <a:ext uri="{FF2B5EF4-FFF2-40B4-BE49-F238E27FC236}">
                <a16:creationId xmlns:a16="http://schemas.microsoft.com/office/drawing/2014/main" id="{B2FCD00E-5636-7640-BD31-198D691EDA0C}"/>
              </a:ext>
            </a:extLst>
          </p:cNvPr>
          <p:cNvSpPr txBox="1"/>
          <p:nvPr/>
        </p:nvSpPr>
        <p:spPr>
          <a:xfrm>
            <a:off x="7305667" y="6322686"/>
            <a:ext cx="4397828" cy="400110"/>
          </a:xfrm>
          <a:prstGeom prst="rect">
            <a:avLst/>
          </a:prstGeom>
          <a:noFill/>
        </p:spPr>
        <p:txBody>
          <a:bodyPr wrap="square" rtlCol="0">
            <a:spAutoFit/>
          </a:bodyPr>
          <a:lstStyle/>
          <a:p>
            <a:pPr algn="r"/>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13" name="Picture 12">
            <a:extLst>
              <a:ext uri="{FF2B5EF4-FFF2-40B4-BE49-F238E27FC236}">
                <a16:creationId xmlns:a16="http://schemas.microsoft.com/office/drawing/2014/main" id="{DFAB44CC-ED73-3347-B1C2-D9292F4A0F93}"/>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14" name="Straight Connector 13">
            <a:extLst>
              <a:ext uri="{FF2B5EF4-FFF2-40B4-BE49-F238E27FC236}">
                <a16:creationId xmlns:a16="http://schemas.microsoft.com/office/drawing/2014/main" id="{D4043195-0577-0449-B1DF-6EFC45D564FD}"/>
              </a:ext>
            </a:extLst>
          </p:cNvPr>
          <p:cNvCxnSpPr>
            <a:cxnSpLocks/>
          </p:cNvCxnSpPr>
          <p:nvPr/>
        </p:nvCxnSpPr>
        <p:spPr>
          <a:xfrm>
            <a:off x="430306" y="5782235"/>
            <a:ext cx="11231297"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8" name="Picture 7" descr="Text&#10;&#10;Description automatically generated">
            <a:extLst>
              <a:ext uri="{FF2B5EF4-FFF2-40B4-BE49-F238E27FC236}">
                <a16:creationId xmlns:a16="http://schemas.microsoft.com/office/drawing/2014/main" id="{6AAA5A28-B2E6-5BAF-3243-54B5F1447824}"/>
              </a:ext>
            </a:extLst>
          </p:cNvPr>
          <p:cNvPicPr>
            <a:picLocks noChangeAspect="1"/>
          </p:cNvPicPr>
          <p:nvPr/>
        </p:nvPicPr>
        <p:blipFill>
          <a:blip r:embed="rId5"/>
          <a:stretch>
            <a:fillRect/>
          </a:stretch>
        </p:blipFill>
        <p:spPr>
          <a:xfrm>
            <a:off x="455024" y="5875136"/>
            <a:ext cx="758186" cy="758186"/>
          </a:xfrm>
          <a:prstGeom prst="rect">
            <a:avLst/>
          </a:prstGeom>
        </p:spPr>
      </p:pic>
      <p:pic>
        <p:nvPicPr>
          <p:cNvPr id="27" name="Content Placeholder 26">
            <a:extLst>
              <a:ext uri="{FF2B5EF4-FFF2-40B4-BE49-F238E27FC236}">
                <a16:creationId xmlns:a16="http://schemas.microsoft.com/office/drawing/2014/main" id="{C4C696A0-65BC-8BFA-84BD-59ADF7B9D9DE}"/>
              </a:ext>
            </a:extLst>
          </p:cNvPr>
          <p:cNvPicPr>
            <a:picLocks noGrp="1" noChangeAspect="1"/>
          </p:cNvPicPr>
          <p:nvPr>
            <p:ph idx="1"/>
          </p:nvPr>
        </p:nvPicPr>
        <p:blipFill>
          <a:blip r:embed="rId6"/>
          <a:stretch>
            <a:fillRect/>
          </a:stretch>
        </p:blipFill>
        <p:spPr>
          <a:xfrm>
            <a:off x="1919045" y="2131725"/>
            <a:ext cx="3048000" cy="3035300"/>
          </a:xfrm>
        </p:spPr>
      </p:pic>
      <p:pic>
        <p:nvPicPr>
          <p:cNvPr id="29" name="Picture 28">
            <a:extLst>
              <a:ext uri="{FF2B5EF4-FFF2-40B4-BE49-F238E27FC236}">
                <a16:creationId xmlns:a16="http://schemas.microsoft.com/office/drawing/2014/main" id="{EFD1A781-15DB-F876-EC46-1615BF94875A}"/>
              </a:ext>
            </a:extLst>
          </p:cNvPr>
          <p:cNvPicPr>
            <a:picLocks noChangeAspect="1"/>
          </p:cNvPicPr>
          <p:nvPr/>
        </p:nvPicPr>
        <p:blipFill>
          <a:blip r:embed="rId7"/>
          <a:stretch>
            <a:fillRect/>
          </a:stretch>
        </p:blipFill>
        <p:spPr>
          <a:xfrm>
            <a:off x="3047023" y="2135292"/>
            <a:ext cx="3048000" cy="3035300"/>
          </a:xfrm>
          <a:prstGeom prst="rect">
            <a:avLst/>
          </a:prstGeom>
        </p:spPr>
      </p:pic>
      <p:pic>
        <p:nvPicPr>
          <p:cNvPr id="31" name="Picture 30">
            <a:extLst>
              <a:ext uri="{FF2B5EF4-FFF2-40B4-BE49-F238E27FC236}">
                <a16:creationId xmlns:a16="http://schemas.microsoft.com/office/drawing/2014/main" id="{B4BEC115-AE70-ED09-3020-0C155BF46A40}"/>
              </a:ext>
            </a:extLst>
          </p:cNvPr>
          <p:cNvPicPr>
            <a:picLocks noChangeAspect="1"/>
          </p:cNvPicPr>
          <p:nvPr/>
        </p:nvPicPr>
        <p:blipFill>
          <a:blip r:embed="rId8"/>
          <a:stretch>
            <a:fillRect/>
          </a:stretch>
        </p:blipFill>
        <p:spPr>
          <a:xfrm>
            <a:off x="4215775" y="2130841"/>
            <a:ext cx="3048000" cy="3035300"/>
          </a:xfrm>
          <a:prstGeom prst="rect">
            <a:avLst/>
          </a:prstGeom>
        </p:spPr>
      </p:pic>
      <p:pic>
        <p:nvPicPr>
          <p:cNvPr id="33" name="Picture 32">
            <a:extLst>
              <a:ext uri="{FF2B5EF4-FFF2-40B4-BE49-F238E27FC236}">
                <a16:creationId xmlns:a16="http://schemas.microsoft.com/office/drawing/2014/main" id="{E061FA69-BC2A-C9D3-F2FD-839712E1237A}"/>
              </a:ext>
            </a:extLst>
          </p:cNvPr>
          <p:cNvPicPr>
            <a:picLocks noChangeAspect="1"/>
          </p:cNvPicPr>
          <p:nvPr/>
        </p:nvPicPr>
        <p:blipFill>
          <a:blip r:embed="rId9"/>
          <a:stretch>
            <a:fillRect/>
          </a:stretch>
        </p:blipFill>
        <p:spPr>
          <a:xfrm>
            <a:off x="5343753" y="2130841"/>
            <a:ext cx="3048000" cy="3035300"/>
          </a:xfrm>
          <a:prstGeom prst="rect">
            <a:avLst/>
          </a:prstGeom>
        </p:spPr>
      </p:pic>
      <p:pic>
        <p:nvPicPr>
          <p:cNvPr id="35" name="Picture 34">
            <a:extLst>
              <a:ext uri="{FF2B5EF4-FFF2-40B4-BE49-F238E27FC236}">
                <a16:creationId xmlns:a16="http://schemas.microsoft.com/office/drawing/2014/main" id="{8C0EE78A-08BF-D890-0A65-6425EEDFB172}"/>
              </a:ext>
            </a:extLst>
          </p:cNvPr>
          <p:cNvPicPr>
            <a:picLocks noChangeAspect="1"/>
          </p:cNvPicPr>
          <p:nvPr/>
        </p:nvPicPr>
        <p:blipFill>
          <a:blip r:embed="rId10"/>
          <a:stretch>
            <a:fillRect/>
          </a:stretch>
        </p:blipFill>
        <p:spPr>
          <a:xfrm rot="10800000">
            <a:off x="6471731" y="2136750"/>
            <a:ext cx="3048000" cy="3035300"/>
          </a:xfrm>
          <a:prstGeom prst="rect">
            <a:avLst/>
          </a:prstGeom>
        </p:spPr>
      </p:pic>
      <p:pic>
        <p:nvPicPr>
          <p:cNvPr id="37" name="Picture 36">
            <a:extLst>
              <a:ext uri="{FF2B5EF4-FFF2-40B4-BE49-F238E27FC236}">
                <a16:creationId xmlns:a16="http://schemas.microsoft.com/office/drawing/2014/main" id="{CA785A38-FFED-8F94-A634-4504FEA9E451}"/>
              </a:ext>
            </a:extLst>
          </p:cNvPr>
          <p:cNvPicPr>
            <a:picLocks noChangeAspect="1"/>
          </p:cNvPicPr>
          <p:nvPr/>
        </p:nvPicPr>
        <p:blipFill>
          <a:blip r:embed="rId11"/>
          <a:stretch>
            <a:fillRect/>
          </a:stretch>
        </p:blipFill>
        <p:spPr>
          <a:xfrm rot="10800000">
            <a:off x="7659808" y="2134495"/>
            <a:ext cx="3048000" cy="3035300"/>
          </a:xfrm>
          <a:prstGeom prst="rect">
            <a:avLst/>
          </a:prstGeom>
        </p:spPr>
      </p:pic>
      <p:sp>
        <p:nvSpPr>
          <p:cNvPr id="3" name="Title 1">
            <a:extLst>
              <a:ext uri="{FF2B5EF4-FFF2-40B4-BE49-F238E27FC236}">
                <a16:creationId xmlns:a16="http://schemas.microsoft.com/office/drawing/2014/main" id="{DD8D7BEE-D4B8-E315-E725-B61ADC5829E5}"/>
              </a:ext>
            </a:extLst>
          </p:cNvPr>
          <p:cNvSpPr txBox="1">
            <a:spLocks/>
          </p:cNvSpPr>
          <p:nvPr/>
        </p:nvSpPr>
        <p:spPr>
          <a:xfrm>
            <a:off x="455023" y="478258"/>
            <a:ext cx="11083833" cy="8645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ED701A"/>
                </a:solidFill>
                <a:latin typeface="Montserrat" pitchFamily="2" charset="77"/>
              </a:rPr>
              <a:t>The Creative Process as it Applies to Development</a:t>
            </a:r>
          </a:p>
        </p:txBody>
      </p:sp>
    </p:spTree>
    <p:extLst>
      <p:ext uri="{BB962C8B-B14F-4D97-AF65-F5344CB8AC3E}">
        <p14:creationId xmlns:p14="http://schemas.microsoft.com/office/powerpoint/2010/main" val="403614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star, night sky&#10;&#10;Description automatically generated">
            <a:extLst>
              <a:ext uri="{FF2B5EF4-FFF2-40B4-BE49-F238E27FC236}">
                <a16:creationId xmlns:a16="http://schemas.microsoft.com/office/drawing/2014/main" id="{F99F5C75-4C32-6415-A541-F25DD7316061}"/>
              </a:ext>
            </a:extLst>
          </p:cNvPr>
          <p:cNvPicPr>
            <a:picLocks noChangeAspect="1"/>
          </p:cNvPicPr>
          <p:nvPr/>
        </p:nvPicPr>
        <p:blipFill>
          <a:blip r:embed="rId3"/>
          <a:stretch>
            <a:fillRect/>
          </a:stretch>
        </p:blipFill>
        <p:spPr>
          <a:xfrm>
            <a:off x="-189317" y="-75028"/>
            <a:ext cx="12425819" cy="6989523"/>
          </a:xfrm>
          <a:prstGeom prst="rect">
            <a:avLst/>
          </a:prstGeom>
        </p:spPr>
      </p:pic>
      <p:sp>
        <p:nvSpPr>
          <p:cNvPr id="2" name="Title 1">
            <a:extLst>
              <a:ext uri="{FF2B5EF4-FFF2-40B4-BE49-F238E27FC236}">
                <a16:creationId xmlns:a16="http://schemas.microsoft.com/office/drawing/2014/main" id="{096825E3-73AB-B24F-94B8-0215EB4AF7BF}"/>
              </a:ext>
            </a:extLst>
          </p:cNvPr>
          <p:cNvSpPr>
            <a:spLocks noGrp="1"/>
          </p:cNvSpPr>
          <p:nvPr>
            <p:ph type="ctrTitle"/>
          </p:nvPr>
        </p:nvSpPr>
        <p:spPr/>
        <p:txBody>
          <a:bodyPr>
            <a:noAutofit/>
          </a:bodyPr>
          <a:lstStyle/>
          <a:p>
            <a:r>
              <a:rPr lang="en-US" sz="5400" b="1" dirty="0">
                <a:solidFill>
                  <a:schemeClr val="bg2"/>
                </a:solidFill>
                <a:latin typeface="Montserrat" pitchFamily="2" charset="77"/>
              </a:rPr>
              <a:t>Emotions and Their Effect on the Creative Process</a:t>
            </a:r>
          </a:p>
        </p:txBody>
      </p:sp>
      <p:sp>
        <p:nvSpPr>
          <p:cNvPr id="3" name="Content Placeholder 2">
            <a:extLst>
              <a:ext uri="{FF2B5EF4-FFF2-40B4-BE49-F238E27FC236}">
                <a16:creationId xmlns:a16="http://schemas.microsoft.com/office/drawing/2014/main" id="{534DD638-55FC-8A47-8941-AA2711FCA5D0}"/>
              </a:ext>
            </a:extLst>
          </p:cNvPr>
          <p:cNvSpPr>
            <a:spLocks noGrp="1"/>
          </p:cNvSpPr>
          <p:nvPr>
            <p:ph type="subTitle" idx="1"/>
          </p:nvPr>
        </p:nvSpPr>
        <p:spPr/>
        <p:txBody>
          <a:bodyPr>
            <a:normAutofit/>
          </a:bodyPr>
          <a:lstStyle/>
          <a:p>
            <a:pPr algn="l"/>
            <a:r>
              <a:rPr lang="en-US" i="1" dirty="0">
                <a:solidFill>
                  <a:schemeClr val="bg1"/>
                </a:solidFill>
                <a:latin typeface="Tiro Bangla" panose="02000000000000000000" pitchFamily="2" charset="0"/>
                <a:cs typeface="Tiro Bangla" panose="02000000000000000000" pitchFamily="2" charset="0"/>
              </a:rPr>
              <a:t>“The aim of art is to represent not the outward appearance of things, but their inward significance.” </a:t>
            </a:r>
          </a:p>
          <a:p>
            <a:r>
              <a:rPr lang="en-US" i="1" dirty="0">
                <a:solidFill>
                  <a:schemeClr val="bg1"/>
                </a:solidFill>
                <a:latin typeface="Tiro Bangla" panose="02000000000000000000" pitchFamily="2" charset="0"/>
                <a:cs typeface="Tiro Bangla" panose="02000000000000000000" pitchFamily="2" charset="0"/>
              </a:rPr>
              <a:t>		― Aristotle</a:t>
            </a:r>
            <a:endParaRPr lang="en-US" sz="2400" i="1" dirty="0">
              <a:solidFill>
                <a:schemeClr val="bg1"/>
              </a:solidFill>
              <a:latin typeface="Tiro Bangla" panose="02000000000000000000" pitchFamily="2" charset="0"/>
              <a:cs typeface="Tiro Bangla" panose="02000000000000000000" pitchFamily="2" charset="0"/>
            </a:endParaRPr>
          </a:p>
        </p:txBody>
      </p:sp>
      <p:sp>
        <p:nvSpPr>
          <p:cNvPr id="11" name="TextBox 10">
            <a:extLst>
              <a:ext uri="{FF2B5EF4-FFF2-40B4-BE49-F238E27FC236}">
                <a16:creationId xmlns:a16="http://schemas.microsoft.com/office/drawing/2014/main" id="{28F6BADE-48DB-224C-8475-91B4F948238D}"/>
              </a:ext>
            </a:extLst>
          </p:cNvPr>
          <p:cNvSpPr txBox="1"/>
          <p:nvPr/>
        </p:nvSpPr>
        <p:spPr>
          <a:xfrm>
            <a:off x="7263775" y="5956557"/>
            <a:ext cx="4397828" cy="400110"/>
          </a:xfrm>
          <a:prstGeom prst="rect">
            <a:avLst/>
          </a:prstGeom>
          <a:noFill/>
        </p:spPr>
        <p:txBody>
          <a:bodyPr wrap="square" rtlCol="0">
            <a:spAutoFit/>
          </a:bodyPr>
          <a:lstStyle/>
          <a:p>
            <a:pPr algn="r"/>
            <a:r>
              <a:rPr lang="en-US" sz="2000" b="1" dirty="0">
                <a:solidFill>
                  <a:srgbClr val="ED701A"/>
                </a:solidFill>
                <a:latin typeface="Montserrat" pitchFamily="2" charset="77"/>
              </a:rPr>
              <a:t>Sophia </a:t>
            </a:r>
            <a:r>
              <a:rPr lang="en-US" sz="2000" dirty="0">
                <a:solidFill>
                  <a:srgbClr val="ED701A"/>
                </a:solidFill>
                <a:latin typeface="Montserrat" pitchFamily="2" charset="77"/>
              </a:rPr>
              <a:t>McKeever</a:t>
            </a:r>
          </a:p>
        </p:txBody>
      </p:sp>
      <p:sp>
        <p:nvSpPr>
          <p:cNvPr id="12" name="TextBox 11">
            <a:extLst>
              <a:ext uri="{FF2B5EF4-FFF2-40B4-BE49-F238E27FC236}">
                <a16:creationId xmlns:a16="http://schemas.microsoft.com/office/drawing/2014/main" id="{B2FCD00E-5636-7640-BD31-198D691EDA0C}"/>
              </a:ext>
            </a:extLst>
          </p:cNvPr>
          <p:cNvSpPr txBox="1"/>
          <p:nvPr/>
        </p:nvSpPr>
        <p:spPr>
          <a:xfrm>
            <a:off x="7305667" y="6322686"/>
            <a:ext cx="4397828" cy="400110"/>
          </a:xfrm>
          <a:prstGeom prst="rect">
            <a:avLst/>
          </a:prstGeom>
          <a:noFill/>
        </p:spPr>
        <p:txBody>
          <a:bodyPr wrap="square" rtlCol="0">
            <a:spAutoFit/>
          </a:bodyPr>
          <a:lstStyle/>
          <a:p>
            <a:pPr algn="r"/>
            <a:r>
              <a:rPr lang="en-US" sz="2000" b="1" dirty="0">
                <a:solidFill>
                  <a:schemeClr val="bg1"/>
                </a:solidFill>
                <a:latin typeface="Montserrat" pitchFamily="2" charset="77"/>
              </a:rPr>
              <a:t>Art in Code and Quality</a:t>
            </a:r>
            <a:endParaRPr lang="en-US" sz="2400" dirty="0">
              <a:solidFill>
                <a:schemeClr val="bg1"/>
              </a:solidFill>
              <a:latin typeface="Montserrat" pitchFamily="2" charset="77"/>
            </a:endParaRPr>
          </a:p>
        </p:txBody>
      </p:sp>
      <p:pic>
        <p:nvPicPr>
          <p:cNvPr id="13" name="Picture 12">
            <a:extLst>
              <a:ext uri="{FF2B5EF4-FFF2-40B4-BE49-F238E27FC236}">
                <a16:creationId xmlns:a16="http://schemas.microsoft.com/office/drawing/2014/main" id="{DFAB44CC-ED73-3347-B1C2-D9292F4A0F93}"/>
              </a:ext>
            </a:extLst>
          </p:cNvPr>
          <p:cNvPicPr>
            <a:picLocks noChangeAspect="1"/>
          </p:cNvPicPr>
          <p:nvPr/>
        </p:nvPicPr>
        <p:blipFill>
          <a:blip r:embed="rId4"/>
          <a:stretch>
            <a:fillRect/>
          </a:stretch>
        </p:blipFill>
        <p:spPr>
          <a:xfrm rot="19196968">
            <a:off x="-110658" y="5930930"/>
            <a:ext cx="871015" cy="561945"/>
          </a:xfrm>
          <a:prstGeom prst="rect">
            <a:avLst/>
          </a:prstGeom>
        </p:spPr>
      </p:pic>
      <p:cxnSp>
        <p:nvCxnSpPr>
          <p:cNvPr id="14" name="Straight Connector 13">
            <a:extLst>
              <a:ext uri="{FF2B5EF4-FFF2-40B4-BE49-F238E27FC236}">
                <a16:creationId xmlns:a16="http://schemas.microsoft.com/office/drawing/2014/main" id="{D4043195-0577-0449-B1DF-6EFC45D564FD}"/>
              </a:ext>
            </a:extLst>
          </p:cNvPr>
          <p:cNvCxnSpPr>
            <a:cxnSpLocks/>
          </p:cNvCxnSpPr>
          <p:nvPr/>
        </p:nvCxnSpPr>
        <p:spPr>
          <a:xfrm>
            <a:off x="430306" y="5782235"/>
            <a:ext cx="11231297" cy="0"/>
          </a:xfrm>
          <a:prstGeom prst="line">
            <a:avLst/>
          </a:prstGeom>
          <a:ln>
            <a:solidFill>
              <a:srgbClr val="ED701A"/>
            </a:solidFill>
          </a:ln>
        </p:spPr>
        <p:style>
          <a:lnRef idx="1">
            <a:schemeClr val="accent2"/>
          </a:lnRef>
          <a:fillRef idx="0">
            <a:schemeClr val="accent2"/>
          </a:fillRef>
          <a:effectRef idx="0">
            <a:schemeClr val="accent2"/>
          </a:effectRef>
          <a:fontRef idx="minor">
            <a:schemeClr val="tx1"/>
          </a:fontRef>
        </p:style>
      </p:cxnSp>
      <p:pic>
        <p:nvPicPr>
          <p:cNvPr id="8" name="Picture 7" descr="Text&#10;&#10;Description automatically generated">
            <a:extLst>
              <a:ext uri="{FF2B5EF4-FFF2-40B4-BE49-F238E27FC236}">
                <a16:creationId xmlns:a16="http://schemas.microsoft.com/office/drawing/2014/main" id="{6AAA5A28-B2E6-5BAF-3243-54B5F1447824}"/>
              </a:ext>
            </a:extLst>
          </p:cNvPr>
          <p:cNvPicPr>
            <a:picLocks noChangeAspect="1"/>
          </p:cNvPicPr>
          <p:nvPr/>
        </p:nvPicPr>
        <p:blipFill>
          <a:blip r:embed="rId5"/>
          <a:stretch>
            <a:fillRect/>
          </a:stretch>
        </p:blipFill>
        <p:spPr>
          <a:xfrm>
            <a:off x="455024" y="5875136"/>
            <a:ext cx="758186" cy="758186"/>
          </a:xfrm>
          <a:prstGeom prst="rect">
            <a:avLst/>
          </a:prstGeom>
        </p:spPr>
      </p:pic>
    </p:spTree>
    <p:extLst>
      <p:ext uri="{BB962C8B-B14F-4D97-AF65-F5344CB8AC3E}">
        <p14:creationId xmlns:p14="http://schemas.microsoft.com/office/powerpoint/2010/main" val="359685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11686</TotalTime>
  <Words>3923</Words>
  <Application>Microsoft Macintosh PowerPoint</Application>
  <PresentationFormat>Widescreen</PresentationFormat>
  <Paragraphs>347</Paragraphs>
  <Slides>30</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ArialMT</vt:lpstr>
      <vt:lpstr>Calibri</vt:lpstr>
      <vt:lpstr>Calibri Light</vt:lpstr>
      <vt:lpstr>Consolas</vt:lpstr>
      <vt:lpstr>Montserrat</vt:lpstr>
      <vt:lpstr>Symbol</vt:lpstr>
      <vt:lpstr>Tiro Bangla</vt:lpstr>
      <vt:lpstr>Office Theme</vt:lpstr>
      <vt:lpstr>PowerPoint Presentation</vt:lpstr>
      <vt:lpstr> </vt:lpstr>
      <vt:lpstr>On the Philosophy of Writing Code as a Creative Process </vt:lpstr>
      <vt:lpstr>Defining Art</vt:lpstr>
      <vt:lpstr>PowerPoint Presentation</vt:lpstr>
      <vt:lpstr>Art in Almost Everything We Do</vt:lpstr>
      <vt:lpstr>Art in Almost Everything We Do</vt:lpstr>
      <vt:lpstr>PowerPoint Presentation</vt:lpstr>
      <vt:lpstr>Emotions and Their Effect on the Creative Process</vt:lpstr>
      <vt:lpstr>Defining Our Feelings and Emotions</vt:lpstr>
      <vt:lpstr>PowerPoint Presentation</vt:lpstr>
      <vt:lpstr>Our Artist’s Model for Today</vt:lpstr>
      <vt:lpstr>How Emotions Can Affect the Code You Build</vt:lpstr>
      <vt:lpstr>PowerPoint Presentation</vt:lpstr>
      <vt:lpstr>A Sterile Base Line</vt:lpstr>
      <vt:lpstr>PowerPoint Presentation</vt:lpstr>
      <vt:lpstr>Feeling Unfocused</vt:lpstr>
      <vt:lpstr>PowerPoint Presentation</vt:lpstr>
      <vt:lpstr>Feeling Infuriated</vt:lpstr>
      <vt:lpstr>PowerPoint Presentation</vt:lpstr>
      <vt:lpstr>Feeling Hopeful</vt:lpstr>
      <vt:lpstr>Summarizing The Emotional Effects</vt:lpstr>
      <vt:lpstr>Artistic Appreciation, Emotional Intelligence, and the Quality Mindset </vt:lpstr>
      <vt:lpstr>Why This Matters?</vt:lpstr>
      <vt:lpstr>Quality Through The Lens of Art</vt:lpstr>
      <vt:lpstr>How Does This Make a Difference?</vt:lpstr>
      <vt:lpstr> </vt:lpstr>
      <vt:lpstr>Citations</vt:lpstr>
      <vt:lpstr>Meet the Artist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Bateman</dc:creator>
  <cp:lastModifiedBy>Sophia McKeever</cp:lastModifiedBy>
  <cp:revision>23</cp:revision>
  <dcterms:created xsi:type="dcterms:W3CDTF">2022-01-24T13:06:12Z</dcterms:created>
  <dcterms:modified xsi:type="dcterms:W3CDTF">2023-09-30T00:48:39Z</dcterms:modified>
</cp:coreProperties>
</file>