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69" r:id="rId3"/>
    <p:sldId id="270" r:id="rId4"/>
    <p:sldId id="267" r:id="rId5"/>
    <p:sldId id="266" r:id="rId6"/>
    <p:sldId id="272" r:id="rId7"/>
    <p:sldId id="271" r:id="rId8"/>
    <p:sldId id="273" r:id="rId9"/>
    <p:sldId id="258" r:id="rId10"/>
    <p:sldId id="263" r:id="rId11"/>
    <p:sldId id="260" r:id="rId12"/>
    <p:sldId id="265" r:id="rId13"/>
    <p:sldId id="261" r:id="rId14"/>
    <p:sldId id="264" r:id="rId15"/>
    <p:sldId id="268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5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57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220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6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21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9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05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2051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6784362B-1BC2-4D61-BBC1-75E5AFB9E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2">
            <a:extLst>
              <a:ext uri="{FF2B5EF4-FFF2-40B4-BE49-F238E27FC236}">
                <a16:creationId xmlns:a16="http://schemas.microsoft.com/office/drawing/2014/main" id="{47FEC87D-B560-4AA1-90A4-F9F1D5A9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E9CBAC3D-8976-47FF-8E03-C8D4BDB35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26">
            <a:extLst>
              <a:ext uri="{FF2B5EF4-FFF2-40B4-BE49-F238E27FC236}">
                <a16:creationId xmlns:a16="http://schemas.microsoft.com/office/drawing/2014/main" id="{469431F3-C8DA-4F3D-BC23-56FBCBBB7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5A6FB8F0-8565-4EC3-917D-22A0CFB55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2940" y="0"/>
            <a:ext cx="652490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64C60592-45C2-B806-AC28-4D58EC612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26" r="23945"/>
          <a:stretch/>
        </p:blipFill>
        <p:spPr>
          <a:xfrm>
            <a:off x="1007760" y="227"/>
            <a:ext cx="3855179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0E85565-5837-4630-B749-8EB5508C9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34693-0755-373E-9F46-9AD30F532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899" y="2440852"/>
            <a:ext cx="4745117" cy="2268559"/>
          </a:xfrm>
        </p:spPr>
        <p:txBody>
          <a:bodyPr>
            <a:normAutofit/>
          </a:bodyPr>
          <a:lstStyle/>
          <a:p>
            <a:r>
              <a:rPr lang="en-US" dirty="0"/>
              <a:t>DevOps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B4079-1A34-AF6D-6B12-24CC00D28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3783" y="3610889"/>
            <a:ext cx="4572764" cy="1160213"/>
          </a:xfrm>
        </p:spPr>
        <p:txBody>
          <a:bodyPr>
            <a:normAutofit/>
          </a:bodyPr>
          <a:lstStyle/>
          <a:p>
            <a:r>
              <a:rPr lang="en-US" dirty="0"/>
              <a:t>Test Automation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756D9B-712D-4066-9D24-053A5EF2E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2A7CF-76E9-AB36-8E06-E1F8B1AA3C0A}"/>
              </a:ext>
            </a:extLst>
          </p:cNvPr>
          <p:cNvSpPr txBox="1"/>
          <p:nvPr/>
        </p:nvSpPr>
        <p:spPr>
          <a:xfrm>
            <a:off x="3384223" y="5823651"/>
            <a:ext cx="5102007" cy="883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56F08-9272-7E80-AA1F-40037E39031C}"/>
              </a:ext>
            </a:extLst>
          </p:cNvPr>
          <p:cNvSpPr txBox="1"/>
          <p:nvPr/>
        </p:nvSpPr>
        <p:spPr>
          <a:xfrm>
            <a:off x="2829662" y="461913"/>
            <a:ext cx="637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CI/CD Pipeline Example</a:t>
            </a:r>
          </a:p>
        </p:txBody>
      </p:sp>
      <p:pic>
        <p:nvPicPr>
          <p:cNvPr id="6" name="Picture 5" descr="A diagram of a diagram of a company&#10;&#10;Description automatically generated">
            <a:extLst>
              <a:ext uri="{FF2B5EF4-FFF2-40B4-BE49-F238E27FC236}">
                <a16:creationId xmlns:a16="http://schemas.microsoft.com/office/drawing/2014/main" id="{8A5D2B2C-C017-90FC-765B-6328CF2EB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02" y="1312946"/>
            <a:ext cx="8507199" cy="5209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CD873-DA5A-0744-6CD5-72736E9F4EE4}"/>
              </a:ext>
            </a:extLst>
          </p:cNvPr>
          <p:cNvSpPr txBox="1"/>
          <p:nvPr/>
        </p:nvSpPr>
        <p:spPr>
          <a:xfrm>
            <a:off x="1187938" y="6542884"/>
            <a:ext cx="1797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Jetbrains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02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849F1-B05C-6280-0813-913D145B1F9C}"/>
              </a:ext>
            </a:extLst>
          </p:cNvPr>
          <p:cNvSpPr txBox="1"/>
          <p:nvPr/>
        </p:nvSpPr>
        <p:spPr>
          <a:xfrm>
            <a:off x="1957388" y="2971800"/>
            <a:ext cx="180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Integration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BEECB-FB9A-2E42-8164-1D3FFBEC870B}"/>
              </a:ext>
            </a:extLst>
          </p:cNvPr>
          <p:cNvSpPr txBox="1"/>
          <p:nvPr/>
        </p:nvSpPr>
        <p:spPr>
          <a:xfrm>
            <a:off x="5372100" y="1957388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Premise Deployment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F08E2-4A47-F324-8F06-E8610E241452}"/>
              </a:ext>
            </a:extLst>
          </p:cNvPr>
          <p:cNvSpPr txBox="1"/>
          <p:nvPr/>
        </p:nvSpPr>
        <p:spPr>
          <a:xfrm>
            <a:off x="5472113" y="4043363"/>
            <a:ext cx="368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Cloud Deployment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WebJobs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Report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Sychronization</a:t>
            </a:r>
            <a:r>
              <a:rPr lang="en-US" dirty="0"/>
              <a:t> with </a:t>
            </a:r>
            <a:r>
              <a:rPr lang="en-US" dirty="0" err="1"/>
              <a:t>WebJobs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ED04B3-C033-7B3E-A69E-511434611F93}"/>
              </a:ext>
            </a:extLst>
          </p:cNvPr>
          <p:cNvCxnSpPr>
            <a:endCxn id="3" idx="1"/>
          </p:cNvCxnSpPr>
          <p:nvPr/>
        </p:nvCxnSpPr>
        <p:spPr>
          <a:xfrm flipV="1">
            <a:off x="3765191" y="2280554"/>
            <a:ext cx="1606909" cy="69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E4520F-A707-0DA9-006C-C09C4AA6E872}"/>
              </a:ext>
            </a:extLst>
          </p:cNvPr>
          <p:cNvCxnSpPr/>
          <p:nvPr/>
        </p:nvCxnSpPr>
        <p:spPr>
          <a:xfrm>
            <a:off x="3765191" y="3341132"/>
            <a:ext cx="1706922" cy="845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DAF310-A1BE-94BA-39E6-E9A7BA3F3095}"/>
              </a:ext>
            </a:extLst>
          </p:cNvPr>
          <p:cNvSpPr txBox="1"/>
          <p:nvPr/>
        </p:nvSpPr>
        <p:spPr>
          <a:xfrm>
            <a:off x="2535810" y="688157"/>
            <a:ext cx="645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Integration Test Automation</a:t>
            </a:r>
          </a:p>
        </p:txBody>
      </p:sp>
    </p:spTree>
    <p:extLst>
      <p:ext uri="{BB962C8B-B14F-4D97-AF65-F5344CB8AC3E}">
        <p14:creationId xmlns:p14="http://schemas.microsoft.com/office/powerpoint/2010/main" val="395662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DCCEF-FBD6-E328-9CB6-83E16DE323A0}"/>
              </a:ext>
            </a:extLst>
          </p:cNvPr>
          <p:cNvSpPr/>
          <p:nvPr/>
        </p:nvSpPr>
        <p:spPr>
          <a:xfrm>
            <a:off x="1671638" y="2471738"/>
            <a:ext cx="1557337" cy="95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Teamcity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5816CC-73D2-C1DC-9BB3-5D1460F52AFB}"/>
              </a:ext>
            </a:extLst>
          </p:cNvPr>
          <p:cNvSpPr/>
          <p:nvPr/>
        </p:nvSpPr>
        <p:spPr>
          <a:xfrm>
            <a:off x="3557588" y="2471738"/>
            <a:ext cx="1485900" cy="95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Octopus</a:t>
            </a:r>
          </a:p>
          <a:p>
            <a:pPr algn="ctr"/>
            <a:r>
              <a:rPr lang="en-US" dirty="0"/>
              <a:t>Deploy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C3146B1-D829-0D2E-6C64-6E7A11014CF9}"/>
              </a:ext>
            </a:extLst>
          </p:cNvPr>
          <p:cNvSpPr/>
          <p:nvPr/>
        </p:nvSpPr>
        <p:spPr>
          <a:xfrm>
            <a:off x="7686675" y="2386010"/>
            <a:ext cx="2328863" cy="12001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Azure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2C1522D1-3F69-1E3D-FE81-FA2EDF761B14}"/>
              </a:ext>
            </a:extLst>
          </p:cNvPr>
          <p:cNvSpPr/>
          <p:nvPr/>
        </p:nvSpPr>
        <p:spPr>
          <a:xfrm>
            <a:off x="4329113" y="1428748"/>
            <a:ext cx="4586287" cy="9572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0600-A537-D88D-CB90-0790FE42BB06}"/>
              </a:ext>
            </a:extLst>
          </p:cNvPr>
          <p:cNvSpPr txBox="1"/>
          <p:nvPr/>
        </p:nvSpPr>
        <p:spPr>
          <a:xfrm>
            <a:off x="5043488" y="342908"/>
            <a:ext cx="2409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Deploy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Deploy </a:t>
            </a:r>
            <a:r>
              <a:rPr lang="en-US" dirty="0" err="1"/>
              <a:t>WebJobs</a:t>
            </a:r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8D5C16A-2006-56AC-DD67-DD943D914C6D}"/>
              </a:ext>
            </a:extLst>
          </p:cNvPr>
          <p:cNvSpPr/>
          <p:nvPr/>
        </p:nvSpPr>
        <p:spPr>
          <a:xfrm>
            <a:off x="4700588" y="4300538"/>
            <a:ext cx="3971925" cy="1714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8847A-5A15-E041-DA18-72A29FEC5794}"/>
              </a:ext>
            </a:extLst>
          </p:cNvPr>
          <p:cNvSpPr txBox="1"/>
          <p:nvPr/>
        </p:nvSpPr>
        <p:spPr>
          <a:xfrm>
            <a:off x="5486400" y="4802750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8B5FB-05DF-7FF1-E6FF-F4358593DAB4}"/>
              </a:ext>
            </a:extLst>
          </p:cNvPr>
          <p:cNvSpPr txBox="1"/>
          <p:nvPr/>
        </p:nvSpPr>
        <p:spPr>
          <a:xfrm>
            <a:off x="3814763" y="5700713"/>
            <a:ext cx="403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Integration Test in Azure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377F392A-0BBC-136E-A438-5197493485DA}"/>
              </a:ext>
            </a:extLst>
          </p:cNvPr>
          <p:cNvSpPr/>
          <p:nvPr/>
        </p:nvSpPr>
        <p:spPr>
          <a:xfrm>
            <a:off x="3228975" y="2950369"/>
            <a:ext cx="32861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A203C-3E69-B84A-4458-0DA7FB506F5A}"/>
              </a:ext>
            </a:extLst>
          </p:cNvPr>
          <p:cNvSpPr txBox="1"/>
          <p:nvPr/>
        </p:nvSpPr>
        <p:spPr>
          <a:xfrm>
            <a:off x="2610579" y="1634666"/>
            <a:ext cx="795956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2400" dirty="0"/>
              <a:t>Functional Test Integration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CI Tool Plugin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Plugin script modification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Test invocation from the CD Tool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Test Report Upload</a:t>
            </a:r>
          </a:p>
        </p:txBody>
      </p:sp>
    </p:spTree>
    <p:extLst>
      <p:ext uri="{BB962C8B-B14F-4D97-AF65-F5344CB8AC3E}">
        <p14:creationId xmlns:p14="http://schemas.microsoft.com/office/powerpoint/2010/main" val="6097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8267A3-F564-B26C-8A3B-A52BBCD45924}"/>
              </a:ext>
            </a:extLst>
          </p:cNvPr>
          <p:cNvSpPr/>
          <p:nvPr/>
        </p:nvSpPr>
        <p:spPr>
          <a:xfrm>
            <a:off x="2100263" y="1757363"/>
            <a:ext cx="1871662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ReadyAp</a:t>
            </a:r>
            <a:r>
              <a:rPr lang="en-US" sz="2000" dirty="0" err="1"/>
              <a:t>i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05FE0-3A9D-7359-429F-E9A32F0E5D5D}"/>
              </a:ext>
            </a:extLst>
          </p:cNvPr>
          <p:cNvSpPr/>
          <p:nvPr/>
        </p:nvSpPr>
        <p:spPr>
          <a:xfrm>
            <a:off x="4271963" y="1757363"/>
            <a:ext cx="1824037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Teamcity</a:t>
            </a: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B0B725-1952-9A69-F718-9F8B84AB78DA}"/>
              </a:ext>
            </a:extLst>
          </p:cNvPr>
          <p:cNvSpPr/>
          <p:nvPr/>
        </p:nvSpPr>
        <p:spPr>
          <a:xfrm>
            <a:off x="7829550" y="1757363"/>
            <a:ext cx="2128838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Octopus Deploy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850D7FFC-A82F-3AD5-9D94-DC786502E2B0}"/>
              </a:ext>
            </a:extLst>
          </p:cNvPr>
          <p:cNvSpPr/>
          <p:nvPr/>
        </p:nvSpPr>
        <p:spPr>
          <a:xfrm>
            <a:off x="5114925" y="3186113"/>
            <a:ext cx="3971925" cy="13144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979B1-CF65-E9A0-93F8-F14F154F0C6D}"/>
              </a:ext>
            </a:extLst>
          </p:cNvPr>
          <p:cNvSpPr txBox="1"/>
          <p:nvPr/>
        </p:nvSpPr>
        <p:spPr>
          <a:xfrm>
            <a:off x="6182873" y="4930260"/>
            <a:ext cx="1494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Test Report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148FB-0969-CFB3-0F0F-3863F951D9F9}"/>
              </a:ext>
            </a:extLst>
          </p:cNvPr>
          <p:cNvSpPr txBox="1"/>
          <p:nvPr/>
        </p:nvSpPr>
        <p:spPr>
          <a:xfrm>
            <a:off x="5986463" y="600075"/>
            <a:ext cx="1893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Test Invocation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40FFB4F7-09DE-B1D3-FF23-DEAC43CA12A8}"/>
              </a:ext>
            </a:extLst>
          </p:cNvPr>
          <p:cNvSpPr/>
          <p:nvPr/>
        </p:nvSpPr>
        <p:spPr>
          <a:xfrm>
            <a:off x="3971925" y="2543175"/>
            <a:ext cx="30003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8661BF-27D2-3B0B-91A4-F928AE9076E4}"/>
              </a:ext>
            </a:extLst>
          </p:cNvPr>
          <p:cNvSpPr txBox="1"/>
          <p:nvPr/>
        </p:nvSpPr>
        <p:spPr>
          <a:xfrm>
            <a:off x="4343396" y="5972175"/>
            <a:ext cx="429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ReadyApi</a:t>
            </a:r>
            <a:r>
              <a:rPr lang="en-US" sz="2800" dirty="0"/>
              <a:t> Test Integration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CC10C61-4687-4630-AD62-18A73B2109A1}"/>
              </a:ext>
            </a:extLst>
          </p:cNvPr>
          <p:cNvSpPr/>
          <p:nvPr/>
        </p:nvSpPr>
        <p:spPr>
          <a:xfrm>
            <a:off x="5049611" y="1115558"/>
            <a:ext cx="3590346" cy="314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64973-817D-DABA-004B-3FD6F326EF3E}"/>
              </a:ext>
            </a:extLst>
          </p:cNvPr>
          <p:cNvSpPr txBox="1"/>
          <p:nvPr/>
        </p:nvSpPr>
        <p:spPr>
          <a:xfrm>
            <a:off x="3623515" y="323971"/>
            <a:ext cx="455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CI/CD with Test Automation</a:t>
            </a:r>
          </a:p>
        </p:txBody>
      </p:sp>
      <p:pic>
        <p:nvPicPr>
          <p:cNvPr id="4" name="Picture 3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C1783EA3-1C6C-9361-34E6-463EB44A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7" y="1022161"/>
            <a:ext cx="8953666" cy="57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B43F-2CE7-4C6C-BABC-EE342B32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59F07-63F9-48CF-B725-A873C4BC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83E1E-DAC1-4851-84FF-D6FE1649D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AFF8D-80B6-7E85-439A-8B459C3DC85B}"/>
              </a:ext>
            </a:extLst>
          </p:cNvPr>
          <p:cNvSpPr txBox="1"/>
          <p:nvPr/>
        </p:nvSpPr>
        <p:spPr>
          <a:xfrm>
            <a:off x="2362874" y="2662280"/>
            <a:ext cx="8207265" cy="3387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345629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30A7-937E-84AF-B63F-9BADAE72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59" y="272470"/>
            <a:ext cx="7958331" cy="1077229"/>
          </a:xfrm>
        </p:spPr>
        <p:txBody>
          <a:bodyPr/>
          <a:lstStyle/>
          <a:p>
            <a:r>
              <a:rPr lang="en-US" dirty="0"/>
              <a:t>Waterfall Development Method</a:t>
            </a:r>
          </a:p>
        </p:txBody>
      </p:sp>
      <p:pic>
        <p:nvPicPr>
          <p:cNvPr id="7" name="Picture 6" descr="A diagram of a system&#10;&#10;Description automatically generated">
            <a:extLst>
              <a:ext uri="{FF2B5EF4-FFF2-40B4-BE49-F238E27FC236}">
                <a16:creationId xmlns:a16="http://schemas.microsoft.com/office/drawing/2014/main" id="{F3E0D0AC-A149-7BD3-92B8-933F09A9B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33" y="1192696"/>
            <a:ext cx="8706934" cy="52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3883-DD3C-368F-68E6-076D6813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129" y="420429"/>
            <a:ext cx="5620452" cy="1077229"/>
          </a:xfrm>
        </p:spPr>
        <p:txBody>
          <a:bodyPr/>
          <a:lstStyle/>
          <a:p>
            <a:r>
              <a:rPr lang="en-US" dirty="0"/>
              <a:t>Agile Development Method</a:t>
            </a:r>
          </a:p>
        </p:txBody>
      </p:sp>
      <p:pic>
        <p:nvPicPr>
          <p:cNvPr id="4" name="Picture 3" descr="A diagram of a software development process">
            <a:extLst>
              <a:ext uri="{FF2B5EF4-FFF2-40B4-BE49-F238E27FC236}">
                <a16:creationId xmlns:a16="http://schemas.microsoft.com/office/drawing/2014/main" id="{AD2E5E05-C2F6-5E2C-E559-2EC7DA98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3" y="1476667"/>
            <a:ext cx="10148214" cy="4765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D7C8C-769A-D793-226F-6CCA20CB05EB}"/>
              </a:ext>
            </a:extLst>
          </p:cNvPr>
          <p:cNvSpPr txBox="1"/>
          <p:nvPr/>
        </p:nvSpPr>
        <p:spPr>
          <a:xfrm>
            <a:off x="1023823" y="6471138"/>
            <a:ext cx="338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Krusche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Company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682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thumb/b/...">
            <a:extLst>
              <a:ext uri="{FF2B5EF4-FFF2-40B4-BE49-F238E27FC236}">
                <a16:creationId xmlns:a16="http://schemas.microsoft.com/office/drawing/2014/main" id="{C8FCA51E-2C2C-5E05-2934-1723E0B0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76" y="2642115"/>
            <a:ext cx="5860545" cy="33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5B083-24C1-9656-99C1-C9BB293D7CE6}"/>
              </a:ext>
            </a:extLst>
          </p:cNvPr>
          <p:cNvSpPr txBox="1"/>
          <p:nvPr/>
        </p:nvSpPr>
        <p:spPr>
          <a:xfrm>
            <a:off x="3139430" y="603830"/>
            <a:ext cx="61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92D050"/>
                </a:solidFill>
              </a:rPr>
              <a:t>The Need for DevOps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47000-AF06-B6F4-51AA-3D7E641D696D}"/>
              </a:ext>
            </a:extLst>
          </p:cNvPr>
          <p:cNvSpPr txBox="1"/>
          <p:nvPr/>
        </p:nvSpPr>
        <p:spPr>
          <a:xfrm>
            <a:off x="3024162" y="1376313"/>
            <a:ext cx="732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conflict of Dev and Ops gives rise to DevOps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5386D-31CB-D2C8-184B-AD25D9D9588F}"/>
              </a:ext>
            </a:extLst>
          </p:cNvPr>
          <p:cNvSpPr txBox="1"/>
          <p:nvPr/>
        </p:nvSpPr>
        <p:spPr>
          <a:xfrm>
            <a:off x="1016000" y="6510215"/>
            <a:ext cx="23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Smartsheet</a:t>
            </a:r>
          </a:p>
        </p:txBody>
      </p:sp>
    </p:spTree>
    <p:extLst>
      <p:ext uri="{BB962C8B-B14F-4D97-AF65-F5344CB8AC3E}">
        <p14:creationId xmlns:p14="http://schemas.microsoft.com/office/powerpoint/2010/main" val="379869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766B2364-CBF9-FA07-4BDD-C4B5CE7CD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09" r="-1" b="14218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01983D-596A-1C66-F8CD-B8A6A7C4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DevOps Goals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ACA-D1C6-BB8F-7857-75F3B198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en-US"/>
              <a:t>More frequent deployment</a:t>
            </a:r>
          </a:p>
          <a:p>
            <a:r>
              <a:rPr lang="en-US"/>
              <a:t>Shorter lead time for a new release</a:t>
            </a:r>
          </a:p>
          <a:p>
            <a:r>
              <a:rPr lang="en-US"/>
              <a:t>Significant improvement in product quality</a:t>
            </a:r>
          </a:p>
          <a:p>
            <a:r>
              <a:rPr lang="en-US"/>
              <a:t>Automation in repetitive tasks</a:t>
            </a:r>
          </a:p>
        </p:txBody>
      </p:sp>
    </p:spTree>
    <p:extLst>
      <p:ext uri="{BB962C8B-B14F-4D97-AF65-F5344CB8AC3E}">
        <p14:creationId xmlns:p14="http://schemas.microsoft.com/office/powerpoint/2010/main" val="377399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F679-9030-7B02-1742-8CEDED9A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105" y="798629"/>
            <a:ext cx="7958331" cy="1077229"/>
          </a:xfrm>
        </p:spPr>
        <p:txBody>
          <a:bodyPr/>
          <a:lstStyle/>
          <a:p>
            <a:r>
              <a:rPr lang="en-US" dirty="0"/>
              <a:t>DevOps Tool – CI/CD Pipeline</a:t>
            </a:r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452FD623-1A33-6F92-DB32-42B5780B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34" y="2117035"/>
            <a:ext cx="7818504" cy="3677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60096-6564-87FF-7806-2F47AB1C225E}"/>
              </a:ext>
            </a:extLst>
          </p:cNvPr>
          <p:cNvSpPr txBox="1"/>
          <p:nvPr/>
        </p:nvSpPr>
        <p:spPr>
          <a:xfrm>
            <a:off x="1203570" y="6408615"/>
            <a:ext cx="211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Synopsys</a:t>
            </a:r>
          </a:p>
        </p:txBody>
      </p:sp>
    </p:spTree>
    <p:extLst>
      <p:ext uri="{BB962C8B-B14F-4D97-AF65-F5344CB8AC3E}">
        <p14:creationId xmlns:p14="http://schemas.microsoft.com/office/powerpoint/2010/main" val="170221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415E-5EA5-47D1-EA97-3D289B7C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65" y="572381"/>
            <a:ext cx="4159912" cy="1077229"/>
          </a:xfrm>
        </p:spPr>
        <p:txBody>
          <a:bodyPr/>
          <a:lstStyle/>
          <a:p>
            <a:r>
              <a:rPr lang="en-US" dirty="0"/>
              <a:t>Continuous Testing</a:t>
            </a:r>
          </a:p>
        </p:txBody>
      </p:sp>
      <p:pic>
        <p:nvPicPr>
          <p:cNvPr id="16" name="Picture 15" descr="A diagram of a test">
            <a:extLst>
              <a:ext uri="{FF2B5EF4-FFF2-40B4-BE49-F238E27FC236}">
                <a16:creationId xmlns:a16="http://schemas.microsoft.com/office/drawing/2014/main" id="{828EC086-9653-A58C-D8BE-ED0CCC16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10" y="1944280"/>
            <a:ext cx="959358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054D2A-615E-0E6E-79B2-A7273EF8F858}"/>
              </a:ext>
            </a:extLst>
          </p:cNvPr>
          <p:cNvSpPr txBox="1"/>
          <p:nvPr/>
        </p:nvSpPr>
        <p:spPr>
          <a:xfrm>
            <a:off x="4477725" y="1253763"/>
            <a:ext cx="530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</a:t>
            </a:r>
            <a:r>
              <a:rPr lang="en-US" dirty="0" err="1"/>
              <a:t>Agile’s</a:t>
            </a:r>
            <a:r>
              <a:rPr lang="en-US" dirty="0"/>
              <a:t> approach to testing</a:t>
            </a:r>
          </a:p>
        </p:txBody>
      </p:sp>
    </p:spTree>
    <p:extLst>
      <p:ext uri="{BB962C8B-B14F-4D97-AF65-F5344CB8AC3E}">
        <p14:creationId xmlns:p14="http://schemas.microsoft.com/office/powerpoint/2010/main" val="325436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 hand holding a pen and shading circles on a sheet">
            <a:extLst>
              <a:ext uri="{FF2B5EF4-FFF2-40B4-BE49-F238E27FC236}">
                <a16:creationId xmlns:a16="http://schemas.microsoft.com/office/drawing/2014/main" id="{08EE088D-6B8D-D8CF-2D39-88575E6E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872" r="-1" b="2558"/>
          <a:stretch/>
        </p:blipFill>
        <p:spPr>
          <a:xfrm>
            <a:off x="153" y="19888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82BD-C3C3-5546-EC2C-513117B0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941117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Benefit of Continuous Testing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0792-33D2-3B71-4FE8-27764322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en-US" dirty="0"/>
              <a:t>Expose defects early</a:t>
            </a:r>
          </a:p>
          <a:p>
            <a:r>
              <a:rPr lang="en-US" dirty="0"/>
              <a:t>Be able to improve the test process</a:t>
            </a:r>
          </a:p>
          <a:p>
            <a:r>
              <a:rPr lang="en-US" dirty="0"/>
              <a:t>Immediate feedback</a:t>
            </a:r>
          </a:p>
        </p:txBody>
      </p:sp>
    </p:spTree>
    <p:extLst>
      <p:ext uri="{BB962C8B-B14F-4D97-AF65-F5344CB8AC3E}">
        <p14:creationId xmlns:p14="http://schemas.microsoft.com/office/powerpoint/2010/main" val="249516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CC3320C8-0DF2-47E2-AE32-8C570D54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937E2AB-626F-4D5D-8344-EE2C0819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1374C91-3FF2-48F7-A02C-36E1E075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C084A8C-D0A6-4A75-AED9-C13FD20A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537086-027A-4360-81BC-8BA916D2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FAAFA00-A1E1-4789-A035-9CBB7B03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C0230C3-CF46-441A-85D2-5E6F8B3A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D6126-034B-E0A7-3F6D-7C67F0A04617}"/>
              </a:ext>
            </a:extLst>
          </p:cNvPr>
          <p:cNvSpPr txBox="1"/>
          <p:nvPr/>
        </p:nvSpPr>
        <p:spPr>
          <a:xfrm>
            <a:off x="2743200" y="2940342"/>
            <a:ext cx="5913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Types of Tests to be automated</a:t>
            </a:r>
          </a:p>
          <a:p>
            <a:pPr lvl="0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Unit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Integration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Functional Test (API)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Regression Test (UI/Selenium)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Acceptance Test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2A925-B8EF-083B-01BA-400414C0CC9B}"/>
              </a:ext>
            </a:extLst>
          </p:cNvPr>
          <p:cNvSpPr txBox="1"/>
          <p:nvPr/>
        </p:nvSpPr>
        <p:spPr>
          <a:xfrm>
            <a:off x="2610579" y="1140643"/>
            <a:ext cx="6175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 Test Integration</a:t>
            </a:r>
          </a:p>
          <a:p>
            <a:endParaRPr lang="en-US" dirty="0"/>
          </a:p>
          <a:p>
            <a:r>
              <a:rPr lang="en-US" dirty="0"/>
              <a:t>-- Supra Organization, Carrier</a:t>
            </a:r>
          </a:p>
        </p:txBody>
      </p:sp>
    </p:spTree>
    <p:extLst>
      <p:ext uri="{BB962C8B-B14F-4D97-AF65-F5344CB8AC3E}">
        <p14:creationId xmlns:p14="http://schemas.microsoft.com/office/powerpoint/2010/main" val="3960102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19696</TotalTime>
  <Words>202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DevOps</vt:lpstr>
      <vt:lpstr>Waterfall Development Method</vt:lpstr>
      <vt:lpstr>Agile Development Method</vt:lpstr>
      <vt:lpstr>PowerPoint Presentation</vt:lpstr>
      <vt:lpstr>DevOps Goals</vt:lpstr>
      <vt:lpstr>DevOps Tool – CI/CD Pipeline</vt:lpstr>
      <vt:lpstr>Continuous Testing</vt:lpstr>
      <vt:lpstr>The Benefit of Continuous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DevOps</dc:title>
  <dc:creator>Junhe Liu</dc:creator>
  <cp:lastModifiedBy>Liu, Junhe</cp:lastModifiedBy>
  <cp:revision>23</cp:revision>
  <dcterms:created xsi:type="dcterms:W3CDTF">2023-01-26T03:04:09Z</dcterms:created>
  <dcterms:modified xsi:type="dcterms:W3CDTF">2023-09-28T21:03:04Z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5f6713-6d19-40ac-a071-63e831bc1e58_Enabled">
    <vt:lpwstr>true</vt:lpwstr>
  </property>
  <property fmtid="{D5CDD505-2E9C-101B-9397-08002B2CF9AE}" pid="3" name="MSIP_Label_b85f6713-6d19-40ac-a071-63e831bc1e58_SetDate">
    <vt:lpwstr>2023-02-24T19:23:06Z</vt:lpwstr>
  </property>
  <property fmtid="{D5CDD505-2E9C-101B-9397-08002B2CF9AE}" pid="4" name="MSIP_Label_b85f6713-6d19-40ac-a071-63e831bc1e58_Method">
    <vt:lpwstr>Standard</vt:lpwstr>
  </property>
  <property fmtid="{D5CDD505-2E9C-101B-9397-08002B2CF9AE}" pid="5" name="MSIP_Label_b85f6713-6d19-40ac-a071-63e831bc1e58_Name">
    <vt:lpwstr>Confidential - Low</vt:lpwstr>
  </property>
  <property fmtid="{D5CDD505-2E9C-101B-9397-08002B2CF9AE}" pid="6" name="MSIP_Label_b85f6713-6d19-40ac-a071-63e831bc1e58_SiteId">
    <vt:lpwstr>36839a65-7f3f-4bac-9ea4-f571f10a9a03</vt:lpwstr>
  </property>
  <property fmtid="{D5CDD505-2E9C-101B-9397-08002B2CF9AE}" pid="7" name="MSIP_Label_b85f6713-6d19-40ac-a071-63e831bc1e58_ActionId">
    <vt:lpwstr>fd48753e-283e-4397-80de-c0238c359eb8</vt:lpwstr>
  </property>
  <property fmtid="{D5CDD505-2E9C-101B-9397-08002B2CF9AE}" pid="8" name="MSIP_Label_b85f6713-6d19-40ac-a071-63e831bc1e58_ContentBits">
    <vt:lpwstr>0</vt:lpwstr>
  </property>
</Properties>
</file>