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83" r:id="rId6"/>
    <p:sldId id="262" r:id="rId7"/>
    <p:sldId id="260" r:id="rId8"/>
    <p:sldId id="284" r:id="rId9"/>
    <p:sldId id="285" r:id="rId10"/>
    <p:sldId id="286" r:id="rId11"/>
    <p:sldId id="293" r:id="rId12"/>
    <p:sldId id="287" r:id="rId13"/>
    <p:sldId id="292" r:id="rId14"/>
    <p:sldId id="288" r:id="rId15"/>
    <p:sldId id="289" r:id="rId16"/>
    <p:sldId id="295" r:id="rId17"/>
    <p:sldId id="290" r:id="rId18"/>
    <p:sldId id="296" r:id="rId19"/>
    <p:sldId id="291" r:id="rId20"/>
    <p:sldId id="297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01A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4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282456627044608E-3"/>
          <c:y val="6.2895852123256741E-4"/>
          <c:w val="0.93110944109005955"/>
          <c:h val="0.6967343982542249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4804911"/>
        <c:axId val="1099125151"/>
      </c:lineChart>
      <c:catAx>
        <c:axId val="11048049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99125151"/>
        <c:crosses val="autoZero"/>
        <c:auto val="1"/>
        <c:lblAlgn val="ctr"/>
        <c:lblOffset val="100"/>
        <c:noMultiLvlLbl val="0"/>
      </c:catAx>
      <c:valAx>
        <c:axId val="109912515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480491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0.13279</cdr:y>
    </cdr:from>
    <cdr:to>
      <cdr:x>1</cdr:x>
      <cdr:y>0.79087</cdr:y>
    </cdr:to>
    <cdr:pic>
      <cdr:nvPicPr>
        <cdr:cNvPr id="2" name="Content Placeholder 1" descr="A diagram of a diagram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14CEC560-B0F7-BFCF-B37B-6107FABA3EEE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551680"/>
          <a:ext cx="6391137" cy="27339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4381-FE8F-E049-B6F9-3973CD5A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30AD9-A94F-0449-B9FE-936A2DF6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22D4-F65D-F24B-B1E7-AE57527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A0F6-6A93-784E-9022-36899DA7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E800-63AC-5C48-9193-D7DDAC4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99C3-6FA7-9D47-9FAE-4AA083C5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352E-89CA-BB4B-B4F3-334A8280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64A8-CE02-C74F-A9D7-09C938E4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10C3-F275-CD44-8FF9-634DEEEA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3AA7-C726-7E46-91F9-633AAC1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A97-2106-724B-AB9F-492EB6A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88C9-D83E-6F43-A41B-35F17D3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F8D8-6CCC-A643-9346-E1FE147C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B7ED-138C-0E4D-B9E0-8C3E538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33FD-5CD9-C948-9D12-ABDA666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38F8-D836-4340-8343-344073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369F8-FDFA-C143-B324-EA303F62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E55-B49C-A644-835E-961B734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B04C-1EE1-374D-A70C-CC58AD79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D67ED75-39CF-DD33-C866-2315B8147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loudspeaker&#10;&#10;Description automatically generated">
            <a:extLst>
              <a:ext uri="{FF2B5EF4-FFF2-40B4-BE49-F238E27FC236}">
                <a16:creationId xmlns:a16="http://schemas.microsoft.com/office/drawing/2014/main" id="{2A639BBB-6BB5-40E6-050C-E71D8CF7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3" y="3517197"/>
            <a:ext cx="3305464" cy="33054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F70DFCC-B481-E742-98B7-C3055B7C0F83}"/>
              </a:ext>
            </a:extLst>
          </p:cNvPr>
          <p:cNvSpPr/>
          <p:nvPr/>
        </p:nvSpPr>
        <p:spPr>
          <a:xfrm>
            <a:off x="4921268" y="3994840"/>
            <a:ext cx="2269952" cy="2269952"/>
          </a:xfrm>
          <a:prstGeom prst="ellipse">
            <a:avLst/>
          </a:prstGeom>
          <a:solidFill>
            <a:srgbClr val="0E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in a suit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102EB66A-3DE9-754A-BBE4-3BE4023D5D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3582" t="15224" r="-13582"/>
          <a:stretch/>
        </p:blipFill>
        <p:spPr>
          <a:xfrm>
            <a:off x="4953420" y="4083251"/>
            <a:ext cx="2191060" cy="219106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7645050" y="4642109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Mustafa Naeem</a:t>
            </a:r>
            <a:endParaRPr lang="en-US" sz="3600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37B5-56E5-2347-9F50-7FBFC0767194}"/>
              </a:ext>
            </a:extLst>
          </p:cNvPr>
          <p:cNvSpPr txBox="1"/>
          <p:nvPr/>
        </p:nvSpPr>
        <p:spPr>
          <a:xfrm>
            <a:off x="7645050" y="5777487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D701A"/>
                </a:solidFill>
                <a:latin typeface="Montserrat" pitchFamily="2" charset="77"/>
              </a:rPr>
              <a:t>AnaCov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Archiving (1/2)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Montserrat" pitchFamily="2" charset="77"/>
              </a:rPr>
              <a:t>Challenge: Massive Testcase Data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Tens of thousands of testcases per product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Constant addition of new testcases daily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Requires tens of terabytes of disk storage</a:t>
            </a:r>
          </a:p>
          <a:p>
            <a:r>
              <a:rPr lang="en-US" sz="2000" dirty="0">
                <a:latin typeface="Montserrat" pitchFamily="2" charset="77"/>
              </a:rPr>
              <a:t>Efficiency Matters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Minimize disk space and transfer time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Cost savings and increased productivity</a:t>
            </a:r>
          </a:p>
          <a:p>
            <a:r>
              <a:rPr lang="en-US" sz="2000" dirty="0">
                <a:latin typeface="Montserrat" pitchFamily="2" charset="77"/>
              </a:rPr>
              <a:t>The Power of Compression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Compressed files vs. uncompressed files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Significantly less storage capacity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Reduced storage expenses</a:t>
            </a:r>
          </a:p>
          <a:p>
            <a:r>
              <a:rPr lang="en-US" sz="2000" dirty="0">
                <a:latin typeface="Montserrat" pitchFamily="2" charset="77"/>
              </a:rPr>
              <a:t>Boosting Transfer Speed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Compressed files reduce transfer time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Lower network bandwidth consumption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Cost reduction and increased efficiency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Archiving (2/2)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tserrat" pitchFamily="2" charset="77"/>
              </a:rPr>
              <a:t>Archive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Only coverage files are extracted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All other testcase-related files are disposable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Updating DB with coverage data, and/or updating Git repository</a:t>
            </a:r>
          </a:p>
          <a:p>
            <a:r>
              <a:rPr lang="en-US" sz="2000" dirty="0">
                <a:latin typeface="Montserrat" pitchFamily="2" charset="77"/>
              </a:rPr>
              <a:t>Run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provides an interface for interacting with the archives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Updating DB with coverage data, and/or updating Git repository using archived data</a:t>
            </a:r>
          </a:p>
          <a:p>
            <a:r>
              <a:rPr lang="en-US" sz="2000" dirty="0">
                <a:latin typeface="Montserrat" pitchFamily="2" charset="77"/>
              </a:rPr>
              <a:t>Merge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Allows user to merge multiple archives together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7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Mapping (1/2)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tserrat" pitchFamily="2" charset="77"/>
              </a:rPr>
              <a:t>Valuable insights into the relationships between testcases and code components.</a:t>
            </a:r>
          </a:p>
          <a:p>
            <a:r>
              <a:rPr lang="en-US" sz="2000" dirty="0">
                <a:latin typeface="Montserrat" pitchFamily="2" charset="77"/>
              </a:rPr>
              <a:t>Representative testcases for the functions being tested.</a:t>
            </a:r>
          </a:p>
          <a:p>
            <a:r>
              <a:rPr lang="en-US" sz="2000" dirty="0">
                <a:latin typeface="Montserrat" pitchFamily="2" charset="77"/>
              </a:rPr>
              <a:t>Selecting a subset of regression testcases that may be affected by the new code.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QA engineers can save time and hardware resources while ensuring adequate code coverage.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pic>
        <p:nvPicPr>
          <p:cNvPr id="2" name="Picture 1" descr="A diagram of a computer&#10;&#10;Description automatically generated">
            <a:extLst>
              <a:ext uri="{FF2B5EF4-FFF2-40B4-BE49-F238E27FC236}">
                <a16:creationId xmlns:a16="http://schemas.microsoft.com/office/drawing/2014/main" id="{F8B462EE-B0EE-BC60-B87E-E443CD06B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214" y="3482008"/>
            <a:ext cx="9019568" cy="210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56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Mapping (2/2)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tserrat" pitchFamily="2" charset="77"/>
              </a:rPr>
              <a:t>Insertion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Data insertion into the database occurs during archiving or running processes in </a:t>
            </a:r>
            <a:r>
              <a:rPr lang="en-US" sz="1600" dirty="0" err="1">
                <a:latin typeface="Montserrat" pitchFamily="2" charset="77"/>
              </a:rPr>
              <a:t>AnaCov</a:t>
            </a:r>
            <a:r>
              <a:rPr lang="en-US" sz="1600" dirty="0">
                <a:latin typeface="Montserrat" pitchFamily="2" charset="77"/>
              </a:rPr>
              <a:t> using </a:t>
            </a:r>
            <a:r>
              <a:rPr lang="en-US" sz="1600" dirty="0" err="1">
                <a:latin typeface="Montserrat" pitchFamily="2" charset="77"/>
              </a:rPr>
              <a:t>update_db</a:t>
            </a:r>
            <a:r>
              <a:rPr lang="en-US" sz="1600" dirty="0">
                <a:latin typeface="Montserrat" pitchFamily="2" charset="77"/>
              </a:rPr>
              <a:t> option.</a:t>
            </a:r>
          </a:p>
          <a:p>
            <a:r>
              <a:rPr lang="en-US" sz="2000" dirty="0">
                <a:latin typeface="Montserrat" pitchFamily="2" charset="77"/>
              </a:rPr>
              <a:t>Querying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Testcases matching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Source files matching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Functions matching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Products matching</a:t>
            </a:r>
          </a:p>
          <a:p>
            <a:pPr lvl="1"/>
            <a:endParaRPr lang="en-US" sz="16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9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Incremental Coverage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tserrat" pitchFamily="2" charset="77"/>
              </a:rPr>
              <a:t>How many Testcases for a new feature are sufficient?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Faster and optimized coverage assessment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Generate reports for recently modified or added code</a:t>
            </a:r>
          </a:p>
          <a:p>
            <a:r>
              <a:rPr lang="en-US" sz="2000" dirty="0">
                <a:latin typeface="Montserrat" pitchFamily="2" charset="77"/>
              </a:rPr>
              <a:t>Ensuring efficient coverage of newly added or modified code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Identifying instrumented lines in the cumulative coverage file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Keeping only lines representing newly added or modified executable code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Ignoring source code comments and unchanged 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  <p:pic>
        <p:nvPicPr>
          <p:cNvPr id="2" name="Picture 1" descr="A close up of a message&#10;&#10;Description automatically generated">
            <a:extLst>
              <a:ext uri="{FF2B5EF4-FFF2-40B4-BE49-F238E27FC236}">
                <a16:creationId xmlns:a16="http://schemas.microsoft.com/office/drawing/2014/main" id="{4F4D947D-BDD2-6F04-404B-D6DF8E164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423" y="3879635"/>
            <a:ext cx="9236598" cy="12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0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Coverage History Tracking (1/2)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Montserrat" pitchFamily="2" charset="77"/>
              </a:rPr>
              <a:t>AnaCov</a:t>
            </a:r>
            <a:r>
              <a:rPr lang="en-US" sz="2000" dirty="0">
                <a:latin typeface="Montserrat" pitchFamily="2" charset="77"/>
              </a:rPr>
              <a:t> and Git Integration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Utilizes Git version control for code coverage history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Commits coverage data to remote Git repository</a:t>
            </a:r>
          </a:p>
          <a:p>
            <a:r>
              <a:rPr lang="en-US" sz="2000" dirty="0">
                <a:latin typeface="Montserrat" pitchFamily="2" charset="77"/>
              </a:rPr>
              <a:t>Powerful Insights Over Time</a:t>
            </a:r>
            <a:endParaRPr lang="en-US" sz="2400" dirty="0">
              <a:latin typeface="Montserrat" pitchFamily="2" charset="77"/>
            </a:endParaRPr>
          </a:p>
          <a:p>
            <a:pPr lvl="1"/>
            <a:r>
              <a:rPr lang="en-US" sz="1600" dirty="0">
                <a:latin typeface="Montserrat" pitchFamily="2" charset="77"/>
              </a:rPr>
              <a:t>Gain valuable insights into code coverage trends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Understand the evolution of test coverage</a:t>
            </a:r>
          </a:p>
          <a:p>
            <a:r>
              <a:rPr lang="en-US" sz="2000" dirty="0">
                <a:latin typeface="Montserrat" pitchFamily="2" charset="77"/>
              </a:rPr>
              <a:t>Informed Decision-Making</a:t>
            </a:r>
            <a:endParaRPr lang="en-US" sz="2400" dirty="0">
              <a:latin typeface="Montserrat" pitchFamily="2" charset="77"/>
            </a:endParaRPr>
          </a:p>
          <a:p>
            <a:pPr lvl="1"/>
            <a:r>
              <a:rPr lang="en-US" sz="1600" dirty="0">
                <a:latin typeface="Montserrat" pitchFamily="2" charset="77"/>
              </a:rPr>
              <a:t>Empowers teams to make informed decisions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Improve code quality and testing strategies</a:t>
            </a:r>
          </a:p>
          <a:p>
            <a:r>
              <a:rPr lang="en-US" sz="2000" dirty="0">
                <a:latin typeface="Montserrat" pitchFamily="2" charset="77"/>
              </a:rPr>
              <a:t>Continuous Improvement</a:t>
            </a:r>
            <a:endParaRPr lang="en-US" sz="2400" dirty="0">
              <a:latin typeface="Montserrat" pitchFamily="2" charset="77"/>
            </a:endParaRPr>
          </a:p>
          <a:p>
            <a:pPr lvl="1"/>
            <a:r>
              <a:rPr lang="en-US" sz="1600" dirty="0">
                <a:latin typeface="Montserrat" pitchFamily="2" charset="77"/>
              </a:rPr>
              <a:t>QA engineers analyze historical data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Identify patterns and assess testing effectiveness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Ensure ongoing enhancement of development processes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89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Coverage History Tracking (2/2)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tserrat" pitchFamily="2" charset="77"/>
              </a:rPr>
              <a:t>Get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Allows users to download coverage data for a specific regression suite or a list of testcases based on various criteria.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Users can specify a date or a commit hash</a:t>
            </a:r>
          </a:p>
          <a:p>
            <a:r>
              <a:rPr lang="en-US" sz="2000" dirty="0">
                <a:latin typeface="Montserrat" pitchFamily="2" charset="77"/>
              </a:rPr>
              <a:t>Peek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Provides a list of testcase names available in a particular commit, date, or the latest data.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Very useful when new testcases are added over time to cover new product features or enhance coverage for existing functionalities</a:t>
            </a:r>
          </a:p>
          <a:p>
            <a:r>
              <a:rPr lang="en-US" sz="2000" dirty="0">
                <a:latin typeface="Montserrat" pitchFamily="2" charset="77"/>
              </a:rPr>
              <a:t>Log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Prints the commit logs and their associated hashes from the local repository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Commit hashes can then be used with the Get and Peek commands to access the relevant coverage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48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Use Patterns (1/2)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tserrat" pitchFamily="2" charset="77"/>
              </a:rPr>
              <a:t>Scenario 1: Assessing Feature Coverage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QA engineer validates a new feature</a:t>
            </a:r>
          </a:p>
          <a:p>
            <a:pPr lvl="1"/>
            <a:r>
              <a:rPr lang="en-US" sz="1600" dirty="0" err="1">
                <a:latin typeface="Montserrat" pitchFamily="2" charset="77"/>
              </a:rPr>
              <a:t>AnaCov's</a:t>
            </a:r>
            <a:r>
              <a:rPr lang="en-US" sz="1600" dirty="0">
                <a:latin typeface="Montserrat" pitchFamily="2" charset="77"/>
              </a:rPr>
              <a:t> Incremental Coverage gauges feature-related code coverage before and after testcase creation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Ensures thorough coverage of newly developed features</a:t>
            </a:r>
          </a:p>
          <a:p>
            <a:endParaRPr lang="en-US" sz="2000" dirty="0">
              <a:latin typeface="Montserrat" pitchFamily="2" charset="77"/>
            </a:endParaRPr>
          </a:p>
          <a:p>
            <a:r>
              <a:rPr lang="en-US" sz="2000" dirty="0">
                <a:latin typeface="Montserrat" pitchFamily="2" charset="77"/>
              </a:rPr>
              <a:t>Scenario 2: Git Integration for Historical Coverage</a:t>
            </a:r>
          </a:p>
          <a:p>
            <a:pPr lvl="1"/>
            <a:r>
              <a:rPr lang="en-US" sz="1600" dirty="0" err="1">
                <a:latin typeface="Montserrat" pitchFamily="2" charset="77"/>
              </a:rPr>
              <a:t>AnaCov's</a:t>
            </a:r>
            <a:r>
              <a:rPr lang="en-US" sz="1600" dirty="0">
                <a:latin typeface="Montserrat" pitchFamily="2" charset="77"/>
              </a:rPr>
              <a:t> Git feature eliminates the need to retain old coverage files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Effortless generation of HTML coverage reports for historical coverage runs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Simplifies presentation of coverage statistics for different code branches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6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Use Patterns (2/2)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Montserrat" pitchFamily="2" charset="77"/>
              </a:rPr>
              <a:t>Scenario 3: Optimizing Regression Testing</a:t>
            </a:r>
          </a:p>
          <a:p>
            <a:pPr lvl="1"/>
            <a:r>
              <a:rPr lang="en-US" sz="1600" dirty="0" err="1">
                <a:latin typeface="Montserrat" pitchFamily="2" charset="77"/>
              </a:rPr>
              <a:t>AnaCov's</a:t>
            </a:r>
            <a:r>
              <a:rPr lang="en-US" sz="1600" dirty="0">
                <a:latin typeface="Montserrat" pitchFamily="2" charset="77"/>
              </a:rPr>
              <a:t> database generates a tailored list of testcases for daily code changes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Allows for targeted test runs instead of full regressions</a:t>
            </a:r>
          </a:p>
          <a:p>
            <a:endParaRPr lang="en-US" sz="2000" dirty="0">
              <a:latin typeface="Montserrat" pitchFamily="2" charset="77"/>
            </a:endParaRPr>
          </a:p>
          <a:p>
            <a:r>
              <a:rPr lang="en-US" sz="2000" dirty="0">
                <a:latin typeface="Montserrat" pitchFamily="2" charset="77"/>
              </a:rPr>
              <a:t>Scenario 4: Managing Large Product Environments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QA engineers testing different features in the same product</a:t>
            </a:r>
          </a:p>
          <a:p>
            <a:pPr lvl="1"/>
            <a:r>
              <a:rPr lang="en-US" sz="1600" dirty="0" err="1">
                <a:latin typeface="Montserrat" pitchFamily="2" charset="77"/>
              </a:rPr>
              <a:t>AnaCov's</a:t>
            </a:r>
            <a:r>
              <a:rPr lang="en-US" sz="1600" dirty="0">
                <a:latin typeface="Montserrat" pitchFamily="2" charset="77"/>
              </a:rPr>
              <a:t> Archive, Merge, and Run commands organize and merge coverage runs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Reduces disk space, updates Git repo, maps testcases to code elements, and generates comprehensive HTML reports</a:t>
            </a:r>
          </a:p>
          <a:p>
            <a:endParaRPr lang="en-US" sz="2000" dirty="0">
              <a:latin typeface="Montserrat" pitchFamily="2" charset="77"/>
            </a:endParaRPr>
          </a:p>
          <a:p>
            <a:r>
              <a:rPr lang="en-US" sz="2000" dirty="0">
                <a:latin typeface="Montserrat" pitchFamily="2" charset="77"/>
              </a:rPr>
              <a:t>Scenario 5: Enhancing Partially Covered Source Files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Modifying testcases for better coverage</a:t>
            </a:r>
          </a:p>
          <a:p>
            <a:pPr lvl="1"/>
            <a:r>
              <a:rPr lang="en-US" sz="1600" dirty="0" err="1">
                <a:latin typeface="Montserrat" pitchFamily="2" charset="77"/>
              </a:rPr>
              <a:t>AnaCov's</a:t>
            </a:r>
            <a:r>
              <a:rPr lang="en-US" sz="1600" dirty="0">
                <a:latin typeface="Montserrat" pitchFamily="2" charset="77"/>
              </a:rPr>
              <a:t> database maps testcases to files/functions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Strategically modifying testcases to boost coverage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Conclusion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Montserrat" pitchFamily="2" charset="77"/>
              </a:rPr>
              <a:t>AnaCov</a:t>
            </a:r>
            <a:r>
              <a:rPr lang="en-US" sz="2000" dirty="0">
                <a:latin typeface="Montserrat" pitchFamily="2" charset="77"/>
              </a:rPr>
              <a:t> revolutionizes code coverage analysis.</a:t>
            </a:r>
          </a:p>
          <a:p>
            <a:r>
              <a:rPr lang="en-US" sz="2000" dirty="0">
                <a:latin typeface="Montserrat" pitchFamily="2" charset="77"/>
              </a:rPr>
              <a:t>Benefits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Simplifies analysis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Suits all expertise levels</a:t>
            </a:r>
          </a:p>
          <a:p>
            <a:r>
              <a:rPr lang="en-US" sz="2000" dirty="0">
                <a:latin typeface="Montserrat" pitchFamily="2" charset="77"/>
              </a:rPr>
              <a:t>Impact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Streamlines testing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Improves code quality</a:t>
            </a:r>
          </a:p>
          <a:p>
            <a:pPr lvl="1"/>
            <a:r>
              <a:rPr lang="en-US" sz="1600" dirty="0">
                <a:latin typeface="Montserrat" pitchFamily="2" charset="77"/>
              </a:rPr>
              <a:t>Enhances product robustness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439EC1F-C469-BEFA-1889-B5723C8F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502" cy="68830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ED701A"/>
                </a:solidFill>
                <a:latin typeface="Montserrat" pitchFamily="2" charset="77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D638-55FC-8A47-8941-AA2711FC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21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Introduction</a:t>
            </a:r>
          </a:p>
          <a:p>
            <a:r>
              <a:rPr lang="en-US" sz="2400" dirty="0">
                <a:latin typeface="Montserrat" pitchFamily="2" charset="77"/>
              </a:rPr>
              <a:t>Philosophy</a:t>
            </a:r>
          </a:p>
          <a:p>
            <a:r>
              <a:rPr lang="en-US" sz="2400" dirty="0">
                <a:latin typeface="Montserrat" pitchFamily="2" charset="77"/>
              </a:rPr>
              <a:t>Components</a:t>
            </a:r>
          </a:p>
          <a:p>
            <a:r>
              <a:rPr lang="en-US" sz="2400" dirty="0">
                <a:latin typeface="Montserrat" pitchFamily="2" charset="77"/>
              </a:rPr>
              <a:t>Archiving</a:t>
            </a:r>
          </a:p>
          <a:p>
            <a:r>
              <a:rPr lang="en-US" sz="2400" dirty="0">
                <a:latin typeface="Montserrat" pitchFamily="2" charset="77"/>
              </a:rPr>
              <a:t>Mapping</a:t>
            </a:r>
          </a:p>
          <a:p>
            <a:r>
              <a:rPr lang="en-US" sz="2400" dirty="0">
                <a:latin typeface="Montserrat" pitchFamily="2" charset="77"/>
              </a:rPr>
              <a:t>Incremental Coverage</a:t>
            </a:r>
          </a:p>
          <a:p>
            <a:r>
              <a:rPr lang="en-US" sz="2400" dirty="0">
                <a:latin typeface="Montserrat" pitchFamily="2" charset="77"/>
              </a:rPr>
              <a:t>Coverage History Tracking</a:t>
            </a:r>
          </a:p>
          <a:p>
            <a:r>
              <a:rPr lang="en-US" sz="2400" dirty="0">
                <a:latin typeface="Montserrat" pitchFamily="2" charset="77"/>
              </a:rPr>
              <a:t>Use Patterns</a:t>
            </a:r>
          </a:p>
          <a:p>
            <a:r>
              <a:rPr lang="en-US" sz="2400" dirty="0">
                <a:latin typeface="Montserrat" pitchFamily="2" charset="77"/>
              </a:rPr>
              <a:t>Conclusion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7263775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7305667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3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References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Montserrat" pitchFamily="2" charset="77"/>
              </a:rPr>
              <a:t>[1] Go programming language: https://go.dev/doc/</a:t>
            </a:r>
          </a:p>
          <a:p>
            <a:r>
              <a:rPr lang="en-US" sz="2000" dirty="0">
                <a:latin typeface="Montserrat" pitchFamily="2" charset="77"/>
              </a:rPr>
              <a:t>[2] GCOV—a Test Coverage Program: https://gcc.gnu.org/onlinedocs/gcc/GCOV.html</a:t>
            </a:r>
          </a:p>
          <a:p>
            <a:r>
              <a:rPr lang="en-US" sz="2000">
                <a:latin typeface="Montserrat" pitchFamily="2" charset="77"/>
              </a:rPr>
              <a:t>[3] LCOV: https://LCOV.readthedocs.io/en/latest/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4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0CC94905-5959-97A0-8826-32AF1644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E1A02-3476-9E24-799E-9AA3FCA576AC}"/>
              </a:ext>
            </a:extLst>
          </p:cNvPr>
          <p:cNvSpPr txBox="1"/>
          <p:nvPr/>
        </p:nvSpPr>
        <p:spPr>
          <a:xfrm>
            <a:off x="5044135" y="4212585"/>
            <a:ext cx="577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Montserrat" pitchFamily="2" charset="77"/>
              </a:rPr>
              <a:t>THANK </a:t>
            </a:r>
            <a:r>
              <a:rPr lang="en-US" sz="6000" dirty="0">
                <a:latin typeface="Montserrat" pitchFamily="2" charset="77"/>
              </a:rPr>
              <a:t>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27C64-F395-373D-B27F-4567B83D31C2}"/>
              </a:ext>
            </a:extLst>
          </p:cNvPr>
          <p:cNvSpPr txBox="1"/>
          <p:nvPr/>
        </p:nvSpPr>
        <p:spPr>
          <a:xfrm>
            <a:off x="5044135" y="5169514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Mustafa Naeem</a:t>
            </a:r>
            <a:endParaRPr lang="en-US" sz="3600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A01C4-2C8F-2541-1F4A-73A38E638586}"/>
              </a:ext>
            </a:extLst>
          </p:cNvPr>
          <p:cNvSpPr txBox="1"/>
          <p:nvPr/>
        </p:nvSpPr>
        <p:spPr>
          <a:xfrm>
            <a:off x="5044135" y="5815845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D701A"/>
                </a:solidFill>
                <a:latin typeface="Montserrat" pitchFamily="2" charset="77"/>
              </a:rPr>
              <a:t>AnaCov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703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7055438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What Is Code Coverage?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Code coverage is a crucial metric for assessing testing effectiveness.</a:t>
            </a:r>
          </a:p>
          <a:p>
            <a:r>
              <a:rPr lang="en-US" sz="2400" dirty="0">
                <a:latin typeface="Montserrat" pitchFamily="2" charset="77"/>
              </a:rPr>
              <a:t>It measures how much of the source code is executed during testing.</a:t>
            </a:r>
          </a:p>
          <a:p>
            <a:r>
              <a:rPr lang="en-US" sz="2400" dirty="0">
                <a:latin typeface="Montserrat" pitchFamily="2" charset="77"/>
              </a:rPr>
              <a:t>Code coverage can be expressed as a percentage or a ratio.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High Coverage: Significant code execution, reduced chances of undiscovered bugs.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Low Coverage: Incomplete tests, potential for hidden bugs or functionality gaps.</a:t>
            </a:r>
          </a:p>
          <a:p>
            <a:r>
              <a:rPr lang="en-US" sz="2400" dirty="0">
                <a:latin typeface="Montserrat" pitchFamily="2" charset="77"/>
              </a:rPr>
              <a:t>Target at least 80% code coverage, adjusted based on project complexity.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8967366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Benefits of High Code Coverage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Enhanced Code Reliability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High code coverage leads to increased confidence in code quality.</a:t>
            </a:r>
          </a:p>
          <a:p>
            <a:r>
              <a:rPr lang="en-US" sz="2400" dirty="0">
                <a:latin typeface="Montserrat" pitchFamily="2" charset="77"/>
              </a:rPr>
              <a:t>Risk Mitigation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Reduces the risk of introducing bugs or defects into the software.</a:t>
            </a:r>
          </a:p>
          <a:p>
            <a:r>
              <a:rPr lang="en-US" sz="2400" dirty="0">
                <a:latin typeface="Montserrat" pitchFamily="2" charset="77"/>
              </a:rPr>
              <a:t>Time and Effort Savings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Saves time and effort in writing, testing, and debugging.</a:t>
            </a:r>
          </a:p>
          <a:p>
            <a:r>
              <a:rPr lang="en-US" sz="2400" dirty="0">
                <a:latin typeface="Montserrat" pitchFamily="2" charset="77"/>
              </a:rPr>
              <a:t>Technical Debt Avoidance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Helps prevent the accumulation of technical debt in the codebase.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8967366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Challenges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Storage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Coverage run results consume significant disk space.</a:t>
            </a:r>
            <a:endParaRPr lang="en-US" sz="2400" dirty="0">
              <a:latin typeface="Montserrat" pitchFamily="2" charset="77"/>
            </a:endParaRPr>
          </a:p>
          <a:p>
            <a:r>
              <a:rPr lang="en-US" sz="2400" dirty="0">
                <a:latin typeface="Montserrat" pitchFamily="2" charset="77"/>
              </a:rPr>
              <a:t>Coverage Tracking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Determining which testcases cover specific source files or functions.</a:t>
            </a:r>
            <a:endParaRPr lang="en-US" sz="2400" dirty="0">
              <a:latin typeface="Montserrat" pitchFamily="2" charset="77"/>
            </a:endParaRPr>
          </a:p>
          <a:p>
            <a:r>
              <a:rPr lang="en-US" sz="2400" dirty="0">
                <a:latin typeface="Montserrat" pitchFamily="2" charset="77"/>
              </a:rPr>
              <a:t>Sufficiency of New Testcases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Ensuring new testcases cover all scenarios is crucial.</a:t>
            </a:r>
          </a:p>
          <a:p>
            <a:r>
              <a:rPr lang="en-US" sz="2400" dirty="0">
                <a:latin typeface="Montserrat" pitchFamily="2" charset="77"/>
              </a:rPr>
              <a:t>Limited Hardware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The hardship of running the entire regression suite for each code change.</a:t>
            </a:r>
          </a:p>
          <a:p>
            <a:pPr marL="0" indent="0">
              <a:buNone/>
            </a:pPr>
            <a:endParaRPr lang="en-US" sz="20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2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AnaCov Philosophy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Resources optimization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Enables faster development cycles.</a:t>
            </a:r>
            <a:endParaRPr lang="en-US" dirty="0">
              <a:latin typeface="Montserrat" pitchFamily="2" charset="77"/>
            </a:endParaRPr>
          </a:p>
          <a:p>
            <a:r>
              <a:rPr lang="en-US" sz="2400" dirty="0">
                <a:latin typeface="Montserrat" pitchFamily="2" charset="77"/>
              </a:rPr>
              <a:t>Usability and user experience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Enhance code coverage analysis experience for new or inexperienced QA engineers.</a:t>
            </a:r>
          </a:p>
          <a:p>
            <a:r>
              <a:rPr lang="en-US" sz="2400" dirty="0">
                <a:latin typeface="Montserrat" pitchFamily="2" charset="77"/>
              </a:rPr>
              <a:t>Centralization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Enhances maintainability. </a:t>
            </a:r>
          </a:p>
          <a:p>
            <a:r>
              <a:rPr lang="en-US" sz="2400" dirty="0">
                <a:latin typeface="Montserrat" pitchFamily="2" charset="77"/>
              </a:rPr>
              <a:t>Modularity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Ensures that if a defect occurs in one module, it does not impact other modules.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7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2C9D82A-B75C-9043-27DA-16D6660CD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694" y="604109"/>
            <a:ext cx="6053204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AnaCov Components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540D2D6-C23E-574A-C524-0B5D4237B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866546"/>
              </p:ext>
            </p:extLst>
          </p:nvPr>
        </p:nvGraphicFramePr>
        <p:xfrm>
          <a:off x="5645149" y="1420813"/>
          <a:ext cx="6391137" cy="415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TOPIC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F53703-155C-86ED-24C6-F4D5583CA79F}"/>
              </a:ext>
            </a:extLst>
          </p:cNvPr>
          <p:cNvSpPr txBox="1">
            <a:spLocks/>
          </p:cNvSpPr>
          <p:nvPr/>
        </p:nvSpPr>
        <p:spPr>
          <a:xfrm>
            <a:off x="1331843" y="1972493"/>
            <a:ext cx="4119712" cy="360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Montserrat" pitchFamily="2" charset="77"/>
              </a:rPr>
              <a:t>Modules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Data Storage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Search/Query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Historical Coverage</a:t>
            </a:r>
          </a:p>
          <a:p>
            <a:r>
              <a:rPr lang="en-US" sz="2400" dirty="0">
                <a:latin typeface="Montserrat" pitchFamily="2" charset="77"/>
              </a:rPr>
              <a:t>Processes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Archive 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Run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Merge </a:t>
            </a: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B35BD922-5A58-17C9-E619-6046D997C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9346">
            <a:off x="-759459" y="-1797240"/>
            <a:ext cx="2304015" cy="834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5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Modules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Data Storage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Local Storage acts as a centralized local space in a shared location to house all the coverage data.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Database stores the coverage output data generated during code analysis.</a:t>
            </a:r>
          </a:p>
          <a:p>
            <a:r>
              <a:rPr lang="en-US" sz="2400" dirty="0">
                <a:latin typeface="Montserrat" pitchFamily="2" charset="77"/>
              </a:rPr>
              <a:t>Search/Query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Users to perform targeted searches, obtain specific code coverage metrics, and gain insights into the quality of their codebase.</a:t>
            </a:r>
          </a:p>
          <a:p>
            <a:r>
              <a:rPr lang="en-US" sz="2400" dirty="0">
                <a:latin typeface="Montserrat" pitchFamily="2" charset="77"/>
              </a:rPr>
              <a:t>Historical Coverage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Utilizes Git to maintain a comprehensive history of coverage status across different development milestones or releases.</a:t>
            </a:r>
          </a:p>
          <a:p>
            <a:endParaRPr lang="en-US" sz="2000" dirty="0">
              <a:latin typeface="Montserrat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7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CECB838C-EF60-DA4F-82FD-EA0FD73A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7" y="576417"/>
            <a:ext cx="9316781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Processes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Montserrat" pitchFamily="2" charset="77"/>
              </a:rPr>
              <a:t>Archive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Optimizes disk space by extracting essential coverage files and retains crucial data while efficiently compressing and archiving information.</a:t>
            </a:r>
          </a:p>
          <a:p>
            <a:r>
              <a:rPr lang="en-US" sz="2400" dirty="0">
                <a:latin typeface="Montserrat" pitchFamily="2" charset="77"/>
              </a:rPr>
              <a:t>Run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Takes either previously generated archive or coverage data directly to generate a comprehensive coverage report.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Feeds the coverage data into the database and/or commit it to the Git remote repository</a:t>
            </a:r>
          </a:p>
          <a:p>
            <a:r>
              <a:rPr lang="en-US" sz="2400" dirty="0">
                <a:latin typeface="Montserrat" pitchFamily="2" charset="77"/>
              </a:rPr>
              <a:t>Merge</a:t>
            </a:r>
          </a:p>
          <a:p>
            <a:pPr lvl="1"/>
            <a:r>
              <a:rPr lang="en-US" sz="2000" dirty="0">
                <a:latin typeface="Montserrat" pitchFamily="2" charset="77"/>
              </a:rPr>
              <a:t>Enables the combination of multiple archives.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Mustafa Naeem</a:t>
            </a:r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" pitchFamily="2" charset="77"/>
              </a:rPr>
              <a:t>AnaCov</a:t>
            </a:r>
            <a:endParaRPr lang="en-US" sz="2400" dirty="0"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9A4D3E03-5B84-079A-F8F4-361E752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9346">
            <a:off x="10206715" y="-1438272"/>
            <a:ext cx="2766367" cy="100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32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4807</TotalTime>
  <Words>1201</Words>
  <Application>Microsoft Office PowerPoint</Application>
  <PresentationFormat>Widescreen</PresentationFormat>
  <Paragraphs>220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Montserrat</vt:lpstr>
      <vt:lpstr>Office Theme</vt:lpstr>
      <vt:lpstr>PowerPoint Presentation</vt:lpstr>
      <vt:lpstr>Agenda</vt:lpstr>
      <vt:lpstr>What Is Code Coverage?</vt:lpstr>
      <vt:lpstr>Benefits of High Code Coverage</vt:lpstr>
      <vt:lpstr>Challenges </vt:lpstr>
      <vt:lpstr>AnaCov Philosophy</vt:lpstr>
      <vt:lpstr>AnaCov Components</vt:lpstr>
      <vt:lpstr>Modules</vt:lpstr>
      <vt:lpstr>Processes</vt:lpstr>
      <vt:lpstr>Archiving (1/2)</vt:lpstr>
      <vt:lpstr>Archiving (2/2)</vt:lpstr>
      <vt:lpstr>Mapping (1/2)</vt:lpstr>
      <vt:lpstr>Mapping (2/2)</vt:lpstr>
      <vt:lpstr>Incremental Coverage</vt:lpstr>
      <vt:lpstr>Coverage History Tracking (1/2)</vt:lpstr>
      <vt:lpstr>Coverage History Tracking (2/2)</vt:lpstr>
      <vt:lpstr>Use Patterns (1/2)</vt:lpstr>
      <vt:lpstr>Use Patterns (2/2)</vt:lpstr>
      <vt:lpstr>Conclusion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Farghaly, Mustafa (DI SW ICS MNA D2S PERC)</cp:lastModifiedBy>
  <cp:revision>139</cp:revision>
  <dcterms:created xsi:type="dcterms:W3CDTF">2022-01-24T13:06:12Z</dcterms:created>
  <dcterms:modified xsi:type="dcterms:W3CDTF">2023-09-28T21:28:28Z</dcterms:modified>
</cp:coreProperties>
</file>