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73" r:id="rId4"/>
    <p:sldId id="261" r:id="rId5"/>
    <p:sldId id="270" r:id="rId6"/>
    <p:sldId id="260" r:id="rId7"/>
    <p:sldId id="269" r:id="rId8"/>
    <p:sldId id="263" r:id="rId9"/>
    <p:sldId id="258" r:id="rId10"/>
    <p:sldId id="265" r:id="rId11"/>
    <p:sldId id="266" r:id="rId12"/>
    <p:sldId id="267" r:id="rId13"/>
    <p:sldId id="264" r:id="rId14"/>
    <p:sldId id="268" r:id="rId15"/>
    <p:sldId id="271" r:id="rId16"/>
    <p:sldId id="272"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01A"/>
    <a:srgbClr val="0E7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1"/>
    <p:restoredTop sz="96646"/>
  </p:normalViewPr>
  <p:slideViewPr>
    <p:cSldViewPr snapToGrid="0" snapToObjects="1">
      <p:cViewPr varScale="1">
        <p:scale>
          <a:sx n="131" d="100"/>
          <a:sy n="131" d="100"/>
        </p:scale>
        <p:origin x="216"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58318-1221-514E-BF46-A10488E303C3}" type="datetimeFigureOut">
              <a:rPr lang="en-US" smtClean="0"/>
              <a:t>8/18/23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5CABE-CA3A-4B4E-972A-CC1CC629F316}" type="slidenum">
              <a:rPr lang="en-US" smtClean="0"/>
              <a:t>‹#›</a:t>
            </a:fld>
            <a:endParaRPr lang="en-US"/>
          </a:p>
        </p:txBody>
      </p:sp>
    </p:spTree>
    <p:extLst>
      <p:ext uri="{BB962C8B-B14F-4D97-AF65-F5344CB8AC3E}">
        <p14:creationId xmlns:p14="http://schemas.microsoft.com/office/powerpoint/2010/main" val="205246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5CABE-CA3A-4B4E-972A-CC1CC629F316}" type="slidenum">
              <a:rPr lang="en-US" smtClean="0"/>
              <a:t>4</a:t>
            </a:fld>
            <a:endParaRPr lang="en-US"/>
          </a:p>
        </p:txBody>
      </p:sp>
    </p:spTree>
    <p:extLst>
      <p:ext uri="{BB962C8B-B14F-4D97-AF65-F5344CB8AC3E}">
        <p14:creationId xmlns:p14="http://schemas.microsoft.com/office/powerpoint/2010/main" val="245843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 </a:t>
            </a:r>
            <a:r>
              <a:rPr lang="en-US" dirty="0" err="1"/>
              <a:t>Api</a:t>
            </a:r>
            <a:r>
              <a:rPr lang="en-US" dirty="0"/>
              <a:t> example for work, necessary but not…</a:t>
            </a:r>
          </a:p>
          <a:p>
            <a:r>
              <a:rPr lang="en-US" dirty="0"/>
              <a:t>First step is building</a:t>
            </a:r>
          </a:p>
          <a:p>
            <a:r>
              <a:rPr lang="en-US" dirty="0"/>
              <a:t>Unit test during build</a:t>
            </a:r>
          </a:p>
          <a:p>
            <a:r>
              <a:rPr lang="en-US" dirty="0"/>
              <a:t>Quality testing normally by another team</a:t>
            </a:r>
          </a:p>
          <a:p>
            <a:r>
              <a:rPr lang="en-US" dirty="0"/>
              <a:t>Integration testing with other functional areas</a:t>
            </a:r>
          </a:p>
        </p:txBody>
      </p:sp>
      <p:sp>
        <p:nvSpPr>
          <p:cNvPr id="4" name="Slide Number Placeholder 3"/>
          <p:cNvSpPr>
            <a:spLocks noGrp="1"/>
          </p:cNvSpPr>
          <p:nvPr>
            <p:ph type="sldNum" sz="quarter" idx="5"/>
          </p:nvPr>
        </p:nvSpPr>
        <p:spPr/>
        <p:txBody>
          <a:bodyPr/>
          <a:lstStyle/>
          <a:p>
            <a:fld id="{94E5CABE-CA3A-4B4E-972A-CC1CC629F316}" type="slidenum">
              <a:rPr lang="en-US" smtClean="0"/>
              <a:t>6</a:t>
            </a:fld>
            <a:endParaRPr lang="en-US"/>
          </a:p>
        </p:txBody>
      </p:sp>
    </p:spTree>
    <p:extLst>
      <p:ext uri="{BB962C8B-B14F-4D97-AF65-F5344CB8AC3E}">
        <p14:creationId xmlns:p14="http://schemas.microsoft.com/office/powerpoint/2010/main" val="98392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 </a:t>
            </a:r>
            <a:r>
              <a:rPr lang="en-US" dirty="0" err="1"/>
              <a:t>Api</a:t>
            </a:r>
            <a:r>
              <a:rPr lang="en-US" dirty="0"/>
              <a:t> example for work, necessary but not…</a:t>
            </a:r>
          </a:p>
          <a:p>
            <a:r>
              <a:rPr lang="en-US" dirty="0"/>
              <a:t>First step is building</a:t>
            </a:r>
          </a:p>
          <a:p>
            <a:r>
              <a:rPr lang="en-US" dirty="0"/>
              <a:t>Unit test during build</a:t>
            </a:r>
          </a:p>
          <a:p>
            <a:r>
              <a:rPr lang="en-US" dirty="0"/>
              <a:t>Quality testing normally by another team</a:t>
            </a:r>
          </a:p>
          <a:p>
            <a:r>
              <a:rPr lang="en-US" dirty="0"/>
              <a:t>Integration testing with other functional areas</a:t>
            </a:r>
          </a:p>
        </p:txBody>
      </p:sp>
      <p:sp>
        <p:nvSpPr>
          <p:cNvPr id="4" name="Slide Number Placeholder 3"/>
          <p:cNvSpPr>
            <a:spLocks noGrp="1"/>
          </p:cNvSpPr>
          <p:nvPr>
            <p:ph type="sldNum" sz="quarter" idx="5"/>
          </p:nvPr>
        </p:nvSpPr>
        <p:spPr/>
        <p:txBody>
          <a:bodyPr/>
          <a:lstStyle/>
          <a:p>
            <a:fld id="{94E5CABE-CA3A-4B4E-972A-CC1CC629F316}" type="slidenum">
              <a:rPr lang="en-US" smtClean="0"/>
              <a:t>10</a:t>
            </a:fld>
            <a:endParaRPr lang="en-US"/>
          </a:p>
        </p:txBody>
      </p:sp>
    </p:spTree>
    <p:extLst>
      <p:ext uri="{BB962C8B-B14F-4D97-AF65-F5344CB8AC3E}">
        <p14:creationId xmlns:p14="http://schemas.microsoft.com/office/powerpoint/2010/main" val="137975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 </a:t>
            </a:r>
            <a:r>
              <a:rPr lang="en-US" dirty="0" err="1"/>
              <a:t>Api</a:t>
            </a:r>
            <a:r>
              <a:rPr lang="en-US" dirty="0"/>
              <a:t> example for work, necessary but not…</a:t>
            </a:r>
          </a:p>
          <a:p>
            <a:r>
              <a:rPr lang="en-US" dirty="0"/>
              <a:t>First step is building</a:t>
            </a:r>
          </a:p>
          <a:p>
            <a:r>
              <a:rPr lang="en-US" dirty="0"/>
              <a:t>Unit test during build</a:t>
            </a:r>
          </a:p>
          <a:p>
            <a:r>
              <a:rPr lang="en-US" dirty="0"/>
              <a:t>Quality testing normally by another team</a:t>
            </a:r>
          </a:p>
          <a:p>
            <a:r>
              <a:rPr lang="en-US" dirty="0"/>
              <a:t>Integration testing with other functional areas</a:t>
            </a:r>
          </a:p>
        </p:txBody>
      </p:sp>
      <p:sp>
        <p:nvSpPr>
          <p:cNvPr id="4" name="Slide Number Placeholder 3"/>
          <p:cNvSpPr>
            <a:spLocks noGrp="1"/>
          </p:cNvSpPr>
          <p:nvPr>
            <p:ph type="sldNum" sz="quarter" idx="5"/>
          </p:nvPr>
        </p:nvSpPr>
        <p:spPr/>
        <p:txBody>
          <a:bodyPr/>
          <a:lstStyle/>
          <a:p>
            <a:fld id="{94E5CABE-CA3A-4B4E-972A-CC1CC629F316}" type="slidenum">
              <a:rPr lang="en-US" smtClean="0"/>
              <a:t>11</a:t>
            </a:fld>
            <a:endParaRPr lang="en-US"/>
          </a:p>
        </p:txBody>
      </p:sp>
    </p:spTree>
    <p:extLst>
      <p:ext uri="{BB962C8B-B14F-4D97-AF65-F5344CB8AC3E}">
        <p14:creationId xmlns:p14="http://schemas.microsoft.com/office/powerpoint/2010/main" val="3610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 </a:t>
            </a:r>
            <a:r>
              <a:rPr lang="en-US" dirty="0" err="1"/>
              <a:t>Api</a:t>
            </a:r>
            <a:r>
              <a:rPr lang="en-US" dirty="0"/>
              <a:t> example for work, necessary but not…</a:t>
            </a:r>
          </a:p>
          <a:p>
            <a:r>
              <a:rPr lang="en-US" dirty="0"/>
              <a:t>First step is building</a:t>
            </a:r>
          </a:p>
          <a:p>
            <a:r>
              <a:rPr lang="en-US" dirty="0"/>
              <a:t>Unit test during build</a:t>
            </a:r>
          </a:p>
          <a:p>
            <a:r>
              <a:rPr lang="en-US" dirty="0"/>
              <a:t>Quality testing normally by another team</a:t>
            </a:r>
          </a:p>
          <a:p>
            <a:r>
              <a:rPr lang="en-US" dirty="0"/>
              <a:t>Integration testing with other functional areas</a:t>
            </a:r>
          </a:p>
        </p:txBody>
      </p:sp>
      <p:sp>
        <p:nvSpPr>
          <p:cNvPr id="4" name="Slide Number Placeholder 3"/>
          <p:cNvSpPr>
            <a:spLocks noGrp="1"/>
          </p:cNvSpPr>
          <p:nvPr>
            <p:ph type="sldNum" sz="quarter" idx="5"/>
          </p:nvPr>
        </p:nvSpPr>
        <p:spPr/>
        <p:txBody>
          <a:bodyPr/>
          <a:lstStyle/>
          <a:p>
            <a:fld id="{94E5CABE-CA3A-4B4E-972A-CC1CC629F316}" type="slidenum">
              <a:rPr lang="en-US" smtClean="0"/>
              <a:t>12</a:t>
            </a:fld>
            <a:endParaRPr lang="en-US"/>
          </a:p>
        </p:txBody>
      </p:sp>
    </p:spTree>
    <p:extLst>
      <p:ext uri="{BB962C8B-B14F-4D97-AF65-F5344CB8AC3E}">
        <p14:creationId xmlns:p14="http://schemas.microsoft.com/office/powerpoint/2010/main" val="139156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4381-FE8F-E049-B6F9-3973CD5AC4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6730AD9-A94F-0449-B9FE-936A2DF67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A522D4-F65D-F24B-B1E7-AE57527D4221}"/>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5" name="Footer Placeholder 4">
            <a:extLst>
              <a:ext uri="{FF2B5EF4-FFF2-40B4-BE49-F238E27FC236}">
                <a16:creationId xmlns:a16="http://schemas.microsoft.com/office/drawing/2014/main" id="{7F47A0F6-6A93-784E-9022-36899DA7E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7E800-63AC-5C48-9193-D7DDAC41F9A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62471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3F25-22D3-0544-8127-4B0E082DF3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C241C3-9F44-5B4F-8C85-8C7AEE2B74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6A555-8FF1-AB4B-8EE9-6F12160CA284}"/>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5" name="Footer Placeholder 4">
            <a:extLst>
              <a:ext uri="{FF2B5EF4-FFF2-40B4-BE49-F238E27FC236}">
                <a16:creationId xmlns:a16="http://schemas.microsoft.com/office/drawing/2014/main" id="{718FA3A4-324B-A847-A469-7962DDEBD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24322-08C5-3B4C-907C-F7B9B7467C73}"/>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2680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F736B7-2428-0A4C-9D7B-C8D4087208D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DA3C54-BA01-FD47-83D1-2C1E6F3488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5D27C5-6A4F-A94C-B18E-A4D7A6071CAD}"/>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5" name="Footer Placeholder 4">
            <a:extLst>
              <a:ext uri="{FF2B5EF4-FFF2-40B4-BE49-F238E27FC236}">
                <a16:creationId xmlns:a16="http://schemas.microsoft.com/office/drawing/2014/main" id="{9B68C765-60FB-1B4A-A375-FEC590C14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4AA6A-0755-7843-AF0F-EE497F7D8009}"/>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73140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99C3-6FA7-9D47-9FAE-4AA083C50A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FAE352E-89CA-BB4B-B4F3-334A8280BE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7D64A8-CE02-C74F-A9D7-09C938E4CD70}"/>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5" name="Footer Placeholder 4">
            <a:extLst>
              <a:ext uri="{FF2B5EF4-FFF2-40B4-BE49-F238E27FC236}">
                <a16:creationId xmlns:a16="http://schemas.microsoft.com/office/drawing/2014/main" id="{749A10C3-F275-CD44-8FF9-634DEEEAD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C3AA7-C726-7E46-91F9-633AAC1D330F}"/>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213938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DA97-2106-724B-AB9F-492EB6AEFA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CB088C9-D83E-6F43-A41B-35F17D31C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66F8D8-6CCC-A643-9346-E1FE147C5330}"/>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5" name="Footer Placeholder 4">
            <a:extLst>
              <a:ext uri="{FF2B5EF4-FFF2-40B4-BE49-F238E27FC236}">
                <a16:creationId xmlns:a16="http://schemas.microsoft.com/office/drawing/2014/main" id="{6DE9B7ED-138C-0E4D-B9E0-8C3E538C1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F33FD-5CD9-C948-9D12-ABDA66601C2B}"/>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23048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8167-6C1A-A249-9029-21B6BD9A6E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BE5B92-E7B5-014D-A5CC-69FBBF6D1D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A463C4F-6730-D54B-9F74-CDFF5F08F9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9538F8-D836-4340-8343-344073C77231}"/>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6" name="Footer Placeholder 5">
            <a:extLst>
              <a:ext uri="{FF2B5EF4-FFF2-40B4-BE49-F238E27FC236}">
                <a16:creationId xmlns:a16="http://schemas.microsoft.com/office/drawing/2014/main" id="{BCB369F8-FDFA-C143-B324-EA303F62B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CBE55-B49C-A644-835E-961B7349AAF6}"/>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58230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50F8-7B5A-DE4E-A53A-8575A97675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D774E5-5327-8C47-BB8C-476D9FCE4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C3D204-4080-EA4E-ACE4-6E4AE3EC65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3E4DF8-38A3-4943-856F-22491A2A26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F78C82F-FF2A-AE4E-BD20-7F31961EAB8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4D17B2-018A-A84F-82A1-39C38DEB8C02}"/>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8" name="Footer Placeholder 7">
            <a:extLst>
              <a:ext uri="{FF2B5EF4-FFF2-40B4-BE49-F238E27FC236}">
                <a16:creationId xmlns:a16="http://schemas.microsoft.com/office/drawing/2014/main" id="{BC05746C-B355-A24F-A0C3-CD9E26F1ED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B6F83-48E1-6943-AB6F-A0BDB820ED41}"/>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422112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F3CE-848D-5048-96A5-A227C207CB9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140DB6-598D-7448-B1CB-ECA5B2434057}"/>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4" name="Footer Placeholder 3">
            <a:extLst>
              <a:ext uri="{FF2B5EF4-FFF2-40B4-BE49-F238E27FC236}">
                <a16:creationId xmlns:a16="http://schemas.microsoft.com/office/drawing/2014/main" id="{FE2F9766-C87E-0641-BCE9-C21C400EC5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71DD7D-35FC-7145-821C-620237127BA7}"/>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895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AD618-D6BF-A346-88B1-8423179ECF28}"/>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3" name="Footer Placeholder 2">
            <a:extLst>
              <a:ext uri="{FF2B5EF4-FFF2-40B4-BE49-F238E27FC236}">
                <a16:creationId xmlns:a16="http://schemas.microsoft.com/office/drawing/2014/main" id="{BA019417-7216-5C4A-8620-B6590198A0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36DD6-9B4C-4441-B796-5E3671FDD50C}"/>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72037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608E-5554-5745-83FF-EE1F28734D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BADE55-21AE-C04D-80E7-8A40ADA80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B1E44D-5089-7044-8B6C-8925A9F86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0B05C9-4ECD-D845-822F-1AA32EBF56DC}"/>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6" name="Footer Placeholder 5">
            <a:extLst>
              <a:ext uri="{FF2B5EF4-FFF2-40B4-BE49-F238E27FC236}">
                <a16:creationId xmlns:a16="http://schemas.microsoft.com/office/drawing/2014/main" id="{5F77AD8C-26EA-EF4E-97CC-83AF801B7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06E4F-A1F1-E040-9CB0-F9C971750DF2}"/>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103786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1AAF-9C79-EC48-A86B-3AA98BBDF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9C9042C-4566-F541-B0BC-2AC7826BD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533FF-9213-3844-8081-CFDA16F61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311A99-EB65-E14F-931C-03599292D254}"/>
              </a:ext>
            </a:extLst>
          </p:cNvPr>
          <p:cNvSpPr>
            <a:spLocks noGrp="1"/>
          </p:cNvSpPr>
          <p:nvPr>
            <p:ph type="dt" sz="half" idx="10"/>
          </p:nvPr>
        </p:nvSpPr>
        <p:spPr/>
        <p:txBody>
          <a:bodyPr/>
          <a:lstStyle/>
          <a:p>
            <a:fld id="{B09EB8F7-3CDC-9546-BEBE-4CC6469AA291}" type="datetimeFigureOut">
              <a:rPr lang="en-US" smtClean="0"/>
              <a:t>8/18/23</a:t>
            </a:fld>
            <a:endParaRPr lang="en-US"/>
          </a:p>
        </p:txBody>
      </p:sp>
      <p:sp>
        <p:nvSpPr>
          <p:cNvPr id="6" name="Footer Placeholder 5">
            <a:extLst>
              <a:ext uri="{FF2B5EF4-FFF2-40B4-BE49-F238E27FC236}">
                <a16:creationId xmlns:a16="http://schemas.microsoft.com/office/drawing/2014/main" id="{CDECABE3-BEBE-C14E-8B33-D03A64C06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E6C06-8BB8-FD46-A2FD-A439BEC35FEE}"/>
              </a:ext>
            </a:extLst>
          </p:cNvPr>
          <p:cNvSpPr>
            <a:spLocks noGrp="1"/>
          </p:cNvSpPr>
          <p:nvPr>
            <p:ph type="sldNum" sz="quarter" idx="12"/>
          </p:nvPr>
        </p:nvSpPr>
        <p:spPr/>
        <p:txBody>
          <a:bodyPr/>
          <a:lstStyle/>
          <a:p>
            <a:fld id="{3F4082E9-C2C1-554A-B4F7-A7282B2A61D8}" type="slidenum">
              <a:rPr lang="en-US" smtClean="0"/>
              <a:t>‹#›</a:t>
            </a:fld>
            <a:endParaRPr lang="en-US"/>
          </a:p>
        </p:txBody>
      </p:sp>
    </p:spTree>
    <p:extLst>
      <p:ext uri="{BB962C8B-B14F-4D97-AF65-F5344CB8AC3E}">
        <p14:creationId xmlns:p14="http://schemas.microsoft.com/office/powerpoint/2010/main" val="323308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EB0EB-08D8-9341-9F27-FE63F870D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FCE273-BB1C-2842-BF96-F137E53B6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5C451B-A8B5-AB4A-BF8B-05AA5BC40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B8F7-3CDC-9546-BEBE-4CC6469AA291}" type="datetimeFigureOut">
              <a:rPr lang="en-US" smtClean="0"/>
              <a:t>8/18/23</a:t>
            </a:fld>
            <a:endParaRPr lang="en-US"/>
          </a:p>
        </p:txBody>
      </p:sp>
      <p:sp>
        <p:nvSpPr>
          <p:cNvPr id="5" name="Footer Placeholder 4">
            <a:extLst>
              <a:ext uri="{FF2B5EF4-FFF2-40B4-BE49-F238E27FC236}">
                <a16:creationId xmlns:a16="http://schemas.microsoft.com/office/drawing/2014/main" id="{BD42B04C-1EE1-374D-A70C-CC58AD797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80009C-A460-FE4B-92DF-057318FF7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082E9-C2C1-554A-B4F7-A7282B2A61D8}" type="slidenum">
              <a:rPr lang="en-US" smtClean="0"/>
              <a:t>‹#›</a:t>
            </a:fld>
            <a:endParaRPr lang="en-US"/>
          </a:p>
        </p:txBody>
      </p:sp>
    </p:spTree>
    <p:extLst>
      <p:ext uri="{BB962C8B-B14F-4D97-AF65-F5344CB8AC3E}">
        <p14:creationId xmlns:p14="http://schemas.microsoft.com/office/powerpoint/2010/main" val="371817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link.springer.com/article/10.1007/s10664-016-9469-x" TargetMode="External"/><Relationship Id="rId7"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github.com/AUTOMATIC1111/stable-diffusion-webui" TargetMode="External"/><Relationship Id="rId5" Type="http://schemas.openxmlformats.org/officeDocument/2006/relationships/hyperlink" Target="https://docs.gitlab.com/runner/install/index.html" TargetMode="External"/><Relationship Id="rId4" Type="http://schemas.openxmlformats.org/officeDocument/2006/relationships/hyperlink" Target="https://www.pluralsight.com/blog/it-ops/what-is-vmware-esx-server-and-why-you-need-i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41E552E-A901-8B20-4729-EAAB2E4585F6}"/>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picture containing loudspeaker&#10;&#10;Description automatically generated">
            <a:extLst>
              <a:ext uri="{FF2B5EF4-FFF2-40B4-BE49-F238E27FC236}">
                <a16:creationId xmlns:a16="http://schemas.microsoft.com/office/drawing/2014/main" id="{02CB3FD9-5270-5E6D-B502-8655DA14FCC6}"/>
              </a:ext>
            </a:extLst>
          </p:cNvPr>
          <p:cNvPicPr>
            <a:picLocks noChangeAspect="1"/>
          </p:cNvPicPr>
          <p:nvPr/>
        </p:nvPicPr>
        <p:blipFill>
          <a:blip r:embed="rId3"/>
          <a:stretch>
            <a:fillRect/>
          </a:stretch>
        </p:blipFill>
        <p:spPr>
          <a:xfrm>
            <a:off x="4424282" y="3527136"/>
            <a:ext cx="3305464" cy="3305464"/>
          </a:xfrm>
          <a:prstGeom prst="rect">
            <a:avLst/>
          </a:prstGeom>
        </p:spPr>
      </p:pic>
      <p:sp>
        <p:nvSpPr>
          <p:cNvPr id="6" name="Oval 5">
            <a:extLst>
              <a:ext uri="{FF2B5EF4-FFF2-40B4-BE49-F238E27FC236}">
                <a16:creationId xmlns:a16="http://schemas.microsoft.com/office/drawing/2014/main" id="{BF70DFCC-B481-E742-98B7-C3055B7C0F83}"/>
              </a:ext>
            </a:extLst>
          </p:cNvPr>
          <p:cNvSpPr/>
          <p:nvPr/>
        </p:nvSpPr>
        <p:spPr>
          <a:xfrm>
            <a:off x="4934900" y="4005060"/>
            <a:ext cx="2269952" cy="2269952"/>
          </a:xfrm>
          <a:prstGeom prst="ellipse">
            <a:avLst/>
          </a:prstGeom>
          <a:solidFill>
            <a:srgbClr val="0E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02EB66A-3DE9-754A-BBE4-3BE4023D5D46}"/>
              </a:ext>
            </a:extLst>
          </p:cNvPr>
          <p:cNvPicPr>
            <a:picLocks noChangeAspect="1"/>
          </p:cNvPicPr>
          <p:nvPr/>
        </p:nvPicPr>
        <p:blipFill rotWithShape="1">
          <a:blip r:embed="rId4"/>
          <a:srcRect l="-1525" t="1174" r="1525" b="17406"/>
          <a:stretch/>
        </p:blipFill>
        <p:spPr>
          <a:xfrm>
            <a:off x="4967052" y="4093471"/>
            <a:ext cx="2191060" cy="2191061"/>
          </a:xfrm>
          <a:prstGeom prst="ellipse">
            <a:avLst/>
          </a:prstGeom>
        </p:spPr>
      </p:pic>
      <p:sp>
        <p:nvSpPr>
          <p:cNvPr id="12" name="TextBox 11">
            <a:extLst>
              <a:ext uri="{FF2B5EF4-FFF2-40B4-BE49-F238E27FC236}">
                <a16:creationId xmlns:a16="http://schemas.microsoft.com/office/drawing/2014/main" id="{072365F3-F6AE-CB4D-9AC7-BA3EDCD6BF26}"/>
              </a:ext>
            </a:extLst>
          </p:cNvPr>
          <p:cNvSpPr txBox="1"/>
          <p:nvPr/>
        </p:nvSpPr>
        <p:spPr>
          <a:xfrm>
            <a:off x="7659533" y="4145153"/>
            <a:ext cx="4397828" cy="1200329"/>
          </a:xfrm>
          <a:prstGeom prst="rect">
            <a:avLst/>
          </a:prstGeom>
          <a:noFill/>
        </p:spPr>
        <p:txBody>
          <a:bodyPr wrap="square" rtlCol="0">
            <a:spAutoFit/>
          </a:bodyPr>
          <a:lstStyle/>
          <a:p>
            <a:r>
              <a:rPr lang="en-US" sz="3600" b="1" dirty="0">
                <a:solidFill>
                  <a:schemeClr val="bg2"/>
                </a:solidFill>
                <a:latin typeface="Montserrat" pitchFamily="2" charset="77"/>
              </a:rPr>
              <a:t>Brent</a:t>
            </a:r>
          </a:p>
          <a:p>
            <a:r>
              <a:rPr lang="en-US" sz="3600" b="1" dirty="0">
                <a:solidFill>
                  <a:schemeClr val="bg2"/>
                </a:solidFill>
                <a:latin typeface="Montserrat" pitchFamily="2" charset="77"/>
              </a:rPr>
              <a:t>Clausner</a:t>
            </a:r>
            <a:endParaRPr lang="en-US" sz="3600" dirty="0">
              <a:solidFill>
                <a:schemeClr val="bg2"/>
              </a:solidFill>
              <a:latin typeface="Montserrat" pitchFamily="2" charset="77"/>
            </a:endParaRPr>
          </a:p>
        </p:txBody>
      </p:sp>
      <p:sp>
        <p:nvSpPr>
          <p:cNvPr id="13" name="TextBox 12">
            <a:extLst>
              <a:ext uri="{FF2B5EF4-FFF2-40B4-BE49-F238E27FC236}">
                <a16:creationId xmlns:a16="http://schemas.microsoft.com/office/drawing/2014/main" id="{753337B5-56E5-2347-9F50-7FBFC0767194}"/>
              </a:ext>
            </a:extLst>
          </p:cNvPr>
          <p:cNvSpPr txBox="1"/>
          <p:nvPr/>
        </p:nvSpPr>
        <p:spPr>
          <a:xfrm>
            <a:off x="7659533" y="5280531"/>
            <a:ext cx="4397828" cy="1754326"/>
          </a:xfrm>
          <a:prstGeom prst="rect">
            <a:avLst/>
          </a:prstGeom>
          <a:noFill/>
        </p:spPr>
        <p:txBody>
          <a:bodyPr wrap="square" rtlCol="0">
            <a:spAutoFit/>
          </a:bodyPr>
          <a:lstStyle/>
          <a:p>
            <a:r>
              <a:rPr lang="en-US" sz="3600" dirty="0">
                <a:solidFill>
                  <a:srgbClr val="ED701A"/>
                </a:solidFill>
                <a:latin typeface="Montserrat" pitchFamily="2" charset="77"/>
              </a:rPr>
              <a:t>Software Continuous Integration with Hardware</a:t>
            </a:r>
          </a:p>
        </p:txBody>
      </p:sp>
    </p:spTree>
    <p:extLst>
      <p:ext uri="{BB962C8B-B14F-4D97-AF65-F5344CB8AC3E}">
        <p14:creationId xmlns:p14="http://schemas.microsoft.com/office/powerpoint/2010/main" val="193478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3"/>
          <a:stretch>
            <a:fillRect/>
          </a:stretch>
        </p:blipFill>
        <p:spPr>
          <a:xfrm>
            <a:off x="-189317" y="-75028"/>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3689107" y="576417"/>
            <a:ext cx="4813786" cy="647200"/>
          </a:xfrm>
        </p:spPr>
        <p:txBody>
          <a:bodyPr>
            <a:normAutofit fontScale="90000"/>
          </a:bodyPr>
          <a:lstStyle/>
          <a:p>
            <a:r>
              <a:rPr lang="en-US" b="1" dirty="0">
                <a:solidFill>
                  <a:srgbClr val="ED701A"/>
                </a:solidFill>
                <a:latin typeface="Montserrat" pitchFamily="2" charset="77"/>
              </a:rPr>
              <a:t>Code Branches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75355"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4"/>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5"/>
          <a:stretch>
            <a:fillRect/>
          </a:stretch>
        </p:blipFill>
        <p:spPr>
          <a:xfrm rot="16995746">
            <a:off x="-3605432" y="1164144"/>
            <a:ext cx="8388269" cy="1510804"/>
          </a:xfrm>
          <a:prstGeom prst="rect">
            <a:avLst/>
          </a:prstGeom>
        </p:spPr>
      </p:pic>
      <p:sp>
        <p:nvSpPr>
          <p:cNvPr id="6" name="Content Placeholder 2">
            <a:extLst>
              <a:ext uri="{FF2B5EF4-FFF2-40B4-BE49-F238E27FC236}">
                <a16:creationId xmlns:a16="http://schemas.microsoft.com/office/drawing/2014/main" id="{A6F53703-155C-86ED-24C6-F4D5583CA79F}"/>
              </a:ext>
            </a:extLst>
          </p:cNvPr>
          <p:cNvSpPr txBox="1">
            <a:spLocks/>
          </p:cNvSpPr>
          <p:nvPr/>
        </p:nvSpPr>
        <p:spPr>
          <a:xfrm>
            <a:off x="1331843" y="1972493"/>
            <a:ext cx="4119712" cy="3602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Montserrat" pitchFamily="2" charset="77"/>
              </a:rPr>
              <a:t>Single Main</a:t>
            </a:r>
          </a:p>
          <a:p>
            <a:pPr lvl="1"/>
            <a:r>
              <a:rPr lang="en-US" sz="1600" dirty="0">
                <a:solidFill>
                  <a:schemeClr val="bg1"/>
                </a:solidFill>
                <a:latin typeface="Montserrat" pitchFamily="2" charset="77"/>
              </a:rPr>
              <a:t>Simple</a:t>
            </a:r>
          </a:p>
          <a:p>
            <a:pPr lvl="1"/>
            <a:r>
              <a:rPr lang="en-US" sz="1600" dirty="0">
                <a:solidFill>
                  <a:schemeClr val="bg1"/>
                </a:solidFill>
                <a:latin typeface="Montserrat" pitchFamily="2" charset="77"/>
              </a:rPr>
              <a:t>Easy of use</a:t>
            </a:r>
          </a:p>
          <a:p>
            <a:pPr lvl="1"/>
            <a:r>
              <a:rPr lang="en-US" sz="1600" dirty="0">
                <a:solidFill>
                  <a:schemeClr val="bg1"/>
                </a:solidFill>
                <a:latin typeface="Montserrat" pitchFamily="2" charset="77"/>
              </a:rPr>
              <a:t>Most small projects</a:t>
            </a:r>
          </a:p>
          <a:p>
            <a:pPr lvl="1"/>
            <a:r>
              <a:rPr lang="en-US" sz="1600" dirty="0">
                <a:solidFill>
                  <a:schemeClr val="bg1"/>
                </a:solidFill>
                <a:latin typeface="Montserrat" pitchFamily="2" charset="77"/>
              </a:rPr>
              <a:t>Backing out changes</a:t>
            </a:r>
          </a:p>
          <a:p>
            <a:pPr lvl="1"/>
            <a:r>
              <a:rPr lang="en-US" sz="1600" dirty="0">
                <a:solidFill>
                  <a:schemeClr val="bg1"/>
                </a:solidFill>
                <a:latin typeface="Montserrat" pitchFamily="2" charset="77"/>
              </a:rPr>
              <a:t>Merges</a:t>
            </a:r>
          </a:p>
          <a:p>
            <a:pPr lvl="1"/>
            <a:r>
              <a:rPr lang="en-US" sz="1600" dirty="0">
                <a:solidFill>
                  <a:schemeClr val="bg1"/>
                </a:solidFill>
                <a:latin typeface="Montserrat" pitchFamily="2" charset="77"/>
              </a:rPr>
              <a:t>Testing on each submission</a:t>
            </a:r>
          </a:p>
          <a:p>
            <a:pPr lvl="1"/>
            <a:r>
              <a:rPr lang="en-US" sz="1600" dirty="0">
                <a:solidFill>
                  <a:schemeClr val="bg1"/>
                </a:solidFill>
                <a:latin typeface="Montserrat" pitchFamily="2" charset="77"/>
              </a:rPr>
              <a:t>Sync from main</a:t>
            </a:r>
          </a:p>
          <a:p>
            <a:r>
              <a:rPr lang="en-US" sz="2000" dirty="0">
                <a:solidFill>
                  <a:schemeClr val="bg1"/>
                </a:solidFill>
                <a:latin typeface="Montserrat" pitchFamily="2" charset="77"/>
              </a:rPr>
              <a:t>Requires tagged version branches</a:t>
            </a:r>
          </a:p>
          <a:p>
            <a:pPr lvl="1"/>
            <a:r>
              <a:rPr lang="en-US" sz="1600" dirty="0">
                <a:solidFill>
                  <a:schemeClr val="bg1"/>
                </a:solidFill>
                <a:latin typeface="Montserrat" pitchFamily="2" charset="77"/>
              </a:rPr>
              <a:t>Long term support</a:t>
            </a:r>
          </a:p>
          <a:p>
            <a:pPr lvl="1"/>
            <a:endParaRPr lang="en-US" sz="1600" dirty="0">
              <a:solidFill>
                <a:schemeClr val="bg1"/>
              </a:solidFill>
              <a:latin typeface="Montserrat" pitchFamily="2" charset="77"/>
            </a:endParaRPr>
          </a:p>
          <a:p>
            <a:pPr lvl="1"/>
            <a:endParaRPr lang="en-US" sz="1600" dirty="0">
              <a:solidFill>
                <a:schemeClr val="bg1"/>
              </a:solidFill>
              <a:latin typeface="Montserrat" pitchFamily="2" charset="77"/>
            </a:endParaRPr>
          </a:p>
        </p:txBody>
      </p:sp>
      <p:pic>
        <p:nvPicPr>
          <p:cNvPr id="14" name="Content Placeholder 13" descr="Diagram&#10;&#10;Description automatically generated">
            <a:extLst>
              <a:ext uri="{FF2B5EF4-FFF2-40B4-BE49-F238E27FC236}">
                <a16:creationId xmlns:a16="http://schemas.microsoft.com/office/drawing/2014/main" id="{99B3B971-9B0C-6342-AA5D-F37276C5407C}"/>
              </a:ext>
            </a:extLst>
          </p:cNvPr>
          <p:cNvPicPr>
            <a:picLocks noGrp="1" noChangeAspect="1"/>
          </p:cNvPicPr>
          <p:nvPr>
            <p:ph idx="1"/>
          </p:nvPr>
        </p:nvPicPr>
        <p:blipFill>
          <a:blip r:embed="rId6"/>
          <a:stretch>
            <a:fillRect/>
          </a:stretch>
        </p:blipFill>
        <p:spPr>
          <a:xfrm>
            <a:off x="5861293" y="1972493"/>
            <a:ext cx="5283200" cy="1536700"/>
          </a:xfrm>
        </p:spPr>
      </p:pic>
      <p:sp>
        <p:nvSpPr>
          <p:cNvPr id="15" name="TextBox 14">
            <a:extLst>
              <a:ext uri="{FF2B5EF4-FFF2-40B4-BE49-F238E27FC236}">
                <a16:creationId xmlns:a16="http://schemas.microsoft.com/office/drawing/2014/main" id="{5EEFEC66-12B5-024F-2D40-16666CCE15D5}"/>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70981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3"/>
          <a:stretch>
            <a:fillRect/>
          </a:stretch>
        </p:blipFill>
        <p:spPr>
          <a:xfrm>
            <a:off x="-189317" y="-75028"/>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3689107" y="576417"/>
            <a:ext cx="4813786" cy="647200"/>
          </a:xfrm>
        </p:spPr>
        <p:txBody>
          <a:bodyPr>
            <a:normAutofit fontScale="90000"/>
          </a:bodyPr>
          <a:lstStyle/>
          <a:p>
            <a:r>
              <a:rPr lang="en-US" b="1" dirty="0">
                <a:solidFill>
                  <a:srgbClr val="ED701A"/>
                </a:solidFill>
                <a:latin typeface="Montserrat" pitchFamily="2" charset="77"/>
              </a:rPr>
              <a:t>Code Branches Cont’d</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75355"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4"/>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5"/>
          <a:stretch>
            <a:fillRect/>
          </a:stretch>
        </p:blipFill>
        <p:spPr>
          <a:xfrm rot="16995746">
            <a:off x="-3605432" y="1164144"/>
            <a:ext cx="8388269" cy="1510804"/>
          </a:xfrm>
          <a:prstGeom prst="rect">
            <a:avLst/>
          </a:prstGeom>
        </p:spPr>
      </p:pic>
      <p:sp>
        <p:nvSpPr>
          <p:cNvPr id="6" name="Content Placeholder 2">
            <a:extLst>
              <a:ext uri="{FF2B5EF4-FFF2-40B4-BE49-F238E27FC236}">
                <a16:creationId xmlns:a16="http://schemas.microsoft.com/office/drawing/2014/main" id="{A6F53703-155C-86ED-24C6-F4D5583CA79F}"/>
              </a:ext>
            </a:extLst>
          </p:cNvPr>
          <p:cNvSpPr txBox="1">
            <a:spLocks/>
          </p:cNvSpPr>
          <p:nvPr/>
        </p:nvSpPr>
        <p:spPr>
          <a:xfrm>
            <a:off x="1331843" y="1972493"/>
            <a:ext cx="4119712" cy="3602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Montserrat" pitchFamily="2" charset="77"/>
              </a:rPr>
              <a:t>Complex branching</a:t>
            </a:r>
          </a:p>
          <a:p>
            <a:pPr lvl="1"/>
            <a:r>
              <a:rPr lang="en-US" sz="1600" dirty="0">
                <a:solidFill>
                  <a:schemeClr val="bg1"/>
                </a:solidFill>
                <a:latin typeface="Montserrat" pitchFamily="2" charset="77"/>
              </a:rPr>
              <a:t>More  teams more problems</a:t>
            </a:r>
          </a:p>
          <a:p>
            <a:pPr lvl="1"/>
            <a:r>
              <a:rPr lang="en-US" sz="1600" dirty="0">
                <a:solidFill>
                  <a:schemeClr val="bg1"/>
                </a:solidFill>
                <a:latin typeface="Montserrat" pitchFamily="2" charset="77"/>
              </a:rPr>
              <a:t>Slow to merge up</a:t>
            </a:r>
          </a:p>
          <a:p>
            <a:pPr lvl="1"/>
            <a:r>
              <a:rPr lang="en-US" sz="1600" dirty="0">
                <a:solidFill>
                  <a:schemeClr val="bg1"/>
                </a:solidFill>
                <a:latin typeface="Montserrat" pitchFamily="2" charset="77"/>
              </a:rPr>
              <a:t>Cherry picking changes</a:t>
            </a:r>
          </a:p>
          <a:p>
            <a:pPr lvl="1"/>
            <a:r>
              <a:rPr lang="en-US" sz="1600" dirty="0">
                <a:solidFill>
                  <a:schemeClr val="bg1"/>
                </a:solidFill>
                <a:latin typeface="Montserrat" pitchFamily="2" charset="77"/>
              </a:rPr>
              <a:t>Problem changes impact</a:t>
            </a:r>
          </a:p>
          <a:p>
            <a:pPr lvl="1"/>
            <a:r>
              <a:rPr lang="en-US" sz="1600" dirty="0">
                <a:solidFill>
                  <a:schemeClr val="bg1"/>
                </a:solidFill>
                <a:latin typeface="Montserrat" pitchFamily="2" charset="77"/>
              </a:rPr>
              <a:t>Testing takes longer</a:t>
            </a:r>
          </a:p>
          <a:p>
            <a:r>
              <a:rPr lang="en-US" sz="2000" dirty="0">
                <a:solidFill>
                  <a:schemeClr val="bg1"/>
                </a:solidFill>
                <a:latin typeface="Montserrat" pitchFamily="2" charset="77"/>
              </a:rPr>
              <a:t>More teams</a:t>
            </a:r>
          </a:p>
          <a:p>
            <a:r>
              <a:rPr lang="en-US" sz="2000" dirty="0">
                <a:solidFill>
                  <a:schemeClr val="bg1"/>
                </a:solidFill>
                <a:latin typeface="Montserrat" pitchFamily="2" charset="77"/>
              </a:rPr>
              <a:t>Testing every Change</a:t>
            </a:r>
          </a:p>
          <a:p>
            <a:pPr lvl="1"/>
            <a:r>
              <a:rPr lang="en-US" sz="1600" dirty="0">
                <a:solidFill>
                  <a:schemeClr val="bg1"/>
                </a:solidFill>
                <a:latin typeface="Montserrat" pitchFamily="2" charset="77"/>
              </a:rPr>
              <a:t>Large workload for concurrent changes</a:t>
            </a:r>
          </a:p>
          <a:p>
            <a:pPr lvl="1"/>
            <a:r>
              <a:rPr lang="en-US" sz="1600" dirty="0">
                <a:solidFill>
                  <a:schemeClr val="bg1"/>
                </a:solidFill>
                <a:latin typeface="Montserrat" pitchFamily="2" charset="77"/>
              </a:rPr>
              <a:t>Sequential Queue</a:t>
            </a:r>
            <a:endParaRPr lang="en-US" sz="1200" dirty="0">
              <a:solidFill>
                <a:schemeClr val="bg1"/>
              </a:solidFill>
              <a:latin typeface="Montserrat" pitchFamily="2" charset="77"/>
            </a:endParaRPr>
          </a:p>
          <a:p>
            <a:pPr lvl="1"/>
            <a:endParaRPr lang="en-US" sz="1600" dirty="0">
              <a:solidFill>
                <a:schemeClr val="bg1"/>
              </a:solidFill>
              <a:latin typeface="Montserrat" pitchFamily="2" charset="77"/>
            </a:endParaRPr>
          </a:p>
          <a:p>
            <a:pPr lvl="1"/>
            <a:endParaRPr lang="en-US" sz="1600" dirty="0">
              <a:solidFill>
                <a:schemeClr val="bg1"/>
              </a:solidFill>
              <a:latin typeface="Montserrat" pitchFamily="2" charset="77"/>
            </a:endParaRPr>
          </a:p>
          <a:p>
            <a:pPr lvl="1"/>
            <a:endParaRPr lang="en-US" sz="1600" dirty="0">
              <a:solidFill>
                <a:schemeClr val="bg1"/>
              </a:solidFill>
              <a:latin typeface="Montserrat" pitchFamily="2" charset="77"/>
            </a:endParaRPr>
          </a:p>
        </p:txBody>
      </p:sp>
      <p:pic>
        <p:nvPicPr>
          <p:cNvPr id="9" name="Content Placeholder 8" descr="Diagram showing more complex branching structure.">
            <a:extLst>
              <a:ext uri="{FF2B5EF4-FFF2-40B4-BE49-F238E27FC236}">
                <a16:creationId xmlns:a16="http://schemas.microsoft.com/office/drawing/2014/main" id="{17F2BE1F-D1E3-40CC-8143-A8E64A1D5DDA}"/>
              </a:ext>
            </a:extLst>
          </p:cNvPr>
          <p:cNvPicPr>
            <a:picLocks noGrp="1" noChangeAspect="1"/>
          </p:cNvPicPr>
          <p:nvPr>
            <p:ph idx="1"/>
          </p:nvPr>
        </p:nvPicPr>
        <p:blipFill>
          <a:blip r:embed="rId6"/>
          <a:stretch>
            <a:fillRect/>
          </a:stretch>
        </p:blipFill>
        <p:spPr>
          <a:xfrm>
            <a:off x="5451555" y="2728966"/>
            <a:ext cx="5943600" cy="1511300"/>
          </a:xfrm>
        </p:spPr>
      </p:pic>
      <p:sp>
        <p:nvSpPr>
          <p:cNvPr id="2" name="TextBox 1">
            <a:extLst>
              <a:ext uri="{FF2B5EF4-FFF2-40B4-BE49-F238E27FC236}">
                <a16:creationId xmlns:a16="http://schemas.microsoft.com/office/drawing/2014/main" id="{6F1690AB-AD6F-F8B0-FB1F-C6805391479B}"/>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95387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3"/>
          <a:stretch>
            <a:fillRect/>
          </a:stretch>
        </p:blipFill>
        <p:spPr>
          <a:xfrm>
            <a:off x="-189317" y="-75028"/>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3689107" y="576417"/>
            <a:ext cx="4813786" cy="647200"/>
          </a:xfrm>
        </p:spPr>
        <p:txBody>
          <a:bodyPr>
            <a:normAutofit fontScale="90000"/>
          </a:bodyPr>
          <a:lstStyle/>
          <a:p>
            <a:r>
              <a:rPr lang="en-US" b="1" dirty="0">
                <a:solidFill>
                  <a:srgbClr val="ED701A"/>
                </a:solidFill>
                <a:latin typeface="Montserrat" pitchFamily="2" charset="77"/>
              </a:rPr>
              <a:t>Code Branches Cont’d</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75355"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4"/>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5"/>
          <a:stretch>
            <a:fillRect/>
          </a:stretch>
        </p:blipFill>
        <p:spPr>
          <a:xfrm rot="16995746">
            <a:off x="-3605432" y="1164144"/>
            <a:ext cx="8388269" cy="1510804"/>
          </a:xfrm>
          <a:prstGeom prst="rect">
            <a:avLst/>
          </a:prstGeom>
        </p:spPr>
      </p:pic>
      <p:sp>
        <p:nvSpPr>
          <p:cNvPr id="6" name="Content Placeholder 2">
            <a:extLst>
              <a:ext uri="{FF2B5EF4-FFF2-40B4-BE49-F238E27FC236}">
                <a16:creationId xmlns:a16="http://schemas.microsoft.com/office/drawing/2014/main" id="{A6F53703-155C-86ED-24C6-F4D5583CA79F}"/>
              </a:ext>
            </a:extLst>
          </p:cNvPr>
          <p:cNvSpPr txBox="1">
            <a:spLocks/>
          </p:cNvSpPr>
          <p:nvPr/>
        </p:nvSpPr>
        <p:spPr>
          <a:xfrm>
            <a:off x="1331843" y="1972493"/>
            <a:ext cx="4119712" cy="3602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Montserrat" pitchFamily="2" charset="77"/>
              </a:rPr>
              <a:t>Single main branch</a:t>
            </a:r>
          </a:p>
          <a:p>
            <a:pPr lvl="1"/>
            <a:r>
              <a:rPr lang="en-US" sz="1600" dirty="0">
                <a:solidFill>
                  <a:schemeClr val="bg1"/>
                </a:solidFill>
                <a:latin typeface="Montserrat" pitchFamily="2" charset="77"/>
              </a:rPr>
              <a:t>Smaller feature branches</a:t>
            </a:r>
          </a:p>
          <a:p>
            <a:r>
              <a:rPr lang="en-US" sz="2000" dirty="0">
                <a:solidFill>
                  <a:schemeClr val="bg1"/>
                </a:solidFill>
                <a:latin typeface="Montserrat" pitchFamily="2" charset="77"/>
              </a:rPr>
              <a:t>Testing Periodically</a:t>
            </a:r>
          </a:p>
          <a:p>
            <a:pPr lvl="1"/>
            <a:r>
              <a:rPr lang="en-US" sz="1600" dirty="0">
                <a:solidFill>
                  <a:schemeClr val="bg1"/>
                </a:solidFill>
                <a:latin typeface="Montserrat" pitchFamily="2" charset="77"/>
              </a:rPr>
              <a:t>Time based </a:t>
            </a:r>
            <a:r>
              <a:rPr lang="en-US" sz="1600" dirty="0" err="1">
                <a:solidFill>
                  <a:schemeClr val="bg1"/>
                </a:solidFill>
                <a:latin typeface="Montserrat" pitchFamily="2" charset="77"/>
              </a:rPr>
              <a:t>cron</a:t>
            </a:r>
            <a:endParaRPr lang="en-US" sz="1600" dirty="0">
              <a:solidFill>
                <a:schemeClr val="bg1"/>
              </a:solidFill>
              <a:latin typeface="Montserrat" pitchFamily="2" charset="77"/>
            </a:endParaRPr>
          </a:p>
          <a:p>
            <a:pPr lvl="1"/>
            <a:r>
              <a:rPr lang="en-US" sz="1600" dirty="0">
                <a:solidFill>
                  <a:schemeClr val="bg1"/>
                </a:solidFill>
                <a:latin typeface="Montserrat" pitchFamily="2" charset="77"/>
              </a:rPr>
              <a:t>Find bad changes via sorting algorithms</a:t>
            </a:r>
          </a:p>
          <a:p>
            <a:pPr lvl="1"/>
            <a:r>
              <a:rPr lang="en-US" sz="1600" dirty="0">
                <a:solidFill>
                  <a:schemeClr val="bg1"/>
                </a:solidFill>
                <a:latin typeface="Montserrat" pitchFamily="2" charset="77"/>
              </a:rPr>
              <a:t>Bulk good changes validated quicker</a:t>
            </a:r>
            <a:endParaRPr lang="en-US" sz="1200" dirty="0">
              <a:solidFill>
                <a:schemeClr val="bg1"/>
              </a:solidFill>
              <a:latin typeface="Montserrat" pitchFamily="2" charset="77"/>
            </a:endParaRPr>
          </a:p>
          <a:p>
            <a:r>
              <a:rPr lang="en-US" sz="1600" dirty="0">
                <a:solidFill>
                  <a:schemeClr val="bg1"/>
                </a:solidFill>
                <a:latin typeface="Montserrat" pitchFamily="2" charset="77"/>
              </a:rPr>
              <a:t>Handle large amounts of changes</a:t>
            </a:r>
          </a:p>
          <a:p>
            <a:r>
              <a:rPr lang="en-US" sz="1600" dirty="0">
                <a:solidFill>
                  <a:schemeClr val="bg1"/>
                </a:solidFill>
                <a:latin typeface="Montserrat" pitchFamily="2" charset="77"/>
              </a:rPr>
              <a:t>Better picture of quality</a:t>
            </a:r>
          </a:p>
          <a:p>
            <a:r>
              <a:rPr lang="en-US" sz="1600" dirty="0">
                <a:solidFill>
                  <a:schemeClr val="bg1"/>
                </a:solidFill>
                <a:latin typeface="Montserrat" pitchFamily="2" charset="77"/>
              </a:rPr>
              <a:t>Use Emulators for scaling testing</a:t>
            </a:r>
          </a:p>
          <a:p>
            <a:r>
              <a:rPr lang="en-US" sz="1600" dirty="0">
                <a:solidFill>
                  <a:schemeClr val="bg1"/>
                </a:solidFill>
                <a:latin typeface="Montserrat" pitchFamily="2" charset="77"/>
              </a:rPr>
              <a:t>Sample DB Schema</a:t>
            </a:r>
          </a:p>
          <a:p>
            <a:pPr lvl="1"/>
            <a:endParaRPr lang="en-US" sz="1600" dirty="0">
              <a:solidFill>
                <a:schemeClr val="bg1"/>
              </a:solidFill>
              <a:latin typeface="Montserrat" pitchFamily="2" charset="77"/>
            </a:endParaRPr>
          </a:p>
          <a:p>
            <a:pPr lvl="1"/>
            <a:endParaRPr lang="en-US" sz="1600" dirty="0">
              <a:solidFill>
                <a:schemeClr val="bg1"/>
              </a:solidFill>
              <a:latin typeface="Montserrat" pitchFamily="2" charset="77"/>
            </a:endParaRPr>
          </a:p>
        </p:txBody>
      </p:sp>
      <p:pic>
        <p:nvPicPr>
          <p:cNvPr id="10" name="Content Placeholder 9" descr="Sample DB schema for handling testing with hardware/emulators.">
            <a:extLst>
              <a:ext uri="{FF2B5EF4-FFF2-40B4-BE49-F238E27FC236}">
                <a16:creationId xmlns:a16="http://schemas.microsoft.com/office/drawing/2014/main" id="{CA0681FC-3157-04AE-C9A2-4AC7EE0757BC}"/>
              </a:ext>
            </a:extLst>
          </p:cNvPr>
          <p:cNvPicPr>
            <a:picLocks noGrp="1" noChangeAspect="1"/>
          </p:cNvPicPr>
          <p:nvPr>
            <p:ph idx="1"/>
          </p:nvPr>
        </p:nvPicPr>
        <p:blipFill>
          <a:blip r:embed="rId6"/>
          <a:stretch>
            <a:fillRect/>
          </a:stretch>
        </p:blipFill>
        <p:spPr>
          <a:xfrm>
            <a:off x="6096000" y="1970458"/>
            <a:ext cx="5194300" cy="3695700"/>
          </a:xfrm>
          <a:solidFill>
            <a:schemeClr val="bg1"/>
          </a:solidFill>
        </p:spPr>
      </p:pic>
      <p:sp>
        <p:nvSpPr>
          <p:cNvPr id="11" name="TextBox 10">
            <a:extLst>
              <a:ext uri="{FF2B5EF4-FFF2-40B4-BE49-F238E27FC236}">
                <a16:creationId xmlns:a16="http://schemas.microsoft.com/office/drawing/2014/main" id="{571164F7-B4A7-BA6A-961A-12A35B5F3963}"/>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16351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2"/>
          <a:stretch>
            <a:fillRect/>
          </a:stretch>
        </p:blipFill>
        <p:spPr>
          <a:xfrm>
            <a:off x="-189317" y="-65762"/>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Drawbacks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solidFill>
                  <a:schemeClr val="bg1"/>
                </a:solidFill>
                <a:latin typeface="Montserrat" pitchFamily="2" charset="77"/>
              </a:rPr>
              <a:t>Delays</a:t>
            </a:r>
          </a:p>
          <a:p>
            <a:pPr lvl="1"/>
            <a:r>
              <a:rPr lang="en-US" sz="2000" dirty="0">
                <a:solidFill>
                  <a:schemeClr val="bg1"/>
                </a:solidFill>
                <a:latin typeface="Montserrat" pitchFamily="2" charset="77"/>
              </a:rPr>
              <a:t>Intermittent failures</a:t>
            </a:r>
          </a:p>
          <a:p>
            <a:pPr lvl="1"/>
            <a:r>
              <a:rPr lang="en-US" sz="2000" dirty="0">
                <a:solidFill>
                  <a:schemeClr val="bg1"/>
                </a:solidFill>
                <a:latin typeface="Montserrat" pitchFamily="2" charset="77"/>
              </a:rPr>
              <a:t>Infrastructure failures</a:t>
            </a:r>
          </a:p>
          <a:p>
            <a:pPr lvl="1"/>
            <a:r>
              <a:rPr lang="en-US" sz="2000" dirty="0">
                <a:solidFill>
                  <a:schemeClr val="bg1"/>
                </a:solidFill>
                <a:latin typeface="Montserrat" pitchFamily="2" charset="77"/>
              </a:rPr>
              <a:t>Multiple bad changes</a:t>
            </a:r>
          </a:p>
          <a:p>
            <a:pPr lvl="2"/>
            <a:r>
              <a:rPr lang="en-US" sz="1600" dirty="0">
                <a:solidFill>
                  <a:schemeClr val="bg1"/>
                </a:solidFill>
                <a:latin typeface="Montserrat" pitchFamily="2" charset="77"/>
              </a:rPr>
              <a:t>Prevent any changes during the find phase</a:t>
            </a:r>
          </a:p>
          <a:p>
            <a:r>
              <a:rPr lang="en-US" sz="2400" dirty="0">
                <a:solidFill>
                  <a:schemeClr val="bg1"/>
                </a:solidFill>
                <a:latin typeface="Montserrat" pitchFamily="2" charset="77"/>
              </a:rPr>
              <a:t>Don’t wait to submit before vacation</a:t>
            </a:r>
          </a:p>
          <a:p>
            <a:r>
              <a:rPr lang="en-US" sz="2400" dirty="0">
                <a:solidFill>
                  <a:schemeClr val="bg1"/>
                </a:solidFill>
                <a:latin typeface="Montserrat" pitchFamily="2" charset="77"/>
              </a:rPr>
              <a:t>Custom Infrastructure</a:t>
            </a:r>
          </a:p>
          <a:p>
            <a:pPr lvl="1"/>
            <a:r>
              <a:rPr lang="en-US" sz="2000" dirty="0">
                <a:solidFill>
                  <a:schemeClr val="bg1"/>
                </a:solidFill>
                <a:latin typeface="Montserrat" pitchFamily="2" charset="77"/>
              </a:rPr>
              <a:t>Team to support</a:t>
            </a:r>
          </a:p>
          <a:p>
            <a:pPr lvl="1"/>
            <a:r>
              <a:rPr lang="en-US" sz="2000" dirty="0">
                <a:solidFill>
                  <a:schemeClr val="bg1"/>
                </a:solidFill>
                <a:latin typeface="Montserrat" pitchFamily="2" charset="77"/>
              </a:rPr>
              <a:t>Time investment</a:t>
            </a:r>
            <a:endParaRPr lang="en-US" sz="1200" dirty="0">
              <a:solidFill>
                <a:schemeClr val="bg1"/>
              </a:solidFill>
              <a:latin typeface="Montserrat" pitchFamily="2" charset="77"/>
            </a:endParaRPr>
          </a:p>
          <a:p>
            <a:r>
              <a:rPr lang="en-US" sz="2400" dirty="0">
                <a:solidFill>
                  <a:schemeClr val="bg1"/>
                </a:solidFill>
                <a:latin typeface="Montserrat" pitchFamily="2" charset="77"/>
              </a:rPr>
              <a:t>Time to be approved</a:t>
            </a:r>
          </a:p>
          <a:p>
            <a:pPr lvl="1"/>
            <a:r>
              <a:rPr lang="en-US" sz="2000" dirty="0">
                <a:solidFill>
                  <a:schemeClr val="bg1"/>
                </a:solidFill>
                <a:latin typeface="Montserrat" pitchFamily="2" charset="77"/>
              </a:rPr>
              <a:t>Can be shortened as Developers learn the system</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335215"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4"/>
          <a:stretch>
            <a:fillRect/>
          </a:stretch>
        </p:blipFill>
        <p:spPr>
          <a:xfrm rot="16995746">
            <a:off x="7618245" y="2873112"/>
            <a:ext cx="8388269" cy="1510804"/>
          </a:xfrm>
          <a:prstGeom prst="rect">
            <a:avLst/>
          </a:prstGeom>
        </p:spPr>
      </p:pic>
      <p:sp>
        <p:nvSpPr>
          <p:cNvPr id="2" name="TextBox 1">
            <a:extLst>
              <a:ext uri="{FF2B5EF4-FFF2-40B4-BE49-F238E27FC236}">
                <a16:creationId xmlns:a16="http://schemas.microsoft.com/office/drawing/2014/main" id="{69A4CB9D-98F6-B566-7CDB-F51F137B15A9}"/>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47606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2"/>
          <a:stretch>
            <a:fillRect/>
          </a:stretch>
        </p:blipFill>
        <p:spPr>
          <a:xfrm>
            <a:off x="-189317" y="-65762"/>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Wrap up</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solidFill>
                  <a:schemeClr val="bg1"/>
                </a:solidFill>
                <a:latin typeface="Montserrat" pitchFamily="2" charset="77"/>
              </a:rPr>
              <a:t>Write tests for areas you care about</a:t>
            </a:r>
          </a:p>
          <a:p>
            <a:r>
              <a:rPr lang="en-US" sz="2400" dirty="0">
                <a:solidFill>
                  <a:schemeClr val="bg1"/>
                </a:solidFill>
                <a:latin typeface="Montserrat" pitchFamily="2" charset="77"/>
              </a:rPr>
              <a:t>Reduce costs</a:t>
            </a:r>
          </a:p>
          <a:p>
            <a:pPr lvl="1"/>
            <a:r>
              <a:rPr lang="en-US" sz="2000" dirty="0">
                <a:solidFill>
                  <a:schemeClr val="bg1"/>
                </a:solidFill>
                <a:latin typeface="Montserrat" pitchFamily="2" charset="77"/>
              </a:rPr>
              <a:t>Emulators</a:t>
            </a:r>
          </a:p>
          <a:p>
            <a:pPr lvl="1"/>
            <a:r>
              <a:rPr lang="en-US" sz="2000" dirty="0">
                <a:solidFill>
                  <a:schemeClr val="bg1"/>
                </a:solidFill>
                <a:latin typeface="Montserrat" pitchFamily="2" charset="77"/>
              </a:rPr>
              <a:t>Test more frequently</a:t>
            </a:r>
          </a:p>
          <a:p>
            <a:r>
              <a:rPr lang="en-US" sz="2400" dirty="0">
                <a:solidFill>
                  <a:schemeClr val="bg1"/>
                </a:solidFill>
                <a:latin typeface="Montserrat" pitchFamily="2" charset="77"/>
              </a:rPr>
              <a:t>Prevent bad changes quicker</a:t>
            </a:r>
          </a:p>
          <a:p>
            <a:endParaRPr lang="en-US" sz="2400" dirty="0">
              <a:solidFill>
                <a:schemeClr val="bg1"/>
              </a:solidFill>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89331"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4"/>
          <a:stretch>
            <a:fillRect/>
          </a:stretch>
        </p:blipFill>
        <p:spPr>
          <a:xfrm rot="16995746">
            <a:off x="7618245" y="2873112"/>
            <a:ext cx="8388269" cy="1510804"/>
          </a:xfrm>
          <a:prstGeom prst="rect">
            <a:avLst/>
          </a:prstGeom>
        </p:spPr>
      </p:pic>
      <p:sp>
        <p:nvSpPr>
          <p:cNvPr id="2" name="TextBox 1">
            <a:extLst>
              <a:ext uri="{FF2B5EF4-FFF2-40B4-BE49-F238E27FC236}">
                <a16:creationId xmlns:a16="http://schemas.microsoft.com/office/drawing/2014/main" id="{05F3330B-2AC7-7AD7-941A-FB4F11E77AFD}"/>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9286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2"/>
          <a:stretch>
            <a:fillRect/>
          </a:stretch>
        </p:blipFill>
        <p:spPr>
          <a:xfrm>
            <a:off x="-189317" y="-65762"/>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Questions?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endParaRPr lang="en-US" sz="2400" dirty="0">
              <a:solidFill>
                <a:schemeClr val="bg1"/>
              </a:solidFill>
              <a:latin typeface="Montserrat" pitchFamily="2" charset="77"/>
            </a:endParaRPr>
          </a:p>
          <a:p>
            <a:pPr marL="0" indent="0">
              <a:buNone/>
            </a:pPr>
            <a:r>
              <a:rPr lang="en-US" sz="2400" dirty="0">
                <a:solidFill>
                  <a:schemeClr val="bg1"/>
                </a:solidFill>
                <a:latin typeface="Montserrat" pitchFamily="2" charset="77"/>
              </a:rPr>
              <a:t>???</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89331"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4"/>
          <a:stretch>
            <a:fillRect/>
          </a:stretch>
        </p:blipFill>
        <p:spPr>
          <a:xfrm rot="16995746">
            <a:off x="7618245" y="2873112"/>
            <a:ext cx="8388269" cy="1510804"/>
          </a:xfrm>
          <a:prstGeom prst="rect">
            <a:avLst/>
          </a:prstGeom>
        </p:spPr>
      </p:pic>
      <p:sp>
        <p:nvSpPr>
          <p:cNvPr id="2" name="TextBox 1">
            <a:extLst>
              <a:ext uri="{FF2B5EF4-FFF2-40B4-BE49-F238E27FC236}">
                <a16:creationId xmlns:a16="http://schemas.microsoft.com/office/drawing/2014/main" id="{4A8B1B9E-40F1-7ACE-23F0-CA109FE9C66F}"/>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25372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2"/>
          <a:stretch>
            <a:fillRect/>
          </a:stretch>
        </p:blipFill>
        <p:spPr>
          <a:xfrm>
            <a:off x="-189317" y="-65762"/>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References</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solidFill>
                  <a:schemeClr val="bg1"/>
                </a:solidFill>
                <a:latin typeface="Montserrat" pitchFamily="2" charset="77"/>
              </a:rPr>
              <a:t>Tim Menzies, William Nichols, Forrest Shull, &amp; Lucas Layman (Retrieved on 2023, May 29) Are delayed issues harder to resolve? Revisiting cost-to-fix of defects throughout the lifecycle. Retrieved from: </a:t>
            </a:r>
            <a:r>
              <a:rPr lang="en-US" sz="2400" dirty="0">
                <a:solidFill>
                  <a:schemeClr val="bg1"/>
                </a:solidFill>
                <a:latin typeface="Montserrat" pitchFamily="2" charset="77"/>
                <a:hlinkClick r:id="rId3"/>
              </a:rPr>
              <a:t>https://link.springer.com/article/10.1007/s10664-016-9469-x</a:t>
            </a:r>
            <a:endParaRPr lang="en-US" sz="2400" dirty="0">
              <a:solidFill>
                <a:schemeClr val="bg1"/>
              </a:solidFill>
              <a:latin typeface="Montserrat" pitchFamily="2" charset="77"/>
            </a:endParaRPr>
          </a:p>
          <a:p>
            <a:r>
              <a:rPr lang="en-US" sz="2400" dirty="0">
                <a:solidFill>
                  <a:schemeClr val="bg1"/>
                </a:solidFill>
                <a:latin typeface="Montserrat" pitchFamily="2" charset="77"/>
              </a:rPr>
              <a:t>David Davis (Retrieved on 2023, May 30) What is VMware </a:t>
            </a:r>
            <a:r>
              <a:rPr lang="en-US" sz="2400" dirty="0" err="1">
                <a:solidFill>
                  <a:schemeClr val="bg1"/>
                </a:solidFill>
                <a:latin typeface="Montserrat" pitchFamily="2" charset="77"/>
              </a:rPr>
              <a:t>ESXi</a:t>
            </a:r>
            <a:r>
              <a:rPr lang="en-US" sz="2400" dirty="0">
                <a:solidFill>
                  <a:schemeClr val="bg1"/>
                </a:solidFill>
                <a:latin typeface="Montserrat" pitchFamily="2" charset="77"/>
              </a:rPr>
              <a:t> Server and Why do I Need It? Retrieved from: </a:t>
            </a:r>
            <a:r>
              <a:rPr lang="en-US" sz="2400" dirty="0">
                <a:solidFill>
                  <a:schemeClr val="bg1"/>
                </a:solidFill>
                <a:latin typeface="Montserrat" pitchFamily="2" charset="77"/>
                <a:hlinkClick r:id="rId4"/>
              </a:rPr>
              <a:t>https://www.pluralsight.com/blog/it-ops/what-is-vmware-esx-server-and-why-you-need-it</a:t>
            </a:r>
            <a:endParaRPr lang="en-US" sz="2400" dirty="0">
              <a:solidFill>
                <a:schemeClr val="bg1"/>
              </a:solidFill>
              <a:latin typeface="Montserrat" pitchFamily="2" charset="77"/>
            </a:endParaRPr>
          </a:p>
          <a:p>
            <a:r>
              <a:rPr lang="en-US" sz="2400" dirty="0">
                <a:solidFill>
                  <a:schemeClr val="bg1"/>
                </a:solidFill>
                <a:latin typeface="Montserrat" pitchFamily="2" charset="77"/>
              </a:rPr>
              <a:t>Install GitLab Runner (Retrieved on 2023, May 30) Retrieved from: </a:t>
            </a:r>
            <a:r>
              <a:rPr lang="en-US" sz="2400" dirty="0">
                <a:solidFill>
                  <a:schemeClr val="bg1"/>
                </a:solidFill>
                <a:latin typeface="Montserrat" pitchFamily="2" charset="77"/>
                <a:hlinkClick r:id="rId5"/>
              </a:rPr>
              <a:t>https://docs.gitlab.com/runner/install/index.html</a:t>
            </a:r>
            <a:endParaRPr lang="en-US" sz="2400" dirty="0">
              <a:solidFill>
                <a:schemeClr val="bg1"/>
              </a:solidFill>
              <a:latin typeface="Montserrat" pitchFamily="2" charset="77"/>
            </a:endParaRPr>
          </a:p>
          <a:p>
            <a:r>
              <a:rPr lang="en-US" sz="2400" dirty="0">
                <a:solidFill>
                  <a:schemeClr val="bg1"/>
                </a:solidFill>
                <a:latin typeface="Montserrat" pitchFamily="2" charset="77"/>
              </a:rPr>
              <a:t>Stable Diffusion web UI: </a:t>
            </a:r>
            <a:r>
              <a:rPr lang="en-US" sz="2400" dirty="0">
                <a:solidFill>
                  <a:schemeClr val="bg1"/>
                </a:solidFill>
                <a:latin typeface="Montserrat" pitchFamily="2" charset="77"/>
                <a:hlinkClick r:id="rId6"/>
              </a:rPr>
              <a:t>https://github.com/AUTOMATIC1111/stable-diffusion-webui</a:t>
            </a:r>
            <a:endParaRPr lang="en-US" sz="2400" dirty="0">
              <a:solidFill>
                <a:schemeClr val="bg1"/>
              </a:solidFill>
              <a:latin typeface="Montserrat" pitchFamily="2" charset="77"/>
            </a:endParaRPr>
          </a:p>
          <a:p>
            <a:endParaRPr lang="en-US" sz="2400" dirty="0">
              <a:solidFill>
                <a:schemeClr val="bg1"/>
              </a:solidFill>
              <a:latin typeface="Montserrat" pitchFamily="2" charset="77"/>
            </a:endParaRPr>
          </a:p>
          <a:p>
            <a:endParaRPr lang="en-US" sz="2400" dirty="0">
              <a:solidFill>
                <a:schemeClr val="bg1"/>
              </a:solidFill>
              <a:latin typeface="Montserrat" pitchFamily="2" charset="77"/>
            </a:endParaRP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89331"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7"/>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8"/>
          <a:stretch>
            <a:fillRect/>
          </a:stretch>
        </p:blipFill>
        <p:spPr>
          <a:xfrm rot="16995746">
            <a:off x="7618245" y="2873112"/>
            <a:ext cx="8388269" cy="1510804"/>
          </a:xfrm>
          <a:prstGeom prst="rect">
            <a:avLst/>
          </a:prstGeom>
        </p:spPr>
      </p:pic>
      <p:sp>
        <p:nvSpPr>
          <p:cNvPr id="2" name="TextBox 1">
            <a:extLst>
              <a:ext uri="{FF2B5EF4-FFF2-40B4-BE49-F238E27FC236}">
                <a16:creationId xmlns:a16="http://schemas.microsoft.com/office/drawing/2014/main" id="{EF9BE3CF-FDBC-78D8-A6D3-356F985D9963}"/>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73565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00E3A19-60A7-BB30-E72A-8679FE4ADC0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072365F3-F6AE-CB4D-9AC7-BA3EDCD6BF26}"/>
              </a:ext>
            </a:extLst>
          </p:cNvPr>
          <p:cNvSpPr txBox="1"/>
          <p:nvPr/>
        </p:nvSpPr>
        <p:spPr>
          <a:xfrm>
            <a:off x="5223259" y="4163945"/>
            <a:ext cx="5776698" cy="923330"/>
          </a:xfrm>
          <a:prstGeom prst="rect">
            <a:avLst/>
          </a:prstGeom>
          <a:noFill/>
        </p:spPr>
        <p:txBody>
          <a:bodyPr wrap="square" rtlCol="0">
            <a:spAutoFit/>
          </a:bodyPr>
          <a:lstStyle/>
          <a:p>
            <a:r>
              <a:rPr lang="en-US" sz="6000" b="1" dirty="0">
                <a:solidFill>
                  <a:schemeClr val="bg2"/>
                </a:solidFill>
                <a:latin typeface="Montserrat" pitchFamily="2" charset="77"/>
              </a:rPr>
              <a:t>THANK </a:t>
            </a:r>
            <a:r>
              <a:rPr lang="en-US" sz="6000" dirty="0">
                <a:solidFill>
                  <a:schemeClr val="bg2"/>
                </a:solidFill>
                <a:latin typeface="Montserrat" pitchFamily="2" charset="77"/>
              </a:rPr>
              <a:t>YOU</a:t>
            </a:r>
          </a:p>
        </p:txBody>
      </p:sp>
      <p:sp>
        <p:nvSpPr>
          <p:cNvPr id="5" name="TextBox 4">
            <a:extLst>
              <a:ext uri="{FF2B5EF4-FFF2-40B4-BE49-F238E27FC236}">
                <a16:creationId xmlns:a16="http://schemas.microsoft.com/office/drawing/2014/main" id="{62427AC5-7CB1-8F06-A7AF-D43FEFC7DAE6}"/>
              </a:ext>
            </a:extLst>
          </p:cNvPr>
          <p:cNvSpPr txBox="1"/>
          <p:nvPr/>
        </p:nvSpPr>
        <p:spPr>
          <a:xfrm>
            <a:off x="5223259" y="5120874"/>
            <a:ext cx="4397828" cy="646331"/>
          </a:xfrm>
          <a:prstGeom prst="rect">
            <a:avLst/>
          </a:prstGeom>
          <a:noFill/>
        </p:spPr>
        <p:txBody>
          <a:bodyPr wrap="square" rtlCol="0">
            <a:spAutoFit/>
          </a:bodyPr>
          <a:lstStyle/>
          <a:p>
            <a:r>
              <a:rPr lang="en-US" sz="3600" b="1" dirty="0">
                <a:solidFill>
                  <a:schemeClr val="bg2"/>
                </a:solidFill>
                <a:latin typeface="Montserrat" pitchFamily="2" charset="77"/>
              </a:rPr>
              <a:t>Brent Clausner</a:t>
            </a:r>
            <a:endParaRPr lang="en-US" sz="3600" dirty="0">
              <a:solidFill>
                <a:schemeClr val="bg2"/>
              </a:solidFill>
              <a:latin typeface="Montserrat" pitchFamily="2" charset="77"/>
            </a:endParaRPr>
          </a:p>
        </p:txBody>
      </p:sp>
      <p:sp>
        <p:nvSpPr>
          <p:cNvPr id="6" name="TextBox 5">
            <a:extLst>
              <a:ext uri="{FF2B5EF4-FFF2-40B4-BE49-F238E27FC236}">
                <a16:creationId xmlns:a16="http://schemas.microsoft.com/office/drawing/2014/main" id="{FAB04231-CA48-58EE-71BE-C74E7F47F96F}"/>
              </a:ext>
            </a:extLst>
          </p:cNvPr>
          <p:cNvSpPr txBox="1"/>
          <p:nvPr/>
        </p:nvSpPr>
        <p:spPr>
          <a:xfrm>
            <a:off x="5223258" y="5767205"/>
            <a:ext cx="5580795" cy="1200329"/>
          </a:xfrm>
          <a:prstGeom prst="rect">
            <a:avLst/>
          </a:prstGeom>
          <a:noFill/>
        </p:spPr>
        <p:txBody>
          <a:bodyPr wrap="square" rtlCol="0">
            <a:spAutoFit/>
          </a:bodyPr>
          <a:lstStyle/>
          <a:p>
            <a:r>
              <a:rPr lang="en-US" sz="3600" b="1" dirty="0">
                <a:solidFill>
                  <a:srgbClr val="ED701A"/>
                </a:solidFill>
                <a:latin typeface="Montserrat" pitchFamily="2" charset="77"/>
              </a:rPr>
              <a:t>Software Continuous Integration with Hardware</a:t>
            </a:r>
            <a:endParaRPr lang="en-US" sz="3600" dirty="0">
              <a:solidFill>
                <a:srgbClr val="ED701A"/>
              </a:solidFill>
              <a:latin typeface="Montserrat" pitchFamily="2" charset="77"/>
            </a:endParaRPr>
          </a:p>
        </p:txBody>
      </p:sp>
      <p:sp>
        <p:nvSpPr>
          <p:cNvPr id="2" name="TextBox 1">
            <a:extLst>
              <a:ext uri="{FF2B5EF4-FFF2-40B4-BE49-F238E27FC236}">
                <a16:creationId xmlns:a16="http://schemas.microsoft.com/office/drawing/2014/main" id="{8B7C621C-E7C0-9078-C0B0-A602A76B7ED5}"/>
              </a:ext>
            </a:extLst>
          </p:cNvPr>
          <p:cNvSpPr txBox="1"/>
          <p:nvPr/>
        </p:nvSpPr>
        <p:spPr>
          <a:xfrm>
            <a:off x="0" y="6597800"/>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277703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object, star, night sky&#10;&#10;Description automatically generated">
            <a:extLst>
              <a:ext uri="{FF2B5EF4-FFF2-40B4-BE49-F238E27FC236}">
                <a16:creationId xmlns:a16="http://schemas.microsoft.com/office/drawing/2014/main" id="{F99F5C75-4C32-6415-A541-F25DD7316061}"/>
              </a:ext>
            </a:extLst>
          </p:cNvPr>
          <p:cNvPicPr>
            <a:picLocks noChangeAspect="1"/>
          </p:cNvPicPr>
          <p:nvPr/>
        </p:nvPicPr>
        <p:blipFill>
          <a:blip r:embed="rId2"/>
          <a:stretch>
            <a:fillRect/>
          </a:stretch>
        </p:blipFill>
        <p:spPr>
          <a:xfrm>
            <a:off x="-189317" y="-65762"/>
            <a:ext cx="12425819" cy="6989523"/>
          </a:xfrm>
          <a:prstGeom prst="rect">
            <a:avLst/>
          </a:prstGeom>
        </p:spPr>
      </p:pic>
      <p:sp>
        <p:nvSpPr>
          <p:cNvPr id="2" name="Title 1">
            <a:extLst>
              <a:ext uri="{FF2B5EF4-FFF2-40B4-BE49-F238E27FC236}">
                <a16:creationId xmlns:a16="http://schemas.microsoft.com/office/drawing/2014/main" id="{096825E3-73AB-B24F-94B8-0215EB4AF7BF}"/>
              </a:ext>
            </a:extLst>
          </p:cNvPr>
          <p:cNvSpPr>
            <a:spLocks noGrp="1"/>
          </p:cNvSpPr>
          <p:nvPr>
            <p:ph type="title"/>
          </p:nvPr>
        </p:nvSpPr>
        <p:spPr/>
        <p:txBody>
          <a:bodyPr>
            <a:normAutofit/>
          </a:bodyPr>
          <a:lstStyle/>
          <a:p>
            <a:endParaRPr lang="en-US" sz="8800" b="1" dirty="0">
              <a:solidFill>
                <a:schemeClr val="bg2"/>
              </a:solidFill>
              <a:latin typeface="Montserrat" pitchFamily="2" charset="77"/>
            </a:endParaRPr>
          </a:p>
        </p:txBody>
      </p:sp>
      <p:sp>
        <p:nvSpPr>
          <p:cNvPr id="3" name="Content Placeholder 2">
            <a:extLst>
              <a:ext uri="{FF2B5EF4-FFF2-40B4-BE49-F238E27FC236}">
                <a16:creationId xmlns:a16="http://schemas.microsoft.com/office/drawing/2014/main" id="{534DD638-55FC-8A47-8941-AA2711FCA5D0}"/>
              </a:ext>
            </a:extLst>
          </p:cNvPr>
          <p:cNvSpPr>
            <a:spLocks noGrp="1"/>
          </p:cNvSpPr>
          <p:nvPr>
            <p:ph idx="1"/>
          </p:nvPr>
        </p:nvSpPr>
        <p:spPr>
          <a:xfrm>
            <a:off x="838200" y="1605219"/>
            <a:ext cx="10515600" cy="4351338"/>
          </a:xfrm>
        </p:spPr>
        <p:txBody>
          <a:bodyPr>
            <a:normAutofit fontScale="92500" lnSpcReduction="20000"/>
          </a:bodyPr>
          <a:lstStyle/>
          <a:p>
            <a:pPr marL="0" marR="0" indent="0">
              <a:spcBef>
                <a:spcPts val="0"/>
              </a:spcBef>
              <a:spcAft>
                <a:spcPts val="0"/>
              </a:spcAft>
              <a:buNone/>
            </a:pPr>
            <a:r>
              <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Copyright 2023 Carnegie Mellon University.</a:t>
            </a:r>
            <a:endPar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This material is based upon work funded and supported by the Department of Defense under Contract No. FA8702-15-D-0002 with Carnegie Mellon University for the operation of the Software Engineering Institute, a federally funded research and development center.</a:t>
            </a:r>
            <a:endPar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view, opinions, and/or findings contained in this material are those of the author(s) and should not be construed as an official Government position, policy, or decision, unless designated by other documentation.</a:t>
            </a:r>
            <a:endPar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endPar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[DISTRIBUTION STATEMENT A] This material has been approved for public release and unlimited distribution.  Please see Copyright notice for non-US Government use and distribution.</a:t>
            </a:r>
            <a:endPar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800" kern="1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permission@sei.cmu.edu</a:t>
            </a: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Carnegie Mellon</a:t>
            </a:r>
            <a:r>
              <a:rPr lang="en-US" sz="1800" kern="1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is registered in the U.S. Patent and Trademark Office by Carnegie Mellon University.</a:t>
            </a:r>
            <a:endPar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DM23-0885</a:t>
            </a:r>
            <a:endParaRPr lang="en-US" sz="1800"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solidFill>
                <a:schemeClr val="bg1"/>
              </a:solidFill>
              <a:latin typeface="Montserrat" pitchFamily="2" charset="77"/>
            </a:endParaRPr>
          </a:p>
        </p:txBody>
      </p:sp>
      <p:sp>
        <p:nvSpPr>
          <p:cNvPr id="11" name="TextBox 10">
            <a:extLst>
              <a:ext uri="{FF2B5EF4-FFF2-40B4-BE49-F238E27FC236}">
                <a16:creationId xmlns:a16="http://schemas.microsoft.com/office/drawing/2014/main" id="{28F6BADE-48DB-224C-8475-91B4F948238D}"/>
              </a:ext>
            </a:extLst>
          </p:cNvPr>
          <p:cNvSpPr txBox="1"/>
          <p:nvPr/>
        </p:nvSpPr>
        <p:spPr>
          <a:xfrm>
            <a:off x="7263775" y="5956557"/>
            <a:ext cx="4397828" cy="400110"/>
          </a:xfrm>
          <a:prstGeom prst="rect">
            <a:avLst/>
          </a:prstGeom>
          <a:noFill/>
        </p:spPr>
        <p:txBody>
          <a:bodyPr wrap="square" rtlCol="0">
            <a:spAutoFit/>
          </a:bodyPr>
          <a:lstStyle/>
          <a:p>
            <a:pPr algn="r"/>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2" name="TextBox 11">
            <a:extLst>
              <a:ext uri="{FF2B5EF4-FFF2-40B4-BE49-F238E27FC236}">
                <a16:creationId xmlns:a16="http://schemas.microsoft.com/office/drawing/2014/main" id="{B2FCD00E-5636-7640-BD31-198D691EDA0C}"/>
              </a:ext>
            </a:extLst>
          </p:cNvPr>
          <p:cNvSpPr txBox="1"/>
          <p:nvPr/>
        </p:nvSpPr>
        <p:spPr>
          <a:xfrm>
            <a:off x="6313251" y="6322686"/>
            <a:ext cx="5390244" cy="400110"/>
          </a:xfrm>
          <a:prstGeom prst="rect">
            <a:avLst/>
          </a:prstGeom>
          <a:noFill/>
        </p:spPr>
        <p:txBody>
          <a:bodyPr wrap="square" rtlCol="0">
            <a:spAutoFit/>
          </a:bodyPr>
          <a:lstStyle/>
          <a:p>
            <a:pPr algn="r"/>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13" name="Picture 12">
            <a:extLst>
              <a:ext uri="{FF2B5EF4-FFF2-40B4-BE49-F238E27FC236}">
                <a16:creationId xmlns:a16="http://schemas.microsoft.com/office/drawing/2014/main" id="{DFAB44CC-ED73-3347-B1C2-D9292F4A0F93}"/>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14" name="Straight Connector 13">
            <a:extLst>
              <a:ext uri="{FF2B5EF4-FFF2-40B4-BE49-F238E27FC236}">
                <a16:creationId xmlns:a16="http://schemas.microsoft.com/office/drawing/2014/main" id="{D4043195-0577-0449-B1DF-6EFC45D564FD}"/>
              </a:ext>
            </a:extLst>
          </p:cNvPr>
          <p:cNvCxnSpPr>
            <a:cxnSpLocks/>
          </p:cNvCxnSpPr>
          <p:nvPr/>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8" name="Picture 7" descr="Text&#10;&#10;Description automatically generated">
            <a:extLst>
              <a:ext uri="{FF2B5EF4-FFF2-40B4-BE49-F238E27FC236}">
                <a16:creationId xmlns:a16="http://schemas.microsoft.com/office/drawing/2014/main" id="{6AAA5A28-B2E6-5BAF-3243-54B5F1447824}"/>
              </a:ext>
            </a:extLst>
          </p:cNvPr>
          <p:cNvPicPr>
            <a:picLocks noChangeAspect="1"/>
          </p:cNvPicPr>
          <p:nvPr/>
        </p:nvPicPr>
        <p:blipFill>
          <a:blip r:embed="rId4"/>
          <a:stretch>
            <a:fillRect/>
          </a:stretch>
        </p:blipFill>
        <p:spPr>
          <a:xfrm>
            <a:off x="455024" y="5875136"/>
            <a:ext cx="758186" cy="758186"/>
          </a:xfrm>
          <a:prstGeom prst="rect">
            <a:avLst/>
          </a:prstGeom>
        </p:spPr>
      </p:pic>
      <p:pic>
        <p:nvPicPr>
          <p:cNvPr id="17" name="Picture 16" descr="Logo&#10;&#10;Description automatically generated">
            <a:extLst>
              <a:ext uri="{FF2B5EF4-FFF2-40B4-BE49-F238E27FC236}">
                <a16:creationId xmlns:a16="http://schemas.microsoft.com/office/drawing/2014/main" id="{A4783196-0FAB-3E3B-9B17-54E5997848E5}"/>
              </a:ext>
            </a:extLst>
          </p:cNvPr>
          <p:cNvPicPr>
            <a:picLocks noChangeAspect="1"/>
          </p:cNvPicPr>
          <p:nvPr/>
        </p:nvPicPr>
        <p:blipFill>
          <a:blip r:embed="rId5"/>
          <a:stretch>
            <a:fillRect/>
          </a:stretch>
        </p:blipFill>
        <p:spPr>
          <a:xfrm rot="13265508">
            <a:off x="9942446" y="1162836"/>
            <a:ext cx="2345586" cy="2822768"/>
          </a:xfrm>
          <a:prstGeom prst="rect">
            <a:avLst/>
          </a:prstGeom>
        </p:spPr>
      </p:pic>
      <p:pic>
        <p:nvPicPr>
          <p:cNvPr id="10" name="Picture 9" descr="A picture containing music, guitar&#10;&#10;Description automatically generated">
            <a:extLst>
              <a:ext uri="{FF2B5EF4-FFF2-40B4-BE49-F238E27FC236}">
                <a16:creationId xmlns:a16="http://schemas.microsoft.com/office/drawing/2014/main" id="{8D7683A7-8D2C-2D30-79DF-D9F75CDB391C}"/>
              </a:ext>
            </a:extLst>
          </p:cNvPr>
          <p:cNvPicPr>
            <a:picLocks noChangeAspect="1"/>
          </p:cNvPicPr>
          <p:nvPr/>
        </p:nvPicPr>
        <p:blipFill>
          <a:blip r:embed="rId6"/>
          <a:stretch>
            <a:fillRect/>
          </a:stretch>
        </p:blipFill>
        <p:spPr>
          <a:xfrm rot="932916">
            <a:off x="10155485" y="359017"/>
            <a:ext cx="3405183" cy="5321375"/>
          </a:xfrm>
          <a:prstGeom prst="rect">
            <a:avLst/>
          </a:prstGeom>
        </p:spPr>
      </p:pic>
      <p:sp>
        <p:nvSpPr>
          <p:cNvPr id="4" name="TextBox 3">
            <a:extLst>
              <a:ext uri="{FF2B5EF4-FFF2-40B4-BE49-F238E27FC236}">
                <a16:creationId xmlns:a16="http://schemas.microsoft.com/office/drawing/2014/main" id="{90C5C526-8E97-40DD-393D-1A3134D002E7}"/>
              </a:ext>
            </a:extLst>
          </p:cNvPr>
          <p:cNvSpPr txBox="1"/>
          <p:nvPr/>
        </p:nvSpPr>
        <p:spPr>
          <a:xfrm>
            <a:off x="1146246" y="6407780"/>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59685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object, star, night sky&#10;&#10;Description automatically generated">
            <a:extLst>
              <a:ext uri="{FF2B5EF4-FFF2-40B4-BE49-F238E27FC236}">
                <a16:creationId xmlns:a16="http://schemas.microsoft.com/office/drawing/2014/main" id="{F99F5C75-4C32-6415-A541-F25DD7316061}"/>
              </a:ext>
            </a:extLst>
          </p:cNvPr>
          <p:cNvPicPr>
            <a:picLocks noChangeAspect="1"/>
          </p:cNvPicPr>
          <p:nvPr/>
        </p:nvPicPr>
        <p:blipFill>
          <a:blip r:embed="rId2"/>
          <a:stretch>
            <a:fillRect/>
          </a:stretch>
        </p:blipFill>
        <p:spPr>
          <a:xfrm>
            <a:off x="-189317" y="-65762"/>
            <a:ext cx="12425819" cy="6989523"/>
          </a:xfrm>
          <a:prstGeom prst="rect">
            <a:avLst/>
          </a:prstGeom>
        </p:spPr>
      </p:pic>
      <p:sp>
        <p:nvSpPr>
          <p:cNvPr id="2" name="Title 1">
            <a:extLst>
              <a:ext uri="{FF2B5EF4-FFF2-40B4-BE49-F238E27FC236}">
                <a16:creationId xmlns:a16="http://schemas.microsoft.com/office/drawing/2014/main" id="{096825E3-73AB-B24F-94B8-0215EB4AF7BF}"/>
              </a:ext>
            </a:extLst>
          </p:cNvPr>
          <p:cNvSpPr>
            <a:spLocks noGrp="1"/>
          </p:cNvSpPr>
          <p:nvPr>
            <p:ph type="title"/>
          </p:nvPr>
        </p:nvSpPr>
        <p:spPr/>
        <p:txBody>
          <a:bodyPr>
            <a:normAutofit/>
          </a:bodyPr>
          <a:lstStyle/>
          <a:p>
            <a:r>
              <a:rPr lang="en-US" sz="8800" b="1" dirty="0">
                <a:solidFill>
                  <a:schemeClr val="bg2"/>
                </a:solidFill>
                <a:latin typeface="Montserrat" pitchFamily="2" charset="77"/>
              </a:rPr>
              <a:t>Hello</a:t>
            </a:r>
          </a:p>
        </p:txBody>
      </p:sp>
      <p:sp>
        <p:nvSpPr>
          <p:cNvPr id="3" name="Content Placeholder 2">
            <a:extLst>
              <a:ext uri="{FF2B5EF4-FFF2-40B4-BE49-F238E27FC236}">
                <a16:creationId xmlns:a16="http://schemas.microsoft.com/office/drawing/2014/main" id="{534DD638-55FC-8A47-8941-AA2711FCA5D0}"/>
              </a:ext>
            </a:extLst>
          </p:cNvPr>
          <p:cNvSpPr>
            <a:spLocks noGrp="1"/>
          </p:cNvSpPr>
          <p:nvPr>
            <p:ph idx="1"/>
          </p:nvPr>
        </p:nvSpPr>
        <p:spPr>
          <a:xfrm>
            <a:off x="838200" y="1605219"/>
            <a:ext cx="10515600" cy="4351338"/>
          </a:xfrm>
        </p:spPr>
        <p:txBody>
          <a:bodyPr>
            <a:normAutofit/>
          </a:bodyPr>
          <a:lstStyle/>
          <a:p>
            <a:r>
              <a:rPr lang="en-US" sz="2400" dirty="0">
                <a:solidFill>
                  <a:schemeClr val="bg1"/>
                </a:solidFill>
                <a:latin typeface="Montserrat" pitchFamily="2" charset="77"/>
              </a:rPr>
              <a:t>Who I am</a:t>
            </a:r>
          </a:p>
          <a:p>
            <a:r>
              <a:rPr lang="en-US" sz="2400" dirty="0">
                <a:solidFill>
                  <a:schemeClr val="bg1"/>
                </a:solidFill>
                <a:latin typeface="Montserrat" pitchFamily="2" charset="77"/>
              </a:rPr>
              <a:t>Introduction</a:t>
            </a:r>
          </a:p>
          <a:p>
            <a:r>
              <a:rPr lang="en-US" sz="2400" dirty="0">
                <a:solidFill>
                  <a:schemeClr val="bg1"/>
                </a:solidFill>
                <a:latin typeface="Montserrat" pitchFamily="2" charset="77"/>
              </a:rPr>
              <a:t>DevOps Current Practices</a:t>
            </a:r>
          </a:p>
          <a:p>
            <a:r>
              <a:rPr lang="en-US" sz="2400" dirty="0">
                <a:solidFill>
                  <a:schemeClr val="bg1"/>
                </a:solidFill>
                <a:latin typeface="Montserrat" pitchFamily="2" charset="77"/>
              </a:rPr>
              <a:t>Software for Hardware</a:t>
            </a:r>
          </a:p>
          <a:p>
            <a:r>
              <a:rPr lang="en-US" sz="2400" dirty="0">
                <a:solidFill>
                  <a:schemeClr val="bg1"/>
                </a:solidFill>
                <a:latin typeface="Montserrat" pitchFamily="2" charset="77"/>
              </a:rPr>
              <a:t>Emulation</a:t>
            </a:r>
          </a:p>
          <a:p>
            <a:r>
              <a:rPr lang="en-US" sz="2400" dirty="0">
                <a:solidFill>
                  <a:schemeClr val="bg1"/>
                </a:solidFill>
                <a:latin typeface="Montserrat" pitchFamily="2" charset="77"/>
              </a:rPr>
              <a:t>Code Branches</a:t>
            </a:r>
          </a:p>
          <a:p>
            <a:r>
              <a:rPr lang="en-US" sz="2400" dirty="0">
                <a:solidFill>
                  <a:schemeClr val="bg1"/>
                </a:solidFill>
                <a:latin typeface="Montserrat" pitchFamily="2" charset="77"/>
              </a:rPr>
              <a:t>Drawbacks</a:t>
            </a:r>
          </a:p>
          <a:p>
            <a:r>
              <a:rPr lang="en-US" sz="2400" dirty="0">
                <a:solidFill>
                  <a:schemeClr val="bg1"/>
                </a:solidFill>
                <a:latin typeface="Montserrat" pitchFamily="2" charset="77"/>
              </a:rPr>
              <a:t>Wrap up</a:t>
            </a:r>
          </a:p>
          <a:p>
            <a:endParaRPr lang="en-US" sz="2400" dirty="0">
              <a:solidFill>
                <a:schemeClr val="bg1"/>
              </a:solidFill>
              <a:latin typeface="Montserrat" pitchFamily="2" charset="77"/>
            </a:endParaRPr>
          </a:p>
        </p:txBody>
      </p:sp>
      <p:sp>
        <p:nvSpPr>
          <p:cNvPr id="11" name="TextBox 10">
            <a:extLst>
              <a:ext uri="{FF2B5EF4-FFF2-40B4-BE49-F238E27FC236}">
                <a16:creationId xmlns:a16="http://schemas.microsoft.com/office/drawing/2014/main" id="{28F6BADE-48DB-224C-8475-91B4F948238D}"/>
              </a:ext>
            </a:extLst>
          </p:cNvPr>
          <p:cNvSpPr txBox="1"/>
          <p:nvPr/>
        </p:nvSpPr>
        <p:spPr>
          <a:xfrm>
            <a:off x="7263775" y="5956557"/>
            <a:ext cx="4397828" cy="400110"/>
          </a:xfrm>
          <a:prstGeom prst="rect">
            <a:avLst/>
          </a:prstGeom>
          <a:noFill/>
        </p:spPr>
        <p:txBody>
          <a:bodyPr wrap="square" rtlCol="0">
            <a:spAutoFit/>
          </a:bodyPr>
          <a:lstStyle/>
          <a:p>
            <a:pPr algn="r"/>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2" name="TextBox 11">
            <a:extLst>
              <a:ext uri="{FF2B5EF4-FFF2-40B4-BE49-F238E27FC236}">
                <a16:creationId xmlns:a16="http://schemas.microsoft.com/office/drawing/2014/main" id="{B2FCD00E-5636-7640-BD31-198D691EDA0C}"/>
              </a:ext>
            </a:extLst>
          </p:cNvPr>
          <p:cNvSpPr txBox="1"/>
          <p:nvPr/>
        </p:nvSpPr>
        <p:spPr>
          <a:xfrm>
            <a:off x="6313251" y="6322686"/>
            <a:ext cx="5390244" cy="400110"/>
          </a:xfrm>
          <a:prstGeom prst="rect">
            <a:avLst/>
          </a:prstGeom>
          <a:noFill/>
        </p:spPr>
        <p:txBody>
          <a:bodyPr wrap="square" rtlCol="0">
            <a:spAutoFit/>
          </a:bodyPr>
          <a:lstStyle/>
          <a:p>
            <a:pPr algn="r"/>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13" name="Picture 12">
            <a:extLst>
              <a:ext uri="{FF2B5EF4-FFF2-40B4-BE49-F238E27FC236}">
                <a16:creationId xmlns:a16="http://schemas.microsoft.com/office/drawing/2014/main" id="{DFAB44CC-ED73-3347-B1C2-D9292F4A0F93}"/>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14" name="Straight Connector 13">
            <a:extLst>
              <a:ext uri="{FF2B5EF4-FFF2-40B4-BE49-F238E27FC236}">
                <a16:creationId xmlns:a16="http://schemas.microsoft.com/office/drawing/2014/main" id="{D4043195-0577-0449-B1DF-6EFC45D564FD}"/>
              </a:ext>
            </a:extLst>
          </p:cNvPr>
          <p:cNvCxnSpPr>
            <a:cxnSpLocks/>
          </p:cNvCxnSpPr>
          <p:nvPr/>
        </p:nvCxnSpPr>
        <p:spPr>
          <a:xfrm>
            <a:off x="430306" y="5782235"/>
            <a:ext cx="11231297"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8" name="Picture 7" descr="Text&#10;&#10;Description automatically generated">
            <a:extLst>
              <a:ext uri="{FF2B5EF4-FFF2-40B4-BE49-F238E27FC236}">
                <a16:creationId xmlns:a16="http://schemas.microsoft.com/office/drawing/2014/main" id="{6AAA5A28-B2E6-5BAF-3243-54B5F1447824}"/>
              </a:ext>
            </a:extLst>
          </p:cNvPr>
          <p:cNvPicPr>
            <a:picLocks noChangeAspect="1"/>
          </p:cNvPicPr>
          <p:nvPr/>
        </p:nvPicPr>
        <p:blipFill>
          <a:blip r:embed="rId4"/>
          <a:stretch>
            <a:fillRect/>
          </a:stretch>
        </p:blipFill>
        <p:spPr>
          <a:xfrm>
            <a:off x="455024" y="5875136"/>
            <a:ext cx="758186" cy="758186"/>
          </a:xfrm>
          <a:prstGeom prst="rect">
            <a:avLst/>
          </a:prstGeom>
        </p:spPr>
      </p:pic>
      <p:pic>
        <p:nvPicPr>
          <p:cNvPr id="17" name="Picture 16" descr="Logo&#10;&#10;Description automatically generated">
            <a:extLst>
              <a:ext uri="{FF2B5EF4-FFF2-40B4-BE49-F238E27FC236}">
                <a16:creationId xmlns:a16="http://schemas.microsoft.com/office/drawing/2014/main" id="{A4783196-0FAB-3E3B-9B17-54E5997848E5}"/>
              </a:ext>
            </a:extLst>
          </p:cNvPr>
          <p:cNvPicPr>
            <a:picLocks noChangeAspect="1"/>
          </p:cNvPicPr>
          <p:nvPr/>
        </p:nvPicPr>
        <p:blipFill>
          <a:blip r:embed="rId5"/>
          <a:stretch>
            <a:fillRect/>
          </a:stretch>
        </p:blipFill>
        <p:spPr>
          <a:xfrm rot="13265508">
            <a:off x="9942446" y="1162836"/>
            <a:ext cx="2345586" cy="2822768"/>
          </a:xfrm>
          <a:prstGeom prst="rect">
            <a:avLst/>
          </a:prstGeom>
        </p:spPr>
      </p:pic>
      <p:pic>
        <p:nvPicPr>
          <p:cNvPr id="10" name="Picture 9" descr="A picture containing music, guitar&#10;&#10;Description automatically generated">
            <a:extLst>
              <a:ext uri="{FF2B5EF4-FFF2-40B4-BE49-F238E27FC236}">
                <a16:creationId xmlns:a16="http://schemas.microsoft.com/office/drawing/2014/main" id="{8D7683A7-8D2C-2D30-79DF-D9F75CDB391C}"/>
              </a:ext>
            </a:extLst>
          </p:cNvPr>
          <p:cNvPicPr>
            <a:picLocks noChangeAspect="1"/>
          </p:cNvPicPr>
          <p:nvPr/>
        </p:nvPicPr>
        <p:blipFill>
          <a:blip r:embed="rId6"/>
          <a:stretch>
            <a:fillRect/>
          </a:stretch>
        </p:blipFill>
        <p:spPr>
          <a:xfrm rot="932916">
            <a:off x="10155485" y="359017"/>
            <a:ext cx="3405183" cy="5321375"/>
          </a:xfrm>
          <a:prstGeom prst="rect">
            <a:avLst/>
          </a:prstGeom>
        </p:spPr>
      </p:pic>
      <p:sp>
        <p:nvSpPr>
          <p:cNvPr id="4" name="TextBox 3">
            <a:extLst>
              <a:ext uri="{FF2B5EF4-FFF2-40B4-BE49-F238E27FC236}">
                <a16:creationId xmlns:a16="http://schemas.microsoft.com/office/drawing/2014/main" id="{0C43A5AA-67BB-C2D6-555A-53BB77FAE502}"/>
              </a:ext>
            </a:extLst>
          </p:cNvPr>
          <p:cNvSpPr txBox="1"/>
          <p:nvPr/>
        </p:nvSpPr>
        <p:spPr>
          <a:xfrm>
            <a:off x="1146246" y="6407780"/>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35691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3"/>
          <a:stretch>
            <a:fillRect/>
          </a:stretch>
        </p:blipFill>
        <p:spPr>
          <a:xfrm>
            <a:off x="-189317" y="-75028"/>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3689107" y="576417"/>
            <a:ext cx="4813786" cy="647200"/>
          </a:xfrm>
        </p:spPr>
        <p:txBody>
          <a:bodyPr>
            <a:normAutofit fontScale="90000"/>
          </a:bodyPr>
          <a:lstStyle/>
          <a:p>
            <a:r>
              <a:rPr lang="en-US" b="1" dirty="0">
                <a:solidFill>
                  <a:srgbClr val="ED701A"/>
                </a:solidFill>
                <a:latin typeface="Montserrat" pitchFamily="2" charset="77"/>
              </a:rPr>
              <a:t>Myself</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75355"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4"/>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5"/>
          <a:stretch>
            <a:fillRect/>
          </a:stretch>
        </p:blipFill>
        <p:spPr>
          <a:xfrm rot="16995746">
            <a:off x="-3605432" y="1164144"/>
            <a:ext cx="8388269" cy="1510804"/>
          </a:xfrm>
          <a:prstGeom prst="rect">
            <a:avLst/>
          </a:prstGeom>
        </p:spPr>
      </p:pic>
      <p:sp>
        <p:nvSpPr>
          <p:cNvPr id="6" name="Content Placeholder 2">
            <a:extLst>
              <a:ext uri="{FF2B5EF4-FFF2-40B4-BE49-F238E27FC236}">
                <a16:creationId xmlns:a16="http://schemas.microsoft.com/office/drawing/2014/main" id="{A6F53703-155C-86ED-24C6-F4D5583CA79F}"/>
              </a:ext>
            </a:extLst>
          </p:cNvPr>
          <p:cNvSpPr txBox="1">
            <a:spLocks/>
          </p:cNvSpPr>
          <p:nvPr/>
        </p:nvSpPr>
        <p:spPr>
          <a:xfrm>
            <a:off x="1331843" y="1972493"/>
            <a:ext cx="4119712" cy="3602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latin typeface="Montserrat" pitchFamily="2" charset="77"/>
              </a:rPr>
              <a:t>Education</a:t>
            </a:r>
          </a:p>
          <a:p>
            <a:pPr lvl="1"/>
            <a:r>
              <a:rPr lang="en-US" sz="2000" dirty="0">
                <a:solidFill>
                  <a:schemeClr val="bg1"/>
                </a:solidFill>
                <a:latin typeface="Montserrat" pitchFamily="2" charset="77"/>
              </a:rPr>
              <a:t>PTI</a:t>
            </a:r>
          </a:p>
          <a:p>
            <a:pPr lvl="1"/>
            <a:r>
              <a:rPr lang="en-US" sz="2000" dirty="0">
                <a:solidFill>
                  <a:schemeClr val="bg1"/>
                </a:solidFill>
                <a:latin typeface="Montserrat" pitchFamily="2" charset="77"/>
              </a:rPr>
              <a:t>Point Park University</a:t>
            </a:r>
          </a:p>
          <a:p>
            <a:r>
              <a:rPr lang="en-US" sz="2400" dirty="0">
                <a:solidFill>
                  <a:schemeClr val="bg1"/>
                </a:solidFill>
                <a:latin typeface="Montserrat" pitchFamily="2" charset="77"/>
              </a:rPr>
              <a:t>Work</a:t>
            </a:r>
          </a:p>
          <a:p>
            <a:pPr lvl="1"/>
            <a:r>
              <a:rPr lang="en-US" sz="2000" dirty="0">
                <a:solidFill>
                  <a:schemeClr val="bg1"/>
                </a:solidFill>
                <a:latin typeface="Montserrat" pitchFamily="2" charset="77"/>
              </a:rPr>
              <a:t>DevOps Engineer</a:t>
            </a:r>
          </a:p>
          <a:p>
            <a:r>
              <a:rPr lang="en-US" sz="2400" dirty="0">
                <a:solidFill>
                  <a:schemeClr val="bg1"/>
                </a:solidFill>
                <a:latin typeface="Montserrat" pitchFamily="2" charset="77"/>
              </a:rPr>
              <a:t>Hobbies</a:t>
            </a:r>
          </a:p>
          <a:p>
            <a:pPr lvl="1"/>
            <a:r>
              <a:rPr lang="en-US" sz="2000" dirty="0">
                <a:solidFill>
                  <a:schemeClr val="bg1"/>
                </a:solidFill>
                <a:latin typeface="Montserrat" pitchFamily="2" charset="77"/>
              </a:rPr>
              <a:t>Video Games</a:t>
            </a:r>
          </a:p>
          <a:p>
            <a:pPr lvl="1"/>
            <a:r>
              <a:rPr lang="en-US" sz="2000" dirty="0">
                <a:solidFill>
                  <a:schemeClr val="bg1"/>
                </a:solidFill>
                <a:latin typeface="Montserrat" pitchFamily="2" charset="77"/>
              </a:rPr>
              <a:t>Jogging</a:t>
            </a:r>
          </a:p>
          <a:p>
            <a:pPr lvl="1"/>
            <a:r>
              <a:rPr lang="en-US" sz="2000" dirty="0">
                <a:solidFill>
                  <a:schemeClr val="bg1"/>
                </a:solidFill>
                <a:latin typeface="Montserrat" pitchFamily="2" charset="77"/>
              </a:rPr>
              <a:t>Technology</a:t>
            </a:r>
          </a:p>
        </p:txBody>
      </p:sp>
      <p:pic>
        <p:nvPicPr>
          <p:cNvPr id="14" name="Content Placeholder 13" descr="A pair of headphones on a computer keyboard">
            <a:extLst>
              <a:ext uri="{FF2B5EF4-FFF2-40B4-BE49-F238E27FC236}">
                <a16:creationId xmlns:a16="http://schemas.microsoft.com/office/drawing/2014/main" id="{5B2C0C86-2E8A-63ED-50ED-591CDE0471C8}"/>
              </a:ext>
            </a:extLst>
          </p:cNvPr>
          <p:cNvPicPr>
            <a:picLocks noGrp="1" noChangeAspect="1"/>
          </p:cNvPicPr>
          <p:nvPr>
            <p:ph idx="1"/>
          </p:nvPr>
        </p:nvPicPr>
        <p:blipFill>
          <a:blip r:embed="rId6"/>
          <a:stretch>
            <a:fillRect/>
          </a:stretch>
        </p:blipFill>
        <p:spPr>
          <a:xfrm>
            <a:off x="6908078" y="1972493"/>
            <a:ext cx="3251200" cy="3251200"/>
          </a:xfrm>
        </p:spPr>
      </p:pic>
      <p:sp>
        <p:nvSpPr>
          <p:cNvPr id="15" name="TextBox 14">
            <a:extLst>
              <a:ext uri="{FF2B5EF4-FFF2-40B4-BE49-F238E27FC236}">
                <a16:creationId xmlns:a16="http://schemas.microsoft.com/office/drawing/2014/main" id="{0E4AD83D-E71B-BADD-C204-6754EC8DEA83}"/>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87402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2"/>
          <a:stretch>
            <a:fillRect/>
          </a:stretch>
        </p:blipFill>
        <p:spPr>
          <a:xfrm>
            <a:off x="-189317" y="-75028"/>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7"/>
            <a:ext cx="5098423" cy="647200"/>
          </a:xfrm>
        </p:spPr>
        <p:txBody>
          <a:bodyPr>
            <a:normAutofit fontScale="90000"/>
          </a:bodyPr>
          <a:lstStyle/>
          <a:p>
            <a:r>
              <a:rPr lang="en-US" b="1" dirty="0">
                <a:solidFill>
                  <a:srgbClr val="ED701A"/>
                </a:solidFill>
                <a:latin typeface="Montserrat" pitchFamily="2" charset="77"/>
              </a:rPr>
              <a:t>Introduction</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solidFill>
                  <a:schemeClr val="bg1"/>
                </a:solidFill>
                <a:latin typeface="Montserrat" pitchFamily="2" charset="77"/>
              </a:rPr>
              <a:t>Testing is important</a:t>
            </a:r>
          </a:p>
          <a:p>
            <a:pPr lvl="1"/>
            <a:r>
              <a:rPr lang="en-US" sz="2000" dirty="0">
                <a:solidFill>
                  <a:schemeClr val="bg1"/>
                </a:solidFill>
                <a:latin typeface="Montserrat" pitchFamily="2" charset="77"/>
              </a:rPr>
              <a:t>Regular basis</a:t>
            </a:r>
          </a:p>
          <a:p>
            <a:pPr lvl="1"/>
            <a:r>
              <a:rPr lang="en-US" sz="2000" dirty="0">
                <a:solidFill>
                  <a:schemeClr val="bg1"/>
                </a:solidFill>
                <a:latin typeface="Montserrat" pitchFamily="2" charset="77"/>
              </a:rPr>
              <a:t>Every code submission</a:t>
            </a:r>
          </a:p>
          <a:p>
            <a:r>
              <a:rPr lang="en-US" sz="2400" dirty="0">
                <a:solidFill>
                  <a:schemeClr val="bg1"/>
                </a:solidFill>
                <a:latin typeface="Montserrat" pitchFamily="2" charset="77"/>
              </a:rPr>
              <a:t>Hardware</a:t>
            </a:r>
          </a:p>
          <a:p>
            <a:pPr lvl="1"/>
            <a:r>
              <a:rPr lang="en-US" sz="2000" dirty="0">
                <a:solidFill>
                  <a:schemeClr val="bg1"/>
                </a:solidFill>
                <a:latin typeface="Montserrat" pitchFamily="2" charset="77"/>
              </a:rPr>
              <a:t>Equipment Costs</a:t>
            </a:r>
          </a:p>
          <a:p>
            <a:pPr lvl="1"/>
            <a:r>
              <a:rPr lang="en-US" sz="2000" dirty="0">
                <a:solidFill>
                  <a:schemeClr val="bg1"/>
                </a:solidFill>
                <a:latin typeface="Montserrat" pitchFamily="2" charset="77"/>
              </a:rPr>
              <a:t>Contention for use</a:t>
            </a:r>
          </a:p>
          <a:p>
            <a:pPr lvl="1"/>
            <a:r>
              <a:rPr lang="en-US" sz="2000" dirty="0">
                <a:solidFill>
                  <a:schemeClr val="bg1"/>
                </a:solidFill>
                <a:latin typeface="Montserrat" pitchFamily="2" charset="77"/>
              </a:rPr>
              <a:t>Downtime for hardware refresh</a:t>
            </a:r>
          </a:p>
          <a:p>
            <a:r>
              <a:rPr lang="en-US" sz="2400" dirty="0">
                <a:solidFill>
                  <a:schemeClr val="bg1"/>
                </a:solidFill>
                <a:latin typeface="Montserrat" pitchFamily="2" charset="77"/>
              </a:rPr>
              <a:t>Functional Dependencies</a:t>
            </a:r>
          </a:p>
          <a:p>
            <a:pPr lvl="1"/>
            <a:r>
              <a:rPr lang="en-US" sz="2000" dirty="0">
                <a:solidFill>
                  <a:schemeClr val="bg1"/>
                </a:solidFill>
                <a:latin typeface="Montserrat" pitchFamily="2" charset="77"/>
              </a:rPr>
              <a:t>Test all areas</a:t>
            </a:r>
          </a:p>
          <a:p>
            <a:pPr lvl="1"/>
            <a:r>
              <a:rPr lang="en-US" sz="2000" dirty="0">
                <a:solidFill>
                  <a:schemeClr val="bg1"/>
                </a:solidFill>
                <a:latin typeface="Montserrat" pitchFamily="2" charset="77"/>
              </a:rPr>
              <a:t>Use all current changes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89331"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4"/>
          <a:stretch>
            <a:fillRect/>
          </a:stretch>
        </p:blipFill>
        <p:spPr>
          <a:xfrm rot="16995746">
            <a:off x="7618245" y="2873112"/>
            <a:ext cx="8388269" cy="1510804"/>
          </a:xfrm>
          <a:prstGeom prst="rect">
            <a:avLst/>
          </a:prstGeom>
        </p:spPr>
      </p:pic>
      <p:sp>
        <p:nvSpPr>
          <p:cNvPr id="5" name="TextBox 4">
            <a:extLst>
              <a:ext uri="{FF2B5EF4-FFF2-40B4-BE49-F238E27FC236}">
                <a16:creationId xmlns:a16="http://schemas.microsoft.com/office/drawing/2014/main" id="{B9C203C4-5220-727F-9B5E-95CFE5A0C4D6}"/>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04484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3"/>
          <a:stretch>
            <a:fillRect/>
          </a:stretch>
        </p:blipFill>
        <p:spPr>
          <a:xfrm>
            <a:off x="-189317" y="-75028"/>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3689107" y="576417"/>
            <a:ext cx="4813786" cy="647200"/>
          </a:xfrm>
        </p:spPr>
        <p:txBody>
          <a:bodyPr>
            <a:normAutofit fontScale="90000"/>
          </a:bodyPr>
          <a:lstStyle/>
          <a:p>
            <a:r>
              <a:rPr lang="en-US" b="1" dirty="0">
                <a:solidFill>
                  <a:srgbClr val="ED701A"/>
                </a:solidFill>
                <a:latin typeface="Montserrat" pitchFamily="2" charset="77"/>
              </a:rPr>
              <a:t>Current DevOps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75355"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4"/>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1605981"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5"/>
          <a:stretch>
            <a:fillRect/>
          </a:stretch>
        </p:blipFill>
        <p:spPr>
          <a:xfrm rot="16995746">
            <a:off x="-3605432" y="1164144"/>
            <a:ext cx="8388269" cy="1510804"/>
          </a:xfrm>
          <a:prstGeom prst="rect">
            <a:avLst/>
          </a:prstGeom>
        </p:spPr>
      </p:pic>
      <p:sp>
        <p:nvSpPr>
          <p:cNvPr id="6" name="Content Placeholder 2">
            <a:extLst>
              <a:ext uri="{FF2B5EF4-FFF2-40B4-BE49-F238E27FC236}">
                <a16:creationId xmlns:a16="http://schemas.microsoft.com/office/drawing/2014/main" id="{A6F53703-155C-86ED-24C6-F4D5583CA79F}"/>
              </a:ext>
            </a:extLst>
          </p:cNvPr>
          <p:cNvSpPr txBox="1">
            <a:spLocks/>
          </p:cNvSpPr>
          <p:nvPr/>
        </p:nvSpPr>
        <p:spPr>
          <a:xfrm>
            <a:off x="1331843" y="1972493"/>
            <a:ext cx="4119712" cy="3602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latin typeface="Montserrat" pitchFamily="2" charset="77"/>
              </a:rPr>
              <a:t>Develop Code</a:t>
            </a:r>
          </a:p>
          <a:p>
            <a:pPr lvl="1"/>
            <a:r>
              <a:rPr lang="en-US" sz="2000" dirty="0">
                <a:solidFill>
                  <a:schemeClr val="bg1"/>
                </a:solidFill>
                <a:latin typeface="Montserrat" pitchFamily="2" charset="77"/>
              </a:rPr>
              <a:t>Build</a:t>
            </a:r>
          </a:p>
          <a:p>
            <a:pPr lvl="1"/>
            <a:r>
              <a:rPr lang="en-US" sz="2000" dirty="0">
                <a:solidFill>
                  <a:schemeClr val="bg1"/>
                </a:solidFill>
                <a:latin typeface="Montserrat" pitchFamily="2" charset="77"/>
              </a:rPr>
              <a:t>Pipeline for Static Analysis</a:t>
            </a:r>
          </a:p>
          <a:p>
            <a:r>
              <a:rPr lang="en-US" sz="2400" dirty="0">
                <a:solidFill>
                  <a:schemeClr val="bg1"/>
                </a:solidFill>
                <a:latin typeface="Montserrat" pitchFamily="2" charset="77"/>
              </a:rPr>
              <a:t>Inspect/Review</a:t>
            </a:r>
          </a:p>
          <a:p>
            <a:r>
              <a:rPr lang="en-US" sz="2400" dirty="0">
                <a:solidFill>
                  <a:schemeClr val="bg1"/>
                </a:solidFill>
                <a:latin typeface="Montserrat" pitchFamily="2" charset="77"/>
              </a:rPr>
              <a:t>Test</a:t>
            </a:r>
          </a:p>
          <a:p>
            <a:pPr lvl="1"/>
            <a:r>
              <a:rPr lang="en-US" sz="2000" dirty="0">
                <a:solidFill>
                  <a:schemeClr val="bg1"/>
                </a:solidFill>
                <a:latin typeface="Montserrat" pitchFamily="2" charset="77"/>
              </a:rPr>
              <a:t>Unit Testing</a:t>
            </a:r>
          </a:p>
          <a:p>
            <a:pPr lvl="2"/>
            <a:r>
              <a:rPr lang="en-US" sz="1600" dirty="0">
                <a:solidFill>
                  <a:schemeClr val="bg1"/>
                </a:solidFill>
                <a:latin typeface="Montserrat" pitchFamily="2" charset="77"/>
              </a:rPr>
              <a:t>Language based frameworks</a:t>
            </a:r>
          </a:p>
          <a:p>
            <a:pPr lvl="1"/>
            <a:r>
              <a:rPr lang="en-US" sz="2000" dirty="0">
                <a:solidFill>
                  <a:schemeClr val="bg1"/>
                </a:solidFill>
                <a:latin typeface="Montserrat" pitchFamily="2" charset="77"/>
              </a:rPr>
              <a:t>Integration Testing</a:t>
            </a:r>
          </a:p>
          <a:p>
            <a:pPr lvl="1"/>
            <a:r>
              <a:rPr lang="en-US" sz="2000" dirty="0">
                <a:solidFill>
                  <a:schemeClr val="bg1"/>
                </a:solidFill>
                <a:latin typeface="Montserrat" pitchFamily="2" charset="77"/>
              </a:rPr>
              <a:t>System Testing</a:t>
            </a:r>
          </a:p>
        </p:txBody>
      </p:sp>
      <p:pic>
        <p:nvPicPr>
          <p:cNvPr id="10" name="Content Placeholder 9" descr="Diagram showing coding and testing stages">
            <a:extLst>
              <a:ext uri="{FF2B5EF4-FFF2-40B4-BE49-F238E27FC236}">
                <a16:creationId xmlns:a16="http://schemas.microsoft.com/office/drawing/2014/main" id="{3AA75C73-B5AF-4602-02BB-48FDB6D56A44}"/>
              </a:ext>
            </a:extLst>
          </p:cNvPr>
          <p:cNvPicPr>
            <a:picLocks noGrp="1" noChangeAspect="1"/>
          </p:cNvPicPr>
          <p:nvPr>
            <p:ph idx="1"/>
          </p:nvPr>
        </p:nvPicPr>
        <p:blipFill>
          <a:blip r:embed="rId6"/>
          <a:stretch>
            <a:fillRect/>
          </a:stretch>
        </p:blipFill>
        <p:spPr>
          <a:xfrm>
            <a:off x="7080492" y="1972492"/>
            <a:ext cx="1903187" cy="3602461"/>
          </a:xfrm>
        </p:spPr>
      </p:pic>
      <p:sp>
        <p:nvSpPr>
          <p:cNvPr id="11" name="TextBox 10">
            <a:extLst>
              <a:ext uri="{FF2B5EF4-FFF2-40B4-BE49-F238E27FC236}">
                <a16:creationId xmlns:a16="http://schemas.microsoft.com/office/drawing/2014/main" id="{98E6A91C-92CD-4F14-F758-23CA24FA33AD}"/>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99845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2"/>
          <a:stretch>
            <a:fillRect/>
          </a:stretch>
        </p:blipFill>
        <p:spPr>
          <a:xfrm>
            <a:off x="-189317" y="-75028"/>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7"/>
            <a:ext cx="5098423" cy="647200"/>
          </a:xfrm>
        </p:spPr>
        <p:txBody>
          <a:bodyPr>
            <a:normAutofit fontScale="90000"/>
          </a:bodyPr>
          <a:lstStyle/>
          <a:p>
            <a:r>
              <a:rPr lang="en-US" b="1" dirty="0">
                <a:solidFill>
                  <a:srgbClr val="ED701A"/>
                </a:solidFill>
                <a:latin typeface="Montserrat" pitchFamily="2" charset="77"/>
              </a:rPr>
              <a:t>Current DevOps Cont’d</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solidFill>
                  <a:schemeClr val="bg1"/>
                </a:solidFill>
                <a:latin typeface="Montserrat" pitchFamily="2" charset="77"/>
              </a:rPr>
              <a:t>Architecture(s)</a:t>
            </a:r>
          </a:p>
          <a:p>
            <a:pPr lvl="1"/>
            <a:r>
              <a:rPr lang="en-US" sz="2000" dirty="0">
                <a:solidFill>
                  <a:schemeClr val="bg1"/>
                </a:solidFill>
                <a:latin typeface="Montserrat" pitchFamily="2" charset="77"/>
              </a:rPr>
              <a:t>x86_64 or arm64 (Examples)</a:t>
            </a:r>
          </a:p>
          <a:p>
            <a:pPr lvl="1"/>
            <a:r>
              <a:rPr lang="en-US" sz="2000" dirty="0">
                <a:solidFill>
                  <a:schemeClr val="bg1"/>
                </a:solidFill>
                <a:latin typeface="Montserrat" pitchFamily="2" charset="77"/>
              </a:rPr>
              <a:t>Cross platform builds</a:t>
            </a:r>
          </a:p>
          <a:p>
            <a:pPr lvl="1"/>
            <a:r>
              <a:rPr lang="en-US" sz="2000" dirty="0">
                <a:solidFill>
                  <a:schemeClr val="bg1"/>
                </a:solidFill>
                <a:latin typeface="Montserrat" pitchFamily="2" charset="77"/>
              </a:rPr>
              <a:t>Parallel building</a:t>
            </a:r>
          </a:p>
          <a:p>
            <a:r>
              <a:rPr lang="en-US" sz="2400" dirty="0">
                <a:solidFill>
                  <a:schemeClr val="bg1"/>
                </a:solidFill>
                <a:latin typeface="Montserrat" pitchFamily="2" charset="77"/>
              </a:rPr>
              <a:t>Functional Areas</a:t>
            </a:r>
          </a:p>
          <a:p>
            <a:pPr lvl="1"/>
            <a:r>
              <a:rPr lang="en-US" sz="2000" dirty="0">
                <a:solidFill>
                  <a:schemeClr val="bg1"/>
                </a:solidFill>
                <a:latin typeface="Montserrat" pitchFamily="2" charset="77"/>
              </a:rPr>
              <a:t>Most features touch several areas</a:t>
            </a:r>
          </a:p>
          <a:p>
            <a:r>
              <a:rPr lang="en-US" sz="2400" dirty="0">
                <a:solidFill>
                  <a:schemeClr val="bg1"/>
                </a:solidFill>
                <a:latin typeface="Montserrat" pitchFamily="2" charset="77"/>
              </a:rPr>
              <a:t>Example</a:t>
            </a:r>
          </a:p>
          <a:p>
            <a:pPr lvl="1"/>
            <a:r>
              <a:rPr lang="en-US" sz="2000" dirty="0">
                <a:solidFill>
                  <a:schemeClr val="bg1"/>
                </a:solidFill>
                <a:latin typeface="Montserrat" pitchFamily="2" charset="77"/>
              </a:rPr>
              <a:t>REST API</a:t>
            </a:r>
          </a:p>
          <a:p>
            <a:pPr lvl="2"/>
            <a:r>
              <a:rPr lang="en-US" sz="1600" dirty="0">
                <a:solidFill>
                  <a:schemeClr val="bg1"/>
                </a:solidFill>
                <a:latin typeface="Montserrat" pitchFamily="2" charset="77"/>
              </a:rPr>
              <a:t>Authentication (Every endpoint)</a:t>
            </a:r>
          </a:p>
          <a:p>
            <a:pPr lvl="2"/>
            <a:r>
              <a:rPr lang="en-US" sz="1600" dirty="0">
                <a:solidFill>
                  <a:schemeClr val="bg1"/>
                </a:solidFill>
                <a:latin typeface="Montserrat" pitchFamily="2" charset="77"/>
              </a:rPr>
              <a:t>Database update</a:t>
            </a:r>
          </a:p>
          <a:p>
            <a:pPr lvl="2"/>
            <a:r>
              <a:rPr lang="en-US" sz="1600" dirty="0">
                <a:solidFill>
                  <a:schemeClr val="bg1"/>
                </a:solidFill>
                <a:latin typeface="Montserrat" pitchFamily="2" charset="77"/>
              </a:rPr>
              <a:t>Bring service up</a:t>
            </a:r>
          </a:p>
          <a:p>
            <a:pPr lvl="2"/>
            <a:r>
              <a:rPr lang="en-US" sz="1600" dirty="0">
                <a:solidFill>
                  <a:schemeClr val="bg1"/>
                </a:solidFill>
                <a:latin typeface="Montserrat" pitchFamily="2" charset="77"/>
              </a:rPr>
              <a:t>Responses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56963"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4"/>
          <a:stretch>
            <a:fillRect/>
          </a:stretch>
        </p:blipFill>
        <p:spPr>
          <a:xfrm rot="16995746">
            <a:off x="7618245" y="2873112"/>
            <a:ext cx="8388269" cy="1510804"/>
          </a:xfrm>
          <a:prstGeom prst="rect">
            <a:avLst/>
          </a:prstGeom>
        </p:spPr>
      </p:pic>
      <p:sp>
        <p:nvSpPr>
          <p:cNvPr id="2" name="TextBox 1">
            <a:extLst>
              <a:ext uri="{FF2B5EF4-FFF2-40B4-BE49-F238E27FC236}">
                <a16:creationId xmlns:a16="http://schemas.microsoft.com/office/drawing/2014/main" id="{64D603CF-9EB3-5A72-21CA-75EDB140228B}"/>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350616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2"/>
          <a:stretch>
            <a:fillRect/>
          </a:stretch>
        </p:blipFill>
        <p:spPr>
          <a:xfrm>
            <a:off x="-189317" y="-75028"/>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7" y="576417"/>
            <a:ext cx="5098423" cy="647200"/>
          </a:xfrm>
        </p:spPr>
        <p:txBody>
          <a:bodyPr>
            <a:normAutofit fontScale="90000"/>
          </a:bodyPr>
          <a:lstStyle/>
          <a:p>
            <a:r>
              <a:rPr lang="en-US" b="1" dirty="0">
                <a:solidFill>
                  <a:srgbClr val="ED701A"/>
                </a:solidFill>
                <a:latin typeface="Montserrat" pitchFamily="2" charset="77"/>
              </a:rPr>
              <a:t>Software for Hardware</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10515600" cy="4351338"/>
          </a:xfrm>
        </p:spPr>
        <p:txBody>
          <a:bodyPr>
            <a:normAutofit/>
          </a:bodyPr>
          <a:lstStyle/>
          <a:p>
            <a:r>
              <a:rPr lang="en-US" sz="2400" dirty="0">
                <a:solidFill>
                  <a:schemeClr val="bg1"/>
                </a:solidFill>
                <a:latin typeface="Montserrat" pitchFamily="2" charset="77"/>
              </a:rPr>
              <a:t>Connecting</a:t>
            </a:r>
          </a:p>
          <a:p>
            <a:pPr lvl="1"/>
            <a:r>
              <a:rPr lang="en-US" sz="2000" dirty="0" err="1">
                <a:solidFill>
                  <a:schemeClr val="bg1"/>
                </a:solidFill>
                <a:latin typeface="Montserrat" pitchFamily="2" charset="77"/>
              </a:rPr>
              <a:t>rconsole</a:t>
            </a:r>
            <a:endParaRPr lang="en-US" sz="2000" dirty="0">
              <a:solidFill>
                <a:schemeClr val="bg1"/>
              </a:solidFill>
              <a:latin typeface="Montserrat" pitchFamily="2" charset="77"/>
            </a:endParaRPr>
          </a:p>
          <a:p>
            <a:r>
              <a:rPr lang="en-US" sz="2400" dirty="0">
                <a:solidFill>
                  <a:schemeClr val="bg1"/>
                </a:solidFill>
                <a:latin typeface="Montserrat" pitchFamily="2" charset="77"/>
              </a:rPr>
              <a:t>Loading Image onto the Hardware</a:t>
            </a:r>
          </a:p>
          <a:p>
            <a:r>
              <a:rPr lang="en-US" sz="2400" dirty="0">
                <a:solidFill>
                  <a:schemeClr val="bg1"/>
                </a:solidFill>
                <a:latin typeface="Montserrat" pitchFamily="2" charset="77"/>
              </a:rPr>
              <a:t>Timing</a:t>
            </a:r>
          </a:p>
          <a:p>
            <a:pPr lvl="1"/>
            <a:r>
              <a:rPr lang="en-US" sz="2000" dirty="0">
                <a:solidFill>
                  <a:schemeClr val="bg1"/>
                </a:solidFill>
                <a:latin typeface="Montserrat" pitchFamily="2" charset="77"/>
              </a:rPr>
              <a:t>Initialization Time</a:t>
            </a:r>
          </a:p>
          <a:p>
            <a:pPr lvl="1"/>
            <a:r>
              <a:rPr lang="en-US" sz="2000" dirty="0">
                <a:solidFill>
                  <a:schemeClr val="bg1"/>
                </a:solidFill>
                <a:latin typeface="Montserrat" pitchFamily="2" charset="77"/>
              </a:rPr>
              <a:t>Asynchronous Commands</a:t>
            </a:r>
          </a:p>
          <a:p>
            <a:r>
              <a:rPr lang="en-US" sz="2400" dirty="0">
                <a:solidFill>
                  <a:schemeClr val="bg1"/>
                </a:solidFill>
                <a:latin typeface="Montserrat" pitchFamily="2" charset="77"/>
              </a:rPr>
              <a:t>Capturing output</a:t>
            </a:r>
          </a:p>
          <a:p>
            <a:r>
              <a:rPr lang="en-US" sz="2400" dirty="0">
                <a:solidFill>
                  <a:schemeClr val="bg1"/>
                </a:solidFill>
                <a:latin typeface="Montserrat" pitchFamily="2" charset="77"/>
              </a:rPr>
              <a:t>Errors</a:t>
            </a:r>
          </a:p>
          <a:p>
            <a:pPr lvl="1"/>
            <a:r>
              <a:rPr lang="en-US" sz="2000" dirty="0">
                <a:solidFill>
                  <a:schemeClr val="bg1"/>
                </a:solidFill>
                <a:latin typeface="Montserrat" pitchFamily="2" charset="77"/>
              </a:rPr>
              <a:t>Console only errors</a:t>
            </a:r>
          </a:p>
          <a:p>
            <a:r>
              <a:rPr lang="en-US" sz="2400" dirty="0">
                <a:solidFill>
                  <a:schemeClr val="bg1"/>
                </a:solidFill>
                <a:latin typeface="Montserrat" pitchFamily="2" charset="77"/>
              </a:rPr>
              <a:t>Hardware inside pipeline</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273147"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4"/>
          <a:stretch>
            <a:fillRect/>
          </a:stretch>
        </p:blipFill>
        <p:spPr>
          <a:xfrm rot="16995746">
            <a:off x="7618245" y="2873112"/>
            <a:ext cx="8388269" cy="1510804"/>
          </a:xfrm>
          <a:prstGeom prst="rect">
            <a:avLst/>
          </a:prstGeom>
        </p:spPr>
      </p:pic>
      <p:sp>
        <p:nvSpPr>
          <p:cNvPr id="2" name="TextBox 1">
            <a:extLst>
              <a:ext uri="{FF2B5EF4-FFF2-40B4-BE49-F238E27FC236}">
                <a16:creationId xmlns:a16="http://schemas.microsoft.com/office/drawing/2014/main" id="{A3F01FBE-0AB4-3F62-EBB3-F457E8C8FDA5}"/>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73978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object, star, night sky&#10;&#10;Description automatically generated">
            <a:extLst>
              <a:ext uri="{FF2B5EF4-FFF2-40B4-BE49-F238E27FC236}">
                <a16:creationId xmlns:a16="http://schemas.microsoft.com/office/drawing/2014/main" id="{6C6276E7-24ED-AA7B-0D17-1A4E52626D47}"/>
              </a:ext>
            </a:extLst>
          </p:cNvPr>
          <p:cNvPicPr>
            <a:picLocks noChangeAspect="1"/>
          </p:cNvPicPr>
          <p:nvPr/>
        </p:nvPicPr>
        <p:blipFill>
          <a:blip r:embed="rId2"/>
          <a:stretch>
            <a:fillRect/>
          </a:stretch>
        </p:blipFill>
        <p:spPr>
          <a:xfrm>
            <a:off x="-233819" y="-65762"/>
            <a:ext cx="12425819" cy="6989523"/>
          </a:xfrm>
          <a:prstGeom prst="rect">
            <a:avLst/>
          </a:prstGeom>
        </p:spPr>
      </p:pic>
      <p:sp>
        <p:nvSpPr>
          <p:cNvPr id="8" name="Title 7">
            <a:extLst>
              <a:ext uri="{FF2B5EF4-FFF2-40B4-BE49-F238E27FC236}">
                <a16:creationId xmlns:a16="http://schemas.microsoft.com/office/drawing/2014/main" id="{00B9C511-2BA7-B144-8CAF-2CAD966A77E1}"/>
              </a:ext>
            </a:extLst>
          </p:cNvPr>
          <p:cNvSpPr>
            <a:spLocks noGrp="1"/>
          </p:cNvSpPr>
          <p:nvPr>
            <p:ph type="title"/>
          </p:nvPr>
        </p:nvSpPr>
        <p:spPr>
          <a:xfrm>
            <a:off x="472198" y="576417"/>
            <a:ext cx="4813786" cy="647200"/>
          </a:xfrm>
        </p:spPr>
        <p:txBody>
          <a:bodyPr>
            <a:normAutofit fontScale="90000"/>
          </a:bodyPr>
          <a:lstStyle/>
          <a:p>
            <a:r>
              <a:rPr lang="en-US" b="1" dirty="0">
                <a:solidFill>
                  <a:srgbClr val="ED701A"/>
                </a:solidFill>
                <a:latin typeface="Montserrat" pitchFamily="2" charset="77"/>
              </a:rPr>
              <a:t>Emulation</a:t>
            </a:r>
          </a:p>
        </p:txBody>
      </p:sp>
      <p:sp>
        <p:nvSpPr>
          <p:cNvPr id="11" name="Content Placeholder 2">
            <a:extLst>
              <a:ext uri="{FF2B5EF4-FFF2-40B4-BE49-F238E27FC236}">
                <a16:creationId xmlns:a16="http://schemas.microsoft.com/office/drawing/2014/main" id="{156379D7-09B9-A04E-AB5A-9CA623F71D20}"/>
              </a:ext>
            </a:extLst>
          </p:cNvPr>
          <p:cNvSpPr>
            <a:spLocks noGrp="1"/>
          </p:cNvSpPr>
          <p:nvPr>
            <p:ph idx="1"/>
          </p:nvPr>
        </p:nvSpPr>
        <p:spPr>
          <a:xfrm>
            <a:off x="472198" y="1397938"/>
            <a:ext cx="4813786" cy="4351338"/>
          </a:xfrm>
        </p:spPr>
        <p:txBody>
          <a:bodyPr>
            <a:normAutofit/>
          </a:bodyPr>
          <a:lstStyle/>
          <a:p>
            <a:r>
              <a:rPr lang="en-US" sz="2400" dirty="0">
                <a:solidFill>
                  <a:schemeClr val="bg1"/>
                </a:solidFill>
                <a:latin typeface="Montserrat" pitchFamily="2" charset="77"/>
              </a:rPr>
              <a:t>Cost savings</a:t>
            </a:r>
          </a:p>
          <a:p>
            <a:pPr lvl="1"/>
            <a:r>
              <a:rPr lang="en-US" sz="2000" dirty="0">
                <a:solidFill>
                  <a:schemeClr val="bg1"/>
                </a:solidFill>
                <a:latin typeface="Montserrat" pitchFamily="2" charset="77"/>
              </a:rPr>
              <a:t>Hardware</a:t>
            </a:r>
          </a:p>
          <a:p>
            <a:pPr lvl="1"/>
            <a:r>
              <a:rPr lang="en-US" sz="2000" dirty="0">
                <a:solidFill>
                  <a:schemeClr val="bg1"/>
                </a:solidFill>
                <a:latin typeface="Montserrat" pitchFamily="2" charset="77"/>
              </a:rPr>
              <a:t>Time savings</a:t>
            </a:r>
          </a:p>
          <a:p>
            <a:pPr lvl="1"/>
            <a:r>
              <a:rPr lang="en-US" sz="2000" dirty="0">
                <a:solidFill>
                  <a:schemeClr val="bg1"/>
                </a:solidFill>
                <a:latin typeface="Montserrat" pitchFamily="2" charset="77"/>
              </a:rPr>
              <a:t>Team sharing</a:t>
            </a:r>
          </a:p>
          <a:p>
            <a:r>
              <a:rPr lang="en-US" sz="2400" dirty="0">
                <a:solidFill>
                  <a:schemeClr val="bg1"/>
                </a:solidFill>
                <a:latin typeface="Montserrat" pitchFamily="2" charset="77"/>
              </a:rPr>
              <a:t>Scale</a:t>
            </a:r>
          </a:p>
          <a:p>
            <a:r>
              <a:rPr lang="en-US" sz="2400" dirty="0">
                <a:solidFill>
                  <a:schemeClr val="bg1"/>
                </a:solidFill>
                <a:latin typeface="Montserrat" pitchFamily="2" charset="77"/>
              </a:rPr>
              <a:t>Sample Testbed Creation</a:t>
            </a:r>
          </a:p>
          <a:p>
            <a:r>
              <a:rPr lang="en-US" sz="2400" dirty="0">
                <a:solidFill>
                  <a:schemeClr val="bg1"/>
                </a:solidFill>
                <a:latin typeface="Montserrat" pitchFamily="2" charset="77"/>
              </a:rPr>
              <a:t>Templates</a:t>
            </a:r>
          </a:p>
          <a:p>
            <a:pPr lvl="1"/>
            <a:r>
              <a:rPr lang="en-US" sz="2000" dirty="0">
                <a:solidFill>
                  <a:schemeClr val="bg1"/>
                </a:solidFill>
                <a:latin typeface="Montserrat" pitchFamily="2" charset="77"/>
              </a:rPr>
              <a:t>Benefit multiple teams</a:t>
            </a:r>
          </a:p>
          <a:p>
            <a:pPr lvl="1"/>
            <a:r>
              <a:rPr lang="en-US" sz="2000" dirty="0">
                <a:solidFill>
                  <a:schemeClr val="bg1"/>
                </a:solidFill>
                <a:latin typeface="Montserrat" pitchFamily="2" charset="77"/>
              </a:rPr>
              <a:t>Expand to test suites</a:t>
            </a:r>
          </a:p>
          <a:p>
            <a:pPr lvl="1"/>
            <a:r>
              <a:rPr lang="en-US" sz="2000" dirty="0">
                <a:solidFill>
                  <a:schemeClr val="bg1"/>
                </a:solidFill>
                <a:latin typeface="Montserrat" pitchFamily="2" charset="77"/>
              </a:rPr>
              <a:t>Changes benefit all suites</a:t>
            </a:r>
          </a:p>
          <a:p>
            <a:pPr lvl="1"/>
            <a:r>
              <a:rPr lang="en-US" sz="2000" dirty="0">
                <a:solidFill>
                  <a:schemeClr val="bg1"/>
                </a:solidFill>
                <a:latin typeface="Montserrat" pitchFamily="2" charset="77"/>
              </a:rPr>
              <a:t>Test in parallel threads</a:t>
            </a:r>
          </a:p>
        </p:txBody>
      </p:sp>
      <p:sp>
        <p:nvSpPr>
          <p:cNvPr id="18" name="TextBox 17">
            <a:extLst>
              <a:ext uri="{FF2B5EF4-FFF2-40B4-BE49-F238E27FC236}">
                <a16:creationId xmlns:a16="http://schemas.microsoft.com/office/drawing/2014/main" id="{7CCAA82B-A680-3847-9520-40F190491379}"/>
              </a:ext>
            </a:extLst>
          </p:cNvPr>
          <p:cNvSpPr txBox="1"/>
          <p:nvPr/>
        </p:nvSpPr>
        <p:spPr>
          <a:xfrm>
            <a:off x="430306" y="5956557"/>
            <a:ext cx="4397828" cy="400110"/>
          </a:xfrm>
          <a:prstGeom prst="rect">
            <a:avLst/>
          </a:prstGeom>
          <a:noFill/>
        </p:spPr>
        <p:txBody>
          <a:bodyPr wrap="square" rtlCol="0">
            <a:spAutoFit/>
          </a:bodyPr>
          <a:lstStyle/>
          <a:p>
            <a:r>
              <a:rPr lang="en-US" sz="2000" b="1" dirty="0">
                <a:solidFill>
                  <a:srgbClr val="ED701A"/>
                </a:solidFill>
                <a:latin typeface="Montserrat" pitchFamily="2" charset="77"/>
              </a:rPr>
              <a:t>Brent Clausner</a:t>
            </a:r>
            <a:endParaRPr lang="en-US" sz="2000" dirty="0">
              <a:solidFill>
                <a:srgbClr val="ED701A"/>
              </a:solidFill>
              <a:latin typeface="Montserrat" pitchFamily="2" charset="77"/>
            </a:endParaRPr>
          </a:p>
        </p:txBody>
      </p:sp>
      <p:sp>
        <p:nvSpPr>
          <p:cNvPr id="19" name="TextBox 18">
            <a:extLst>
              <a:ext uri="{FF2B5EF4-FFF2-40B4-BE49-F238E27FC236}">
                <a16:creationId xmlns:a16="http://schemas.microsoft.com/office/drawing/2014/main" id="{7194090E-1455-6648-9A20-CD451EE3E97D}"/>
              </a:ext>
            </a:extLst>
          </p:cNvPr>
          <p:cNvSpPr txBox="1"/>
          <p:nvPr/>
        </p:nvSpPr>
        <p:spPr>
          <a:xfrm>
            <a:off x="472197" y="6322686"/>
            <a:ext cx="5335215" cy="400110"/>
          </a:xfrm>
          <a:prstGeom prst="rect">
            <a:avLst/>
          </a:prstGeom>
          <a:noFill/>
        </p:spPr>
        <p:txBody>
          <a:bodyPr wrap="square" rtlCol="0">
            <a:spAutoFit/>
          </a:bodyPr>
          <a:lstStyle/>
          <a:p>
            <a:r>
              <a:rPr lang="en-US" sz="2000" b="1" dirty="0">
                <a:solidFill>
                  <a:schemeClr val="bg1"/>
                </a:solidFill>
                <a:latin typeface="Montserrat" pitchFamily="2" charset="77"/>
              </a:rPr>
              <a:t>Software Continuous Integration with Hardware</a:t>
            </a:r>
            <a:endParaRPr lang="en-US" sz="2400" dirty="0">
              <a:solidFill>
                <a:schemeClr val="bg1"/>
              </a:solidFill>
              <a:latin typeface="Montserrat" pitchFamily="2" charset="77"/>
            </a:endParaRPr>
          </a:p>
        </p:txBody>
      </p:sp>
      <p:pic>
        <p:nvPicPr>
          <p:cNvPr id="23" name="Picture 22">
            <a:extLst>
              <a:ext uri="{FF2B5EF4-FFF2-40B4-BE49-F238E27FC236}">
                <a16:creationId xmlns:a16="http://schemas.microsoft.com/office/drawing/2014/main" id="{57D4FA75-4B55-0145-9BCC-8DB5D0CCAE10}"/>
              </a:ext>
            </a:extLst>
          </p:cNvPr>
          <p:cNvPicPr>
            <a:picLocks noChangeAspect="1"/>
          </p:cNvPicPr>
          <p:nvPr/>
        </p:nvPicPr>
        <p:blipFill>
          <a:blip r:embed="rId3"/>
          <a:stretch>
            <a:fillRect/>
          </a:stretch>
        </p:blipFill>
        <p:spPr>
          <a:xfrm rot="19196968">
            <a:off x="-110658" y="5930930"/>
            <a:ext cx="871015" cy="561945"/>
          </a:xfrm>
          <a:prstGeom prst="rect">
            <a:avLst/>
          </a:prstGeom>
        </p:spPr>
      </p:pic>
      <p:cxnSp>
        <p:nvCxnSpPr>
          <p:cNvPr id="24" name="Straight Connector 23">
            <a:extLst>
              <a:ext uri="{FF2B5EF4-FFF2-40B4-BE49-F238E27FC236}">
                <a16:creationId xmlns:a16="http://schemas.microsoft.com/office/drawing/2014/main" id="{810B67F8-0C6C-D242-BAC5-A65FA53A31A8}"/>
              </a:ext>
            </a:extLst>
          </p:cNvPr>
          <p:cNvCxnSpPr>
            <a:cxnSpLocks/>
          </p:cNvCxnSpPr>
          <p:nvPr/>
        </p:nvCxnSpPr>
        <p:spPr>
          <a:xfrm>
            <a:off x="430306" y="5782235"/>
            <a:ext cx="10400254" cy="0"/>
          </a:xfrm>
          <a:prstGeom prst="line">
            <a:avLst/>
          </a:prstGeom>
          <a:ln>
            <a:solidFill>
              <a:srgbClr val="ED701A"/>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F7583590-A386-A859-476E-2CB1D0F28111}"/>
              </a:ext>
            </a:extLst>
          </p:cNvPr>
          <p:cNvPicPr>
            <a:picLocks noChangeAspect="1"/>
          </p:cNvPicPr>
          <p:nvPr/>
        </p:nvPicPr>
        <p:blipFill>
          <a:blip r:embed="rId4"/>
          <a:stretch>
            <a:fillRect/>
          </a:stretch>
        </p:blipFill>
        <p:spPr>
          <a:xfrm rot="16995746">
            <a:off x="7618245" y="2873112"/>
            <a:ext cx="8388269" cy="1510804"/>
          </a:xfrm>
          <a:prstGeom prst="rect">
            <a:avLst/>
          </a:prstGeom>
        </p:spPr>
      </p:pic>
      <p:pic>
        <p:nvPicPr>
          <p:cNvPr id="5" name="Picture 4" descr="Flowchart showing a sample testbed creation workflow">
            <a:extLst>
              <a:ext uri="{FF2B5EF4-FFF2-40B4-BE49-F238E27FC236}">
                <a16:creationId xmlns:a16="http://schemas.microsoft.com/office/drawing/2014/main" id="{FABC4CD0-F467-0808-CC1E-89F42C2620B1}"/>
              </a:ext>
            </a:extLst>
          </p:cNvPr>
          <p:cNvPicPr>
            <a:picLocks noChangeAspect="1"/>
          </p:cNvPicPr>
          <p:nvPr/>
        </p:nvPicPr>
        <p:blipFill>
          <a:blip r:embed="rId5">
            <a:alphaModFix/>
          </a:blip>
          <a:stretch>
            <a:fillRect/>
          </a:stretch>
        </p:blipFill>
        <p:spPr>
          <a:xfrm>
            <a:off x="6906018" y="1223617"/>
            <a:ext cx="2153760" cy="4393670"/>
          </a:xfrm>
          <a:prstGeom prst="rect">
            <a:avLst/>
          </a:prstGeom>
          <a:solidFill>
            <a:schemeClr val="bg1"/>
          </a:solidFill>
        </p:spPr>
      </p:pic>
      <p:sp>
        <p:nvSpPr>
          <p:cNvPr id="6" name="TextBox 5">
            <a:extLst>
              <a:ext uri="{FF2B5EF4-FFF2-40B4-BE49-F238E27FC236}">
                <a16:creationId xmlns:a16="http://schemas.microsoft.com/office/drawing/2014/main" id="{085AD7D2-4459-7D07-90DB-3324A71B35F1}"/>
              </a:ext>
            </a:extLst>
          </p:cNvPr>
          <p:cNvSpPr txBox="1"/>
          <p:nvPr/>
        </p:nvSpPr>
        <p:spPr>
          <a:xfrm>
            <a:off x="5747552" y="6356667"/>
            <a:ext cx="5436104" cy="276999"/>
          </a:xfrm>
          <a:prstGeom prst="rect">
            <a:avLst/>
          </a:prstGeom>
          <a:noFill/>
        </p:spPr>
        <p:txBody>
          <a:bodyPr wrap="none" rtlCol="0">
            <a:spAutoFit/>
          </a:bodyPr>
          <a:lstStyle/>
          <a:p>
            <a:r>
              <a:rPr lang="en-US" sz="1200" b="1" i="0" dirty="0">
                <a:solidFill>
                  <a:schemeClr val="bg1"/>
                </a:solidFill>
                <a:effectLst/>
                <a:latin typeface="Calibri" panose="020F0502020204030204" pitchFamily="34" charset="0"/>
              </a:rPr>
              <a:t>[Distribution Statement A] Approved for public release and unlimited distribution.</a:t>
            </a:r>
            <a:endParaRPr lang="en-US" sz="1200" dirty="0">
              <a:solidFill>
                <a:schemeClr val="bg1"/>
              </a:solidFill>
            </a:endParaRPr>
          </a:p>
        </p:txBody>
      </p:sp>
    </p:spTree>
    <p:extLst>
      <p:ext uri="{BB962C8B-B14F-4D97-AF65-F5344CB8AC3E}">
        <p14:creationId xmlns:p14="http://schemas.microsoft.com/office/powerpoint/2010/main" val="2578373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7514</TotalTime>
  <Words>1209</Words>
  <Application>Microsoft Macintosh PowerPoint</Application>
  <PresentationFormat>Widescreen</PresentationFormat>
  <Paragraphs>222</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Montserrat</vt:lpstr>
      <vt:lpstr>Times New Roman</vt:lpstr>
      <vt:lpstr>Office Theme</vt:lpstr>
      <vt:lpstr>PowerPoint Presentation</vt:lpstr>
      <vt:lpstr>PowerPoint Presentation</vt:lpstr>
      <vt:lpstr>Hello</vt:lpstr>
      <vt:lpstr>Myself</vt:lpstr>
      <vt:lpstr>Introduction</vt:lpstr>
      <vt:lpstr>Current DevOps</vt:lpstr>
      <vt:lpstr>Current DevOps Cont’d</vt:lpstr>
      <vt:lpstr>Software for Hardware</vt:lpstr>
      <vt:lpstr>Emulation</vt:lpstr>
      <vt:lpstr>Code Branches</vt:lpstr>
      <vt:lpstr>Code Branches Cont’d</vt:lpstr>
      <vt:lpstr>Code Branches Cont’d</vt:lpstr>
      <vt:lpstr>Drawbacks</vt:lpstr>
      <vt:lpstr>Wrap up</vt:lpstr>
      <vt:lpstr>Questions?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Bateman</dc:creator>
  <cp:lastModifiedBy>Brent Clausner</cp:lastModifiedBy>
  <cp:revision>33</cp:revision>
  <dcterms:created xsi:type="dcterms:W3CDTF">2022-01-24T13:06:12Z</dcterms:created>
  <dcterms:modified xsi:type="dcterms:W3CDTF">2023-08-23T15:13:52Z</dcterms:modified>
</cp:coreProperties>
</file>