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3" r:id="rId7"/>
    <p:sldId id="262" r:id="rId8"/>
    <p:sldId id="258" r:id="rId9"/>
    <p:sldId id="260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4" r:id="rId18"/>
    <p:sldId id="274" r:id="rId19"/>
    <p:sldId id="27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E3B12-C918-4937-88FD-96ABF88B4A5F}" v="54" dt="2023-10-03T16:02:28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>
        <p:scale>
          <a:sx n="100" d="100"/>
          <a:sy n="100" d="100"/>
        </p:scale>
        <p:origin x="6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rellix365-my.sharepoint.com/personal/vittalkumar_mirajkar_skyhighsecurity_com/Documents/From%20Old%20Laptop%20Backup/Desktop/Intel%20laptop%20Desktop%20Data/PNSQC/PNSQC%202023%20submissions/Paper%20Draft/Data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rellix365-my.sharepoint.com/personal/vittalkumar_mirajkar_skyhighsecurity_com/Documents/From%20Old%20Laptop%20Backup/Desktop/Intel%20laptop%20Desktop%20Data/PNSQC/PNSQC%202023%20submissions/Paper%20Draft/Data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rellix365-my.sharepoint.com/personal/vittalkumar_mirajkar_skyhighsecurity_com/Documents/From%20Old%20Laptop%20Backup/Desktop/Intel%20laptop%20Desktop%20Data/PNSQC/PNSQC%202023%20submissions/Paper%20Draft/Data%20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Over all Incident 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Sheet2!$B$4:$B$9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Sheet2!$C$4:$C$9</c:f>
              <c:numCache>
                <c:formatCode>General</c:formatCode>
                <c:ptCount val="6"/>
                <c:pt idx="0">
                  <c:v>42</c:v>
                </c:pt>
                <c:pt idx="1">
                  <c:v>38</c:v>
                </c:pt>
                <c:pt idx="2">
                  <c:v>26</c:v>
                </c:pt>
                <c:pt idx="3">
                  <c:v>14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3D-46E3-91D6-BFDE39B65D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89570304"/>
        <c:axId val="1789567424"/>
      </c:lineChart>
      <c:dateAx>
        <c:axId val="1789570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567424"/>
        <c:crosses val="autoZero"/>
        <c:auto val="1"/>
        <c:lblOffset val="100"/>
        <c:baseTimeUnit val="months"/>
      </c:dateAx>
      <c:valAx>
        <c:axId val="178956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57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Post Deployment Failures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F7-414E-87FA-C90FD3716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41182815"/>
        <c:axId val="1641206335"/>
      </c:lineChart>
      <c:dateAx>
        <c:axId val="164118281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206335"/>
        <c:crosses val="autoZero"/>
        <c:auto val="1"/>
        <c:lblOffset val="100"/>
        <c:baseTimeUnit val="months"/>
      </c:dateAx>
      <c:valAx>
        <c:axId val="164120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18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Internal Service Dependency related failures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Sheet1!$E$3:$E$8</c:f>
              <c:numCache>
                <c:formatCode>General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24-474D-B927-9B638146152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9097679"/>
        <c:axId val="2039112079"/>
      </c:lineChart>
      <c:dateAx>
        <c:axId val="20390976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112079"/>
        <c:crosses val="autoZero"/>
        <c:auto val="1"/>
        <c:lblOffset val="100"/>
        <c:baseTimeUnit val="months"/>
      </c:dateAx>
      <c:valAx>
        <c:axId val="203911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097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External Dependency failures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A-4CF5-995D-996DD45274F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43852399"/>
        <c:axId val="2043852879"/>
      </c:lineChart>
      <c:dateAx>
        <c:axId val="20438523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852879"/>
        <c:crosses val="autoZero"/>
        <c:auto val="1"/>
        <c:lblOffset val="100"/>
        <c:baseTimeUnit val="months"/>
      </c:dateAx>
      <c:valAx>
        <c:axId val="204385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8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Resource Startvation related failures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Sheet1!$G$3:$G$8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7-48C5-88C1-2B307248E5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9085679"/>
        <c:axId val="2039091439"/>
      </c:lineChart>
      <c:dateAx>
        <c:axId val="20390856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091439"/>
        <c:crosses val="autoZero"/>
        <c:auto val="1"/>
        <c:lblOffset val="100"/>
        <c:baseTimeUnit val="months"/>
      </c:dateAx>
      <c:valAx>
        <c:axId val="203909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08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Time taken for debugging service failures (in hrs)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Sheet1!$B$3:$B$8</c:f>
              <c:numCache>
                <c:formatCode>mmm\-yy</c:formatCode>
                <c:ptCount val="6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</c:numCache>
            </c:numRef>
          </c:cat>
          <c:val>
            <c:numRef>
              <c:f>Sheet1!$H$3:$H$8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D-4F8F-BA1C-2316A4D911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880288"/>
        <c:axId val="38879328"/>
      </c:lineChart>
      <c:dateAx>
        <c:axId val="38880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9328"/>
        <c:crosses val="autoZero"/>
        <c:auto val="1"/>
        <c:lblOffset val="100"/>
        <c:baseTimeUnit val="months"/>
      </c:dateAx>
      <c:valAx>
        <c:axId val="388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7ED75-39CF-DD33-C866-2315B814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2A639BBB-6BB5-40E6-050C-E71D8CF7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3" y="3517197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4921268" y="3994840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02EB66A-3DE9-754A-BBE4-3BE4023D5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582" t="15224" r="-13582"/>
          <a:stretch/>
        </p:blipFill>
        <p:spPr>
          <a:xfrm>
            <a:off x="4953420" y="4083251"/>
            <a:ext cx="2191060" cy="219106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458648" y="5019887"/>
            <a:ext cx="47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Montserrat" pitchFamily="2" charset="77"/>
              </a:rPr>
              <a:t>Vittalkumar Mirajkar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520782" y="5640001"/>
            <a:ext cx="439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4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Topic:</a:t>
            </a:r>
          </a:p>
          <a:p>
            <a:r>
              <a:rPr lang="en-US" sz="1800" b="1" kern="14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 time failure point detection and operational health monitoring of Cloud Infra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00755" y="-1807015"/>
            <a:ext cx="2304015" cy="834845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A56D4B68-3A36-5772-5E22-F137D748D88E}"/>
              </a:ext>
            </a:extLst>
          </p:cNvPr>
          <p:cNvSpPr txBox="1">
            <a:spLocks/>
          </p:cNvSpPr>
          <p:nvPr/>
        </p:nvSpPr>
        <p:spPr>
          <a:xfrm>
            <a:off x="910348" y="581334"/>
            <a:ext cx="9630590" cy="6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Guidelines for to start upgrade - 2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A39CE-F42B-42A8-71B9-50B8EA7F38D8}"/>
              </a:ext>
            </a:extLst>
          </p:cNvPr>
          <p:cNvSpPr txBox="1"/>
          <p:nvPr/>
        </p:nvSpPr>
        <p:spPr>
          <a:xfrm>
            <a:off x="1004815" y="1228534"/>
            <a:ext cx="944165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and external dependencies are Non-Operational (internal dependency is down)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EBDA4-1FFB-1F8E-3C97-117220E44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08" y="1918636"/>
            <a:ext cx="7210070" cy="359337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76611F-6A1B-54EA-3ECD-2996270C4CE9}"/>
              </a:ext>
            </a:extLst>
          </p:cNvPr>
          <p:cNvSpPr txBox="1"/>
          <p:nvPr/>
        </p:nvSpPr>
        <p:spPr>
          <a:xfrm>
            <a:off x="430306" y="585562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59A55-913C-CF36-44F4-28661D2BBB90}"/>
              </a:ext>
            </a:extLst>
          </p:cNvPr>
          <p:cNvSpPr txBox="1"/>
          <p:nvPr/>
        </p:nvSpPr>
        <p:spPr>
          <a:xfrm>
            <a:off x="430306" y="6246782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3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00755" y="-1807015"/>
            <a:ext cx="2304015" cy="834845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A56D4B68-3A36-5772-5E22-F137D748D88E}"/>
              </a:ext>
            </a:extLst>
          </p:cNvPr>
          <p:cNvSpPr txBox="1">
            <a:spLocks/>
          </p:cNvSpPr>
          <p:nvPr/>
        </p:nvSpPr>
        <p:spPr>
          <a:xfrm>
            <a:off x="910348" y="581334"/>
            <a:ext cx="9630590" cy="6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Guidelines for to start upgrade - 3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A39CE-F42B-42A8-71B9-50B8EA7F38D8}"/>
              </a:ext>
            </a:extLst>
          </p:cNvPr>
          <p:cNvSpPr txBox="1"/>
          <p:nvPr/>
        </p:nvSpPr>
        <p:spPr>
          <a:xfrm>
            <a:off x="654844" y="1259603"/>
            <a:ext cx="10365581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and external dependencies are Non-Operational (External dependency is down)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FA8697-9EBC-4A00-1103-1E7235E76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48" y="1768984"/>
            <a:ext cx="7695880" cy="38353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43A52-D5B5-BC42-3897-FBAB2CF2AC2B}"/>
              </a:ext>
            </a:extLst>
          </p:cNvPr>
          <p:cNvSpPr txBox="1"/>
          <p:nvPr/>
        </p:nvSpPr>
        <p:spPr>
          <a:xfrm>
            <a:off x="8586836" y="2497662"/>
            <a:ext cx="3542812" cy="21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pc="-5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ule to be followed: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Before upgrade: Shutdown Downstream dependencies 1</a:t>
            </a:r>
            <a:r>
              <a:rPr lang="en-US" sz="2000" spc="-5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Upgrade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upgrade: Restart Downstream dependencies.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B9603-1455-8B25-0D88-6FF93193D77B}"/>
              </a:ext>
            </a:extLst>
          </p:cNvPr>
          <p:cNvSpPr txBox="1"/>
          <p:nvPr/>
        </p:nvSpPr>
        <p:spPr>
          <a:xfrm>
            <a:off x="430306" y="585562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F94BF-9F62-6DC1-263E-03117D25D9C9}"/>
              </a:ext>
            </a:extLst>
          </p:cNvPr>
          <p:cNvSpPr txBox="1"/>
          <p:nvPr/>
        </p:nvSpPr>
        <p:spPr>
          <a:xfrm>
            <a:off x="430306" y="6246782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9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7164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67468"/>
            <a:ext cx="963059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Proactive failure detection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A3717-33BF-5F1A-DD20-CDE39C5107CD}"/>
              </a:ext>
            </a:extLst>
          </p:cNvPr>
          <p:cNvSpPr txBox="1"/>
          <p:nvPr/>
        </p:nvSpPr>
        <p:spPr>
          <a:xfrm>
            <a:off x="511020" y="2183601"/>
            <a:ext cx="4506480" cy="296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200" b="1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Software failure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200" spc="-5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spc="-50" dirty="0">
                <a:effectLst/>
                <a:ea typeface="Calibri" panose="020F0502020204030204" pitchFamily="34" charset="0"/>
              </a:rPr>
              <a:t>A node could be in running condition, </a:t>
            </a:r>
            <a:r>
              <a:rPr lang="en-US" sz="22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however nonfunctional.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200" spc="-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periodic smoke test running across all critical paths covered helps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A94F1-5AC6-B45B-0D26-246313AB66A5}"/>
              </a:ext>
            </a:extLst>
          </p:cNvPr>
          <p:cNvSpPr txBox="1"/>
          <p:nvPr/>
        </p:nvSpPr>
        <p:spPr>
          <a:xfrm>
            <a:off x="6453930" y="2186556"/>
            <a:ext cx="4506480" cy="395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spc="-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Infra Node failure can be detected using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2200" b="1" spc="-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Node Health (usin</a:t>
            </a:r>
            <a:r>
              <a:rPr lang="en-US" sz="2200" dirty="0">
                <a:ea typeface="Calibri" panose="020F0502020204030204" pitchFamily="34" charset="0"/>
                <a:cs typeface="Arial" panose="020B0604020202020204" pitchFamily="34" charset="0"/>
              </a:rPr>
              <a:t>g CSP </a:t>
            </a:r>
            <a:r>
              <a:rPr lang="en-US" sz="2200" dirty="0" err="1">
                <a:ea typeface="Calibri" panose="020F0502020204030204" pitchFamily="34" charset="0"/>
                <a:cs typeface="Arial" panose="020B0604020202020204" pitchFamily="34" charset="0"/>
              </a:rPr>
              <a:t>api’s</a:t>
            </a:r>
            <a:r>
              <a:rPr lang="en-US" sz="2200" dirty="0">
                <a:ea typeface="Calibri" panose="020F0502020204030204" pitchFamily="34" charset="0"/>
                <a:cs typeface="Arial" panose="020B0604020202020204" pitchFamily="34" charset="0"/>
              </a:rPr>
              <a:t> and custom client agent)</a:t>
            </a:r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Arial" panose="020B0604020202020204" pitchFamily="34" charset="0"/>
              </a:rPr>
              <a:t>Process hung state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CPU and Memory consumption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  <a:cs typeface="Arial" panose="020B0604020202020204" pitchFamily="34" charset="0"/>
              </a:rPr>
              <a:t>Network spikes</a:t>
            </a: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150C65-CB46-1689-4AEC-16264FEFF9E8}"/>
              </a:ext>
            </a:extLst>
          </p:cNvPr>
          <p:cNvCxnSpPr>
            <a:cxnSpLocks/>
          </p:cNvCxnSpPr>
          <p:nvPr/>
        </p:nvCxnSpPr>
        <p:spPr>
          <a:xfrm>
            <a:off x="5991225" y="2047875"/>
            <a:ext cx="0" cy="37343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4562FD-6B83-B1B2-642D-40EA5D3B5F82}"/>
              </a:ext>
            </a:extLst>
          </p:cNvPr>
          <p:cNvSpPr txBox="1"/>
          <p:nvPr/>
        </p:nvSpPr>
        <p:spPr>
          <a:xfrm>
            <a:off x="511020" y="1369326"/>
            <a:ext cx="715327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service failure could be because of following two issues.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3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963059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Custom infra monitoring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4A983-ABF1-FFE6-E509-AD92EE3F5A7A}"/>
              </a:ext>
            </a:extLst>
          </p:cNvPr>
          <p:cNvSpPr txBox="1"/>
          <p:nvPr/>
        </p:nvSpPr>
        <p:spPr>
          <a:xfrm>
            <a:off x="619125" y="1371600"/>
            <a:ext cx="851535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have built a custom monitoring setup using: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CSP API’s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Network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Co-relating existing status monitoring tools</a:t>
            </a:r>
          </a:p>
          <a:p>
            <a:endParaRPr lang="en-US" sz="2000" dirty="0"/>
          </a:p>
          <a:p>
            <a:r>
              <a:rPr lang="en-US" sz="2000" b="1" dirty="0"/>
              <a:t>Implementation: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QA cloud infrastructures having more than 400+ nodes and running 140+ microservices. 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monitored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Infrastructure node level resource consumption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140+ micro service functional status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44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4" y="556763"/>
            <a:ext cx="772477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Results of new monitoring -1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59459" y="-1797240"/>
            <a:ext cx="2304015" cy="8348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10BB2B-231B-86A1-FF36-F62BAEA853F9}"/>
              </a:ext>
            </a:extLst>
          </p:cNvPr>
          <p:cNvSpPr txBox="1"/>
          <p:nvPr/>
        </p:nvSpPr>
        <p:spPr>
          <a:xfrm>
            <a:off x="1457324" y="1257082"/>
            <a:ext cx="868680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parameters were measured across 2 quarters.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Outage Incident Count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 deployment failure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Internal Service dependency related failures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External Dependency failures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Resource starvation related failures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 taken for debugging service failures (in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Q1 (Jan – Feb – March) : Before applying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monitoring framework.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Q2 (April – May – June) : </a:t>
            </a:r>
            <a:r>
              <a:rPr lang="en-US" sz="2000" b="1" dirty="0">
                <a:ea typeface="Calibri" panose="020F0502020204030204" pitchFamily="34" charset="0"/>
              </a:rPr>
              <a:t>N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ew</a:t>
            </a:r>
            <a:r>
              <a:rPr lang="en-US" sz="2000" dirty="0">
                <a:effectLst/>
                <a:ea typeface="Calibri" panose="020F0502020204030204" pitchFamily="34" charset="0"/>
              </a:rPr>
              <a:t> monitoring system was implemented.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C96F1-F807-87FE-6828-E817EA12BBB6}"/>
              </a:ext>
            </a:extLst>
          </p:cNvPr>
          <p:cNvSpPr txBox="1"/>
          <p:nvPr/>
        </p:nvSpPr>
        <p:spPr>
          <a:xfrm>
            <a:off x="430306" y="585562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91D4B-910D-0743-CB88-9871D84BA273}"/>
              </a:ext>
            </a:extLst>
          </p:cNvPr>
          <p:cNvSpPr txBox="1"/>
          <p:nvPr/>
        </p:nvSpPr>
        <p:spPr>
          <a:xfrm>
            <a:off x="430306" y="6246782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42FE1-313E-4419-0184-B5A90B884EB2}"/>
              </a:ext>
            </a:extLst>
          </p:cNvPr>
          <p:cNvSpPr txBox="1"/>
          <p:nvPr/>
        </p:nvSpPr>
        <p:spPr>
          <a:xfrm>
            <a:off x="1493169" y="4650659"/>
            <a:ext cx="9753601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have recorded: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Functional up time increased from 90% to 95%.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liminated resource starvation-based outage by &gt;95% </a:t>
            </a:r>
          </a:p>
        </p:txBody>
      </p:sp>
    </p:spTree>
    <p:extLst>
      <p:ext uri="{BB962C8B-B14F-4D97-AF65-F5344CB8AC3E}">
        <p14:creationId xmlns:p14="http://schemas.microsoft.com/office/powerpoint/2010/main" val="375893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73599"/>
            <a:ext cx="772477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Results of new monitoring - 2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59459" y="-1797240"/>
            <a:ext cx="2304015" cy="8348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C96F1-F807-87FE-6828-E817EA12BBB6}"/>
              </a:ext>
            </a:extLst>
          </p:cNvPr>
          <p:cNvSpPr txBox="1"/>
          <p:nvPr/>
        </p:nvSpPr>
        <p:spPr>
          <a:xfrm>
            <a:off x="430306" y="585562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91D4B-910D-0743-CB88-9871D84BA273}"/>
              </a:ext>
            </a:extLst>
          </p:cNvPr>
          <p:cNvSpPr txBox="1"/>
          <p:nvPr/>
        </p:nvSpPr>
        <p:spPr>
          <a:xfrm>
            <a:off x="430306" y="6246782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C31B96-4F63-D8B5-6060-566128474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955220"/>
              </p:ext>
            </p:extLst>
          </p:nvPr>
        </p:nvGraphicFramePr>
        <p:xfrm>
          <a:off x="1228358" y="981084"/>
          <a:ext cx="3178175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B5DF48-2DD4-1FE3-992F-8F67ACA8A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325692"/>
              </p:ext>
            </p:extLst>
          </p:nvPr>
        </p:nvGraphicFramePr>
        <p:xfrm>
          <a:off x="4635499" y="991244"/>
          <a:ext cx="3419475" cy="226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FE5D75-8992-BD04-FA95-1BC48D3FD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899135"/>
              </p:ext>
            </p:extLst>
          </p:nvPr>
        </p:nvGraphicFramePr>
        <p:xfrm>
          <a:off x="8399779" y="1003854"/>
          <a:ext cx="3447415" cy="227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35565F-5915-BB14-8E1E-0B21E6633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562551"/>
              </p:ext>
            </p:extLst>
          </p:nvPr>
        </p:nvGraphicFramePr>
        <p:xfrm>
          <a:off x="1228358" y="3462038"/>
          <a:ext cx="3178175" cy="227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7517112-1552-97CA-C526-DBB659898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42927"/>
              </p:ext>
            </p:extLst>
          </p:nvPr>
        </p:nvGraphicFramePr>
        <p:xfrm>
          <a:off x="4589144" y="3362611"/>
          <a:ext cx="3389034" cy="237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07B66D2-F32F-25C4-C3DD-5DE7FF6A3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413618"/>
              </p:ext>
            </p:extLst>
          </p:nvPr>
        </p:nvGraphicFramePr>
        <p:xfrm>
          <a:off x="8399779" y="3362611"/>
          <a:ext cx="3389034" cy="237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0740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73599"/>
            <a:ext cx="7724775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Take aways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59459" y="-1797240"/>
            <a:ext cx="2304015" cy="8348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C96F1-F807-87FE-6828-E817EA12BBB6}"/>
              </a:ext>
            </a:extLst>
          </p:cNvPr>
          <p:cNvSpPr txBox="1"/>
          <p:nvPr/>
        </p:nvSpPr>
        <p:spPr>
          <a:xfrm>
            <a:off x="430306" y="5855621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91D4B-910D-0743-CB88-9871D84BA273}"/>
              </a:ext>
            </a:extLst>
          </p:cNvPr>
          <p:cNvSpPr txBox="1"/>
          <p:nvPr/>
        </p:nvSpPr>
        <p:spPr>
          <a:xfrm>
            <a:off x="430306" y="6246782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34486-3C5B-B865-5978-B6851E0D8941}"/>
              </a:ext>
            </a:extLst>
          </p:cNvPr>
          <p:cNvSpPr txBox="1"/>
          <p:nvPr/>
        </p:nvSpPr>
        <p:spPr>
          <a:xfrm>
            <a:off x="1409700" y="1142657"/>
            <a:ext cx="7038974" cy="373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is no one tool for monitoring everything.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Correlation between tools need to be automated.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status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visibility is a must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dependencies should be mapped.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Proactive hardware infra monitoring will help identify nodes which are leading towards failures,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not be able to avoid all failures.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During service failures quickly isolating the root cause is equally important.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Periodic smoke tests on production environments helps us proactively check functional working of all the services.</a:t>
            </a:r>
          </a:p>
        </p:txBody>
      </p:sp>
    </p:spTree>
    <p:extLst>
      <p:ext uri="{BB962C8B-B14F-4D97-AF65-F5344CB8AC3E}">
        <p14:creationId xmlns:p14="http://schemas.microsoft.com/office/powerpoint/2010/main" val="254989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C94905-5959-97A0-8826-32AF164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1A02-3476-9E24-799E-9AA3FCA576AC}"/>
              </a:ext>
            </a:extLst>
          </p:cNvPr>
          <p:cNvSpPr txBox="1"/>
          <p:nvPr/>
        </p:nvSpPr>
        <p:spPr>
          <a:xfrm>
            <a:off x="5044135" y="4212585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ntserrat" pitchFamily="2" charset="77"/>
              </a:rPr>
              <a:t>THANK </a:t>
            </a:r>
            <a:r>
              <a:rPr lang="en-US" sz="6000" dirty="0">
                <a:latin typeface="Montserrat" pitchFamily="2" charset="77"/>
              </a:rPr>
              <a:t>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2DDCA-2376-0090-45E4-3FA4B326118C}"/>
              </a:ext>
            </a:extLst>
          </p:cNvPr>
          <p:cNvSpPr txBox="1"/>
          <p:nvPr/>
        </p:nvSpPr>
        <p:spPr>
          <a:xfrm>
            <a:off x="5119303" y="5228248"/>
            <a:ext cx="562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Montserrat" pitchFamily="2" charset="77"/>
              </a:rPr>
              <a:t>Vittalkumar Mirajkar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953E8-C7F1-25F9-6377-19AB550FA787}"/>
              </a:ext>
            </a:extLst>
          </p:cNvPr>
          <p:cNvSpPr txBox="1"/>
          <p:nvPr/>
        </p:nvSpPr>
        <p:spPr>
          <a:xfrm>
            <a:off x="5160220" y="5844650"/>
            <a:ext cx="5241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4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Topic:</a:t>
            </a:r>
          </a:p>
          <a:p>
            <a:r>
              <a:rPr lang="en-US" sz="1800" b="1" kern="14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 time failure point detection and operational health monitoring of Cloud Infra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39EC1F-C469-BEFA-1889-B5723C8F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5"/>
            <a:ext cx="12236502" cy="6883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ED701A"/>
                </a:solidFill>
                <a:latin typeface="+mn-lt"/>
              </a:rPr>
              <a:t>Cloud Infra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Cloud Infra uptime challenges</a:t>
            </a:r>
          </a:p>
          <a:p>
            <a:r>
              <a:rPr lang="en-US" sz="2400" dirty="0"/>
              <a:t>The reality of 99.999 availability </a:t>
            </a:r>
          </a:p>
          <a:p>
            <a:r>
              <a:rPr lang="en-US" sz="2400" dirty="0"/>
              <a:t>Under standing external and internal dependencies</a:t>
            </a:r>
          </a:p>
          <a:p>
            <a:r>
              <a:rPr lang="en-US" sz="2400" dirty="0"/>
              <a:t>How do we answer “Is it THEM or US”</a:t>
            </a:r>
          </a:p>
          <a:p>
            <a:r>
              <a:rPr lang="en-US" sz="2400" dirty="0"/>
              <a:t>Visibility into all aspects of infrastructure management</a:t>
            </a:r>
          </a:p>
          <a:p>
            <a:r>
              <a:rPr lang="en-US" sz="2400" dirty="0"/>
              <a:t>Proposed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5903650" y="6322686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963059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Why do cloud infra have outages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223618"/>
            <a:ext cx="10515600" cy="909982"/>
          </a:xfrm>
        </p:spPr>
        <p:txBody>
          <a:bodyPr>
            <a:noAutofit/>
          </a:bodyPr>
          <a:lstStyle/>
          <a:p>
            <a:r>
              <a:rPr lang="en-US" sz="1900" dirty="0"/>
              <a:t>Average cloud relies on 137 different services.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/>
              <a:t>This is 137 failure points.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  <a:endParaRPr lang="en-US" sz="19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13693" y="-1582877"/>
            <a:ext cx="2766367" cy="10023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98F5C73-D268-65DB-EA00-0AF1066A6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37084"/>
              </p:ext>
            </p:extLst>
          </p:nvPr>
        </p:nvGraphicFramePr>
        <p:xfrm>
          <a:off x="472199" y="2541534"/>
          <a:ext cx="8633702" cy="306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087">
                  <a:extLst>
                    <a:ext uri="{9D8B030D-6E8A-4147-A177-3AD203B41FA5}">
                      <a16:colId xmlns:a16="http://schemas.microsoft.com/office/drawing/2014/main" val="28404908"/>
                    </a:ext>
                  </a:extLst>
                </a:gridCol>
                <a:gridCol w="4605615">
                  <a:extLst>
                    <a:ext uri="{9D8B030D-6E8A-4147-A177-3AD203B41FA5}">
                      <a16:colId xmlns:a16="http://schemas.microsoft.com/office/drawing/2014/main" val="812222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outage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outages categories</a:t>
                      </a:r>
                      <a:endParaRPr lang="en-US" sz="18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76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Cascading failure of dependencies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5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Outage caused by service providers.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Deployment related failures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9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 infrastructure failure due to resource starvation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 starvation of nodes due to resource consumption due to prolonged running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1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marR="0" lvl="2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infrastructure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Interdependencies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831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568398-0FA4-3C4B-F35E-CA0CB32BDDBB}"/>
              </a:ext>
            </a:extLst>
          </p:cNvPr>
          <p:cNvSpPr txBox="1"/>
          <p:nvPr/>
        </p:nvSpPr>
        <p:spPr>
          <a:xfrm>
            <a:off x="430306" y="2069895"/>
            <a:ext cx="6593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TWO Broader categories of cloud infra failures</a:t>
            </a:r>
          </a:p>
        </p:txBody>
      </p:sp>
    </p:spTree>
    <p:extLst>
      <p:ext uri="{BB962C8B-B14F-4D97-AF65-F5344CB8AC3E}">
        <p14:creationId xmlns:p14="http://schemas.microsoft.com/office/powerpoint/2010/main" val="20455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4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963059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Understanding 99.999% availability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5609438" cy="226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</a:t>
            </a:r>
            <a:endParaRPr lang="en-US" sz="2000" b="1" dirty="0"/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</a:t>
            </a:r>
            <a:endParaRPr lang="en-US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BD4FFE-2DFE-886C-9757-3FBCD1F2B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27841"/>
              </p:ext>
            </p:extLst>
          </p:nvPr>
        </p:nvGraphicFramePr>
        <p:xfrm>
          <a:off x="635502" y="1818804"/>
          <a:ext cx="4236149" cy="2060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730">
                  <a:extLst>
                    <a:ext uri="{9D8B030D-6E8A-4147-A177-3AD203B41FA5}">
                      <a16:colId xmlns:a16="http://schemas.microsoft.com/office/drawing/2014/main" val="1458648624"/>
                    </a:ext>
                  </a:extLst>
                </a:gridCol>
                <a:gridCol w="819856">
                  <a:extLst>
                    <a:ext uri="{9D8B030D-6E8A-4147-A177-3AD203B41FA5}">
                      <a16:colId xmlns:a16="http://schemas.microsoft.com/office/drawing/2014/main" val="4008122141"/>
                    </a:ext>
                  </a:extLst>
                </a:gridCol>
                <a:gridCol w="1210575">
                  <a:extLst>
                    <a:ext uri="{9D8B030D-6E8A-4147-A177-3AD203B41FA5}">
                      <a16:colId xmlns:a16="http://schemas.microsoft.com/office/drawing/2014/main" val="3887460943"/>
                    </a:ext>
                  </a:extLst>
                </a:gridCol>
                <a:gridCol w="1140988">
                  <a:extLst>
                    <a:ext uri="{9D8B030D-6E8A-4147-A177-3AD203B41FA5}">
                      <a16:colId xmlns:a16="http://schemas.microsoft.com/office/drawing/2014/main" val="959125580"/>
                    </a:ext>
                  </a:extLst>
                </a:gridCol>
              </a:tblGrid>
              <a:tr h="503217"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Availability Level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Uptime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Downtime per Year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Downtime per Day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2839871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 Nine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90%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36.5 days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2.4 hours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372451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2 Nines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99%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3.65 days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14 minutes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759547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 Nines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99.90%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8.76 hours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86 seconds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3184430"/>
                  </a:ext>
                </a:extLst>
              </a:tr>
              <a:tr h="2806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4 Nines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99.99%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52.6 minutes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8.6 seconds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168639"/>
                  </a:ext>
                </a:extLst>
              </a:tr>
              <a:tr h="43500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 Nines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100.00%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5.25 minutes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0.86 seconds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17489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256B1-2085-ECE6-A8D3-97CEB370D579}"/>
              </a:ext>
            </a:extLst>
          </p:cNvPr>
          <p:cNvCxnSpPr/>
          <p:nvPr/>
        </p:nvCxnSpPr>
        <p:spPr>
          <a:xfrm>
            <a:off x="6236139" y="1223617"/>
            <a:ext cx="0" cy="45586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7">
            <a:extLst>
              <a:ext uri="{FF2B5EF4-FFF2-40B4-BE49-F238E27FC236}">
                <a16:creationId xmlns:a16="http://schemas.microsoft.com/office/drawing/2014/main" id="{4ED7E369-E68A-19A7-0FEB-A9C5C9EDFAF1}"/>
              </a:ext>
            </a:extLst>
          </p:cNvPr>
          <p:cNvSpPr txBox="1">
            <a:spLocks/>
          </p:cNvSpPr>
          <p:nvPr/>
        </p:nvSpPr>
        <p:spPr>
          <a:xfrm>
            <a:off x="6546775" y="1160883"/>
            <a:ext cx="3901730" cy="6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+mn-lt"/>
              </a:rPr>
              <a:t>Composite SLA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9C0DA-A193-DB5D-3214-E2D997D316FE}"/>
              </a:ext>
            </a:extLst>
          </p:cNvPr>
          <p:cNvSpPr txBox="1"/>
          <p:nvPr/>
        </p:nvSpPr>
        <p:spPr>
          <a:xfrm>
            <a:off x="6584841" y="1720256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(System) Uptime != (Service) Availability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A6BD9-3ECC-462E-8CB9-BD480D716748}"/>
              </a:ext>
            </a:extLst>
          </p:cNvPr>
          <p:cNvSpPr txBox="1"/>
          <p:nvPr/>
        </p:nvSpPr>
        <p:spPr>
          <a:xfrm>
            <a:off x="6583142" y="2109173"/>
            <a:ext cx="37783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Defining Service uptime in multiple dependencies: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Composite SLA = No Of Dependencies * 0.9999  (assuming 99.99% availability)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6" name="Picture 15" descr="A diagram of a person with cubes and numbers&#10;&#10;Description automatically generated">
            <a:extLst>
              <a:ext uri="{FF2B5EF4-FFF2-40B4-BE49-F238E27FC236}">
                <a16:creationId xmlns:a16="http://schemas.microsoft.com/office/drawing/2014/main" id="{7F0FEB12-B465-6E52-F16A-4DDCC9A66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42" y="3265011"/>
            <a:ext cx="4311738" cy="24124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0E3CBF-0614-E259-339F-D909A220AD0D}"/>
              </a:ext>
            </a:extLst>
          </p:cNvPr>
          <p:cNvSpPr txBox="1"/>
          <p:nvPr/>
        </p:nvSpPr>
        <p:spPr>
          <a:xfrm>
            <a:off x="672967" y="4189979"/>
            <a:ext cx="4529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137 external dependencies.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 use external services which is 99.999 availability, do I need to worry ?</a:t>
            </a:r>
          </a:p>
          <a:p>
            <a:endParaRPr lang="en-US" dirty="0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E5920A68-0281-1198-2351-ABB21CEA85E3}"/>
              </a:ext>
            </a:extLst>
          </p:cNvPr>
          <p:cNvSpPr txBox="1">
            <a:spLocks/>
          </p:cNvSpPr>
          <p:nvPr/>
        </p:nvSpPr>
        <p:spPr>
          <a:xfrm>
            <a:off x="436204" y="1152834"/>
            <a:ext cx="5823670" cy="64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+mn-lt"/>
              </a:rPr>
              <a:t>Understanding 99.999% availability</a:t>
            </a:r>
          </a:p>
        </p:txBody>
      </p:sp>
    </p:spTree>
    <p:extLst>
      <p:ext uri="{BB962C8B-B14F-4D97-AF65-F5344CB8AC3E}">
        <p14:creationId xmlns:p14="http://schemas.microsoft.com/office/powerpoint/2010/main" val="355638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963059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Composite SLA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1830400"/>
          </a:xfrm>
        </p:spPr>
        <p:txBody>
          <a:bodyPr>
            <a:no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(System) Uptime != (Service) Availability </a:t>
            </a:r>
          </a:p>
          <a:p>
            <a:pPr marL="0" indent="0" algn="just">
              <a:buNone/>
            </a:pPr>
            <a:endParaRPr lang="en-US" sz="2000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Defining Service uptime in multiple dependencies:</a:t>
            </a:r>
          </a:p>
          <a:p>
            <a:pPr marL="0" indent="0" algn="just">
              <a:buNone/>
            </a:pPr>
            <a:r>
              <a:rPr lang="en-US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Composite SLA = No Of Dependencies * 0.9999  (assuming 99.99% availability)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pic>
        <p:nvPicPr>
          <p:cNvPr id="2" name="Picture 1" descr="A diagram of a person with cubes and numbers&#10;&#10;Description automatically generated">
            <a:extLst>
              <a:ext uri="{FF2B5EF4-FFF2-40B4-BE49-F238E27FC236}">
                <a16:creationId xmlns:a16="http://schemas.microsoft.com/office/drawing/2014/main" id="{593B96CA-5446-CE5E-A59E-9C00D8A7F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8" y="3228339"/>
            <a:ext cx="4311738" cy="24124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200A4-F02D-A0C1-7F89-12C0259209C8}"/>
              </a:ext>
            </a:extLst>
          </p:cNvPr>
          <p:cNvSpPr txBox="1"/>
          <p:nvPr/>
        </p:nvSpPr>
        <p:spPr>
          <a:xfrm>
            <a:off x="5362112" y="3228338"/>
            <a:ext cx="5353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 example, an app with 5 dependencies, all with four nines of availability, can only offer a 99.95% SLA itself.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Composite SLA = 5* 0.9999 = 0.9995, this is 99.95 % availability.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81" y="571431"/>
            <a:ext cx="718885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Ideal visibility landscape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59459" y="-1797240"/>
            <a:ext cx="2304015" cy="8348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BB96F-FAFC-E8ED-8773-AE821BBAD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399" y="2006781"/>
            <a:ext cx="5831376" cy="3498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E0B7A-3D07-AB81-07EF-607A16A25AF7}"/>
              </a:ext>
            </a:extLst>
          </p:cNvPr>
          <p:cNvSpPr txBox="1"/>
          <p:nvPr/>
        </p:nvSpPr>
        <p:spPr>
          <a:xfrm>
            <a:off x="1012581" y="1505723"/>
            <a:ext cx="596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we expect  from current infra visibility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5C3E2-DC8E-59C4-F98F-DB48C2865BCA}"/>
              </a:ext>
            </a:extLst>
          </p:cNvPr>
          <p:cNvSpPr txBox="1"/>
          <p:nvPr/>
        </p:nvSpPr>
        <p:spPr>
          <a:xfrm>
            <a:off x="7629525" y="1534867"/>
            <a:ext cx="573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Reality of Infra visibility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06975B-67F2-46CC-B71D-3735DD438B4C}"/>
              </a:ext>
            </a:extLst>
          </p:cNvPr>
          <p:cNvSpPr txBox="1"/>
          <p:nvPr/>
        </p:nvSpPr>
        <p:spPr>
          <a:xfrm>
            <a:off x="7629525" y="2238375"/>
            <a:ext cx="3914775" cy="255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tools used in monitoring.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en-US" sz="1800" spc="-5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8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 detected manually.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r>
              <a:rPr lang="en-US" sz="1800" spc="-5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SaaS solution provider don’t have full visibility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just too many tools to be monitored and any real time correlation needs to be done by the engineer, 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736829-C596-F913-788F-05D8AA346D6C}"/>
              </a:ext>
            </a:extLst>
          </p:cNvPr>
          <p:cNvCxnSpPr>
            <a:cxnSpLocks/>
          </p:cNvCxnSpPr>
          <p:nvPr/>
        </p:nvCxnSpPr>
        <p:spPr>
          <a:xfrm>
            <a:off x="7305675" y="1246492"/>
            <a:ext cx="0" cy="4392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5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106" y="545258"/>
            <a:ext cx="6578843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+mn-lt"/>
              </a:rPr>
              <a:t>What we address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-700755" y="-1807015"/>
            <a:ext cx="2304015" cy="8348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A9991C-BB76-4F3E-8839-DFB067FFFD35}"/>
              </a:ext>
            </a:extLst>
          </p:cNvPr>
          <p:cNvSpPr txBox="1"/>
          <p:nvPr/>
        </p:nvSpPr>
        <p:spPr>
          <a:xfrm>
            <a:off x="1403106" y="1387870"/>
            <a:ext cx="8377049" cy="3759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During surgical procedure, entire health of patient is monitored before operating on the patient, irrespective of which area is being operated. This is done to maintain stability of the patient.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spc="-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Musing on similar approach, we propose solution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During upgrade / maintenance window how to ensure there are no unforeseen failures leading to outages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Proactively detect failure of node based on its node health (resource consumption)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10757777" cy="647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ED701A"/>
                </a:solidFill>
                <a:latin typeface="+mn-lt"/>
              </a:rPr>
              <a:t>Stability during  deployment / upgrade window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FE5526-2316-D58C-C62A-19746F6FF28C}"/>
              </a:ext>
            </a:extLst>
          </p:cNvPr>
          <p:cNvSpPr txBox="1"/>
          <p:nvPr/>
        </p:nvSpPr>
        <p:spPr>
          <a:xfrm>
            <a:off x="472197" y="1353632"/>
            <a:ext cx="4785603" cy="385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window turning in to Outage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Before upgrade, is / are the system ready for upgrade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pc="-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 state is decided based.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CPU consummation.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pc="-50" dirty="0">
                <a:ea typeface="Calibri" panose="020F0502020204030204" pitchFamily="34" charset="0"/>
                <a:cs typeface="Times New Roman" panose="02020603050405020304" pitchFamily="18" charset="0"/>
              </a:rPr>
              <a:t>Current M</a:t>
            </a:r>
            <a:r>
              <a:rPr lang="en-US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emory usage vs available memory.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event in processing queue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the upstream dependencies fully functional and nodes in healthy condition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EEA80E-D0F1-F222-16EF-D7D57659163A}"/>
              </a:ext>
            </a:extLst>
          </p:cNvPr>
          <p:cNvGrpSpPr/>
          <p:nvPr/>
        </p:nvGrpSpPr>
        <p:grpSpPr>
          <a:xfrm>
            <a:off x="5851084" y="1850039"/>
            <a:ext cx="5978965" cy="3805117"/>
            <a:chOff x="0" y="0"/>
            <a:chExt cx="8677749" cy="503448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9C8F7E5-D3E4-BB4C-482C-13FE51B49802}"/>
                </a:ext>
              </a:extLst>
            </p:cNvPr>
            <p:cNvSpPr/>
            <p:nvPr/>
          </p:nvSpPr>
          <p:spPr>
            <a:xfrm>
              <a:off x="1" y="0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Service Dependency Tree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2248A4F-C35B-AB9C-C415-AF01C07C235B}"/>
                </a:ext>
              </a:extLst>
            </p:cNvPr>
            <p:cNvSpPr/>
            <p:nvPr/>
          </p:nvSpPr>
          <p:spPr>
            <a:xfrm>
              <a:off x="2289019" y="0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Deployment Logs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EC86663-0FFD-E84B-BE7A-3D3D8E61F5F8}"/>
                </a:ext>
              </a:extLst>
            </p:cNvPr>
            <p:cNvSpPr/>
            <p:nvPr/>
          </p:nvSpPr>
          <p:spPr>
            <a:xfrm>
              <a:off x="4578037" y="0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Health Check API’s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387002-9908-4E57-B36E-62BDF23545FB}"/>
                </a:ext>
              </a:extLst>
            </p:cNvPr>
            <p:cNvSpPr/>
            <p:nvPr/>
          </p:nvSpPr>
          <p:spPr>
            <a:xfrm>
              <a:off x="6867055" y="0"/>
              <a:ext cx="1810694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Db queries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D98A8D7-52BC-C57B-A41A-CD328C0CE191}"/>
                </a:ext>
              </a:extLst>
            </p:cNvPr>
            <p:cNvSpPr/>
            <p:nvPr/>
          </p:nvSpPr>
          <p:spPr>
            <a:xfrm>
              <a:off x="0" y="1892175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Cloud Services resources status (Ex: AWS status)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3644CAF-3B4A-7A3E-20D0-6975DBE0BAF5}"/>
                </a:ext>
              </a:extLst>
            </p:cNvPr>
            <p:cNvSpPr/>
            <p:nvPr/>
          </p:nvSpPr>
          <p:spPr>
            <a:xfrm>
              <a:off x="2289019" y="1892175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Compute node logs (Ex: EC2 logs)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A4C17F6-F795-4706-9757-9B865D3F3845}"/>
                </a:ext>
              </a:extLst>
            </p:cNvPr>
            <p:cNvSpPr/>
            <p:nvPr/>
          </p:nvSpPr>
          <p:spPr>
            <a:xfrm>
              <a:off x="4578036" y="1892175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Queue Health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5FC4620-D3EF-72A5-7535-7D86ED70D7EC}"/>
                </a:ext>
              </a:extLst>
            </p:cNvPr>
            <p:cNvSpPr/>
            <p:nvPr/>
          </p:nvSpPr>
          <p:spPr>
            <a:xfrm>
              <a:off x="6867055" y="1921599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Harness logs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6A3DCBC-FB31-8B08-F6D6-262774922F66}"/>
                </a:ext>
              </a:extLst>
            </p:cNvPr>
            <p:cNvSpPr/>
            <p:nvPr/>
          </p:nvSpPr>
          <p:spPr>
            <a:xfrm>
              <a:off x="2289019" y="3703623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Jenkins logs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4C276A6-B60F-34C3-F31A-A81B7C770FD5}"/>
                </a:ext>
              </a:extLst>
            </p:cNvPr>
            <p:cNvSpPr/>
            <p:nvPr/>
          </p:nvSpPr>
          <p:spPr>
            <a:xfrm>
              <a:off x="4578036" y="3703623"/>
              <a:ext cx="1810693" cy="133086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Network connectivity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F6327AA-801E-F76C-394D-6CDB8C957901}"/>
              </a:ext>
            </a:extLst>
          </p:cNvPr>
          <p:cNvSpPr txBox="1"/>
          <p:nvPr/>
        </p:nvSpPr>
        <p:spPr>
          <a:xfrm>
            <a:off x="5858780" y="1268096"/>
            <a:ext cx="573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do we achieve Infra visibility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BDFDDF-16F9-CF29-CD14-F1BB6B77AB74}"/>
              </a:ext>
            </a:extLst>
          </p:cNvPr>
          <p:cNvCxnSpPr>
            <a:cxnSpLocks/>
          </p:cNvCxnSpPr>
          <p:nvPr/>
        </p:nvCxnSpPr>
        <p:spPr>
          <a:xfrm>
            <a:off x="5410200" y="1353632"/>
            <a:ext cx="0" cy="4392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9630590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Guidelines for to start upgrade - 1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564B4-A917-8AEF-4AC2-EB3ACE28EDF4}"/>
              </a:ext>
            </a:extLst>
          </p:cNvPr>
          <p:cNvSpPr txBox="1"/>
          <p:nvPr/>
        </p:nvSpPr>
        <p:spPr>
          <a:xfrm>
            <a:off x="310520" y="5890422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</a:rPr>
              <a:t>Vittalkumar Mirajkar</a:t>
            </a:r>
            <a:endParaRPr lang="en-US" sz="2000" dirty="0">
              <a:solidFill>
                <a:srgbClr val="ED70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4CBD6-A0CB-E51B-FADC-083FC66D09A7}"/>
              </a:ext>
            </a:extLst>
          </p:cNvPr>
          <p:cNvSpPr txBox="1"/>
          <p:nvPr/>
        </p:nvSpPr>
        <p:spPr>
          <a:xfrm>
            <a:off x="310520" y="6281583"/>
            <a:ext cx="579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1400" spc="25" dirty="0">
                <a:effectLst/>
                <a:ea typeface="Times New Roman" panose="02020603050405020304" pitchFamily="18" charset="0"/>
              </a:rPr>
              <a:t>Failure detection &amp; health monitoring of Cloud Infra</a:t>
            </a:r>
            <a:endParaRPr lang="en-US" sz="1600" dirty="0">
              <a:solidFill>
                <a:srgbClr val="ED701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A3717-33BF-5F1A-DD20-CDE39C5107CD}"/>
              </a:ext>
            </a:extLst>
          </p:cNvPr>
          <p:cNvSpPr txBox="1"/>
          <p:nvPr/>
        </p:nvSpPr>
        <p:spPr>
          <a:xfrm>
            <a:off x="472198" y="1975989"/>
            <a:ext cx="4506480" cy="319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9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Infra patching or upgrading, ensure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9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state of services running condition.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9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CPU consumption &lt; 60 %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9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Memory consumption &lt; 60 % of overall capacity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Network availability &lt; 50 %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spc="-50" dirty="0">
                <a:ea typeface="Calibri" panose="020F0502020204030204" pitchFamily="34" charset="0"/>
                <a:cs typeface="Times New Roman" panose="02020603050405020304" pitchFamily="18" charset="0"/>
              </a:rPr>
              <a:t>Have a clear internal and external dependencies mapped and tracked 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81CDC9-550F-C6E4-EEA2-705A000C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33" y="1887085"/>
            <a:ext cx="6760888" cy="35817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0139EF-6F8B-4285-60B9-E9C865D88EEE}"/>
              </a:ext>
            </a:extLst>
          </p:cNvPr>
          <p:cNvSpPr txBox="1"/>
          <p:nvPr/>
        </p:nvSpPr>
        <p:spPr>
          <a:xfrm>
            <a:off x="5287493" y="1405142"/>
            <a:ext cx="714375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spc="-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all internal and external dependencies are Operational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2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A8886FB38604BB5BF9C63891A58FC" ma:contentTypeVersion="15" ma:contentTypeDescription="Create a new document." ma:contentTypeScope="" ma:versionID="2dc3b6c7a2958aff4556f3ddcd2d731f">
  <xsd:schema xmlns:xsd="http://www.w3.org/2001/XMLSchema" xmlns:xs="http://www.w3.org/2001/XMLSchema" xmlns:p="http://schemas.microsoft.com/office/2006/metadata/properties" xmlns:ns3="153e5c5f-b57f-4367-93fa-fdcd24c77542" xmlns:ns4="1961f4c0-4033-459a-81c8-5b266b133988" targetNamespace="http://schemas.microsoft.com/office/2006/metadata/properties" ma:root="true" ma:fieldsID="5bd31c8d94d1bbb4b2ababa5962e270c" ns3:_="" ns4:_="">
    <xsd:import namespace="153e5c5f-b57f-4367-93fa-fdcd24c77542"/>
    <xsd:import namespace="1961f4c0-4033-459a-81c8-5b266b1339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e5c5f-b57f-4367-93fa-fdcd24c775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1f4c0-4033-459a-81c8-5b266b133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61f4c0-4033-459a-81c8-5b266b133988" xsi:nil="true"/>
  </documentManagement>
</p:properties>
</file>

<file path=customXml/itemProps1.xml><?xml version="1.0" encoding="utf-8"?>
<ds:datastoreItem xmlns:ds="http://schemas.openxmlformats.org/officeDocument/2006/customXml" ds:itemID="{DF75A2B4-0FD9-4D7E-A6DF-A4F1AF8D1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3e5c5f-b57f-4367-93fa-fdcd24c77542"/>
    <ds:schemaRef ds:uri="1961f4c0-4033-459a-81c8-5b266b133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2B889-71A8-4C57-B2B2-F4766C09F5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66C10-084E-4BCC-BCF5-240CF0ADA1E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1961f4c0-4033-459a-81c8-5b266b133988"/>
    <ds:schemaRef ds:uri="http://schemas.microsoft.com/office/infopath/2007/PartnerControls"/>
    <ds:schemaRef ds:uri="http://schemas.microsoft.com/office/2006/documentManagement/types"/>
    <ds:schemaRef ds:uri="153e5c5f-b57f-4367-93fa-fdcd24c7754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1146</Words>
  <Application>Microsoft Office PowerPoint</Application>
  <PresentationFormat>Widescreen</PresentationFormat>
  <Paragraphs>207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Montserrat</vt:lpstr>
      <vt:lpstr>Symbol</vt:lpstr>
      <vt:lpstr>Office Theme</vt:lpstr>
      <vt:lpstr>PowerPoint Presentation</vt:lpstr>
      <vt:lpstr>Cloud Infra</vt:lpstr>
      <vt:lpstr>Why do cloud infra have outages</vt:lpstr>
      <vt:lpstr>Understanding 99.999% availability</vt:lpstr>
      <vt:lpstr>Composite SLA</vt:lpstr>
      <vt:lpstr>Ideal visibility landscape</vt:lpstr>
      <vt:lpstr>What we address</vt:lpstr>
      <vt:lpstr>Stability during  deployment / upgrade window</vt:lpstr>
      <vt:lpstr>Guidelines for to start upgrade - 1</vt:lpstr>
      <vt:lpstr>PowerPoint Presentation</vt:lpstr>
      <vt:lpstr>PowerPoint Presentation</vt:lpstr>
      <vt:lpstr>Proactive failure detection</vt:lpstr>
      <vt:lpstr>Custom infra monitoring</vt:lpstr>
      <vt:lpstr>Results of new monitoring -1</vt:lpstr>
      <vt:lpstr>Results of new monitoring - 2</vt:lpstr>
      <vt:lpstr>Take 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Vittalkumar Mirajkar</cp:lastModifiedBy>
  <cp:revision>15</cp:revision>
  <dcterms:created xsi:type="dcterms:W3CDTF">2022-01-24T13:06:12Z</dcterms:created>
  <dcterms:modified xsi:type="dcterms:W3CDTF">2023-10-03T16:04:05Z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0x0101009AAA8886FB38604BB5BF9C63891A58FC</vt:lpwstr>
  </property>
</Properties>
</file>