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Lst>
  <p:sldSz cy="6858000" cx="12192000"/>
  <p:notesSz cx="6858000" cy="9144000"/>
  <p:embeddedFontLst>
    <p:embeddedFont>
      <p:font typeface="Montserrat SemiBold"/>
      <p:regular r:id="rId28"/>
      <p:bold r:id="rId29"/>
      <p:italic r:id="rId30"/>
      <p:boldItalic r:id="rId31"/>
    </p:embeddedFont>
    <p:embeddedFont>
      <p:font typeface="Roboto"/>
      <p:regular r:id="rId32"/>
      <p:bold r:id="rId33"/>
      <p:italic r:id="rId34"/>
      <p:boldItalic r:id="rId35"/>
    </p:embeddedFont>
    <p:embeddedFont>
      <p:font typeface="Montserrat"/>
      <p:regular r:id="rId36"/>
      <p:bold r:id="rId37"/>
      <p:italic r:id="rId38"/>
      <p:boldItalic r:id="rId39"/>
    </p:embeddedFont>
    <p:embeddedFont>
      <p:font typeface="Fira Sans Extra Condensed"/>
      <p:regular r:id="rId40"/>
      <p:bold r:id="rId41"/>
      <p:italic r:id="rId42"/>
      <p:boldItalic r:id="rId43"/>
    </p:embeddedFont>
    <p:embeddedFont>
      <p:font typeface="Fira Sans Extra Condensed SemiBold"/>
      <p:regular r:id="rId44"/>
      <p:bold r:id="rId45"/>
      <p:italic r:id="rId46"/>
      <p:boldItalic r:id="rId4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FiraSansExtraCondensed-regular.fntdata"/><Relationship Id="rId20" Type="http://schemas.openxmlformats.org/officeDocument/2006/relationships/slide" Target="slides/slide16.xml"/><Relationship Id="rId42" Type="http://schemas.openxmlformats.org/officeDocument/2006/relationships/font" Target="fonts/FiraSansExtraCondensed-italic.fntdata"/><Relationship Id="rId41" Type="http://schemas.openxmlformats.org/officeDocument/2006/relationships/font" Target="fonts/FiraSansExtraCondensed-bold.fntdata"/><Relationship Id="rId22" Type="http://schemas.openxmlformats.org/officeDocument/2006/relationships/slide" Target="slides/slide18.xml"/><Relationship Id="rId44" Type="http://schemas.openxmlformats.org/officeDocument/2006/relationships/font" Target="fonts/FiraSansExtraCondensedSemiBold-regular.fntdata"/><Relationship Id="rId21" Type="http://schemas.openxmlformats.org/officeDocument/2006/relationships/slide" Target="slides/slide17.xml"/><Relationship Id="rId43" Type="http://schemas.openxmlformats.org/officeDocument/2006/relationships/font" Target="fonts/FiraSansExtraCondensed-boldItalic.fntdata"/><Relationship Id="rId24" Type="http://schemas.openxmlformats.org/officeDocument/2006/relationships/slide" Target="slides/slide20.xml"/><Relationship Id="rId46" Type="http://schemas.openxmlformats.org/officeDocument/2006/relationships/font" Target="fonts/FiraSansExtraCondensedSemiBold-italic.fntdata"/><Relationship Id="rId23" Type="http://schemas.openxmlformats.org/officeDocument/2006/relationships/slide" Target="slides/slide19.xml"/><Relationship Id="rId45" Type="http://schemas.openxmlformats.org/officeDocument/2006/relationships/font" Target="fonts/FiraSansExtraCondensedSemiBold-bold.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47" Type="http://schemas.openxmlformats.org/officeDocument/2006/relationships/font" Target="fonts/FiraSansExtraCondensedSemiBold-boldItalic.fntdata"/><Relationship Id="rId28" Type="http://schemas.openxmlformats.org/officeDocument/2006/relationships/font" Target="fonts/MontserratSemiBold-regular.fntdata"/><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MontserratSemiBold-bold.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MontserratSemiBold-boldItalic.fntdata"/><Relationship Id="rId30" Type="http://schemas.openxmlformats.org/officeDocument/2006/relationships/font" Target="fonts/MontserratSemiBold-italic.fntdata"/><Relationship Id="rId11" Type="http://schemas.openxmlformats.org/officeDocument/2006/relationships/slide" Target="slides/slide7.xml"/><Relationship Id="rId33" Type="http://schemas.openxmlformats.org/officeDocument/2006/relationships/font" Target="fonts/Roboto-bold.fntdata"/><Relationship Id="rId10" Type="http://schemas.openxmlformats.org/officeDocument/2006/relationships/slide" Target="slides/slide6.xml"/><Relationship Id="rId32" Type="http://schemas.openxmlformats.org/officeDocument/2006/relationships/font" Target="fonts/Roboto-regular.fntdata"/><Relationship Id="rId13" Type="http://schemas.openxmlformats.org/officeDocument/2006/relationships/slide" Target="slides/slide9.xml"/><Relationship Id="rId35" Type="http://schemas.openxmlformats.org/officeDocument/2006/relationships/font" Target="fonts/Roboto-boldItalic.fntdata"/><Relationship Id="rId12" Type="http://schemas.openxmlformats.org/officeDocument/2006/relationships/slide" Target="slides/slide8.xml"/><Relationship Id="rId34" Type="http://schemas.openxmlformats.org/officeDocument/2006/relationships/font" Target="fonts/Roboto-italic.fntdata"/><Relationship Id="rId15" Type="http://schemas.openxmlformats.org/officeDocument/2006/relationships/slide" Target="slides/slide11.xml"/><Relationship Id="rId37" Type="http://schemas.openxmlformats.org/officeDocument/2006/relationships/font" Target="fonts/Montserrat-bold.fntdata"/><Relationship Id="rId14" Type="http://schemas.openxmlformats.org/officeDocument/2006/relationships/slide" Target="slides/slide10.xml"/><Relationship Id="rId36" Type="http://schemas.openxmlformats.org/officeDocument/2006/relationships/font" Target="fonts/Montserrat-regular.fntdata"/><Relationship Id="rId17" Type="http://schemas.openxmlformats.org/officeDocument/2006/relationships/slide" Target="slides/slide13.xml"/><Relationship Id="rId39" Type="http://schemas.openxmlformats.org/officeDocument/2006/relationships/font" Target="fonts/Montserrat-boldItalic.fntdata"/><Relationship Id="rId16" Type="http://schemas.openxmlformats.org/officeDocument/2006/relationships/slide" Target="slides/slide12.xml"/><Relationship Id="rId38" Type="http://schemas.openxmlformats.org/officeDocument/2006/relationships/font" Target="fonts/Montserrat-italic.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0" name="Google Shape;90;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1594e32307c_0_28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03" name="Google Shape;303;g1594e32307c_0_28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15a39df7ece_0_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38" name="Google Shape;338;g15a39df7ece_0_7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15a39df7ece_0_9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51" name="Google Shape;351;g15a39df7ece_0_9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15a39df7ece_0_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79" name="Google Shape;379;g15a39df7ece_0_6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g1594e32307c_0_30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92" name="Google Shape;392;g1594e32307c_0_30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1594e32307c_0_29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09" name="Google Shape;409;g1594e32307c_0_29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g15a39df7ece_0_1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22" name="Google Shape;422;g15a39df7ece_0_12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g1594e32307c_0_3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64" name="Google Shape;464;g1594e32307c_0_32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g1594e32307c_0_3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92" name="Google Shape;492;g1594e32307c_0_31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g15a39df7ece_0_8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06" name="Google Shape;506;g15a39df7ece_0_8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160691f2afb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1" name="Google Shape;101;g160691f2afb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g15a39df7ece_0_4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19" name="Google Shape;519;g15a39df7ece_0_42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g160691f2afb_0_3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50" name="Google Shape;550;g160691f2afb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g15a39df7ece_0_60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58" name="Google Shape;558;g15a39df7ece_0_60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3" name="Shape 603"/>
        <p:cNvGrpSpPr/>
        <p:nvPr/>
      </p:nvGrpSpPr>
      <p:grpSpPr>
        <a:xfrm>
          <a:off x="0" y="0"/>
          <a:ext cx="0" cy="0"/>
          <a:chOff x="0" y="0"/>
          <a:chExt cx="0" cy="0"/>
        </a:xfrm>
      </p:grpSpPr>
      <p:sp>
        <p:nvSpPr>
          <p:cNvPr id="604" name="Google Shape;604;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05" name="Google Shape;605;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15a39df7ece_0_68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15a39df7ece_0_6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0" name="Google Shape;140;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1594e32307c_0_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1" name="Google Shape;171;g1594e32307c_0_4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1594e32307c_0_1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4" name="Google Shape;214;g1594e32307c_0_13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1594e32307c_0_1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3" name="Google Shape;233;g1594e32307c_0_14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1594e32307c_0_1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81" name="Google Shape;281;g1594e32307c_0_15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15a39df7ec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6" name="Google Shape;296;g15a39df7ec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 Id="rId3" Type="http://schemas.openxmlformats.org/officeDocument/2006/relationships/image" Target="../media/image19.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7.png"/><Relationship Id="rId4" Type="http://schemas.openxmlformats.org/officeDocument/2006/relationships/image" Target="../media/image4.jpg"/><Relationship Id="rId5"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5" name="Shape 15"/>
        <p:cNvGrpSpPr/>
        <p:nvPr/>
      </p:nvGrpSpPr>
      <p:grpSpPr>
        <a:xfrm>
          <a:off x="0" y="0"/>
          <a:ext cx="0" cy="0"/>
          <a:chOff x="0" y="0"/>
          <a:chExt cx="0" cy="0"/>
        </a:xfrm>
      </p:grpSpPr>
      <p:pic>
        <p:nvPicPr>
          <p:cNvPr id="16" name="Google Shape;16;p2"/>
          <p:cNvPicPr preferRelativeResize="0"/>
          <p:nvPr/>
        </p:nvPicPr>
        <p:blipFill rotWithShape="1">
          <a:blip r:embed="rId2">
            <a:alphaModFix/>
          </a:blip>
          <a:srcRect b="0" l="0" r="0" t="0"/>
          <a:stretch/>
        </p:blipFill>
        <p:spPr>
          <a:xfrm>
            <a:off x="-798881" y="-775561"/>
            <a:ext cx="13789762" cy="8186057"/>
          </a:xfrm>
          <a:prstGeom prst="rect">
            <a:avLst/>
          </a:prstGeom>
          <a:noFill/>
          <a:ln>
            <a:noFill/>
          </a:ln>
        </p:spPr>
      </p:pic>
      <p:sp>
        <p:nvSpPr>
          <p:cNvPr id="17" name="Google Shape;17;p2"/>
          <p:cNvSpPr/>
          <p:nvPr/>
        </p:nvSpPr>
        <p:spPr>
          <a:xfrm>
            <a:off x="3753052" y="3520668"/>
            <a:ext cx="2831577" cy="2831577"/>
          </a:xfrm>
          <a:prstGeom prst="ellipse">
            <a:avLst/>
          </a:prstGeom>
          <a:solidFill>
            <a:srgbClr val="0E7EC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person in a suit with his arms crossed&#10;&#10;Description automatically generated with medium confidence" id="18" name="Google Shape;18;p2"/>
          <p:cNvPicPr preferRelativeResize="0"/>
          <p:nvPr/>
        </p:nvPicPr>
        <p:blipFill rotWithShape="1">
          <a:blip r:embed="rId3">
            <a:alphaModFix/>
          </a:blip>
          <a:srcRect b="0" l="-13582" r="-13582" t="15223"/>
          <a:stretch/>
        </p:blipFill>
        <p:spPr>
          <a:xfrm>
            <a:off x="3753052" y="3520668"/>
            <a:ext cx="2831576" cy="2831577"/>
          </a:xfrm>
          <a:prstGeom prst="ellipse">
            <a:avLst/>
          </a:prstGeom>
          <a:noFill/>
          <a:ln>
            <a:noFill/>
          </a:ln>
        </p:spPr>
      </p:pic>
      <p:sp>
        <p:nvSpPr>
          <p:cNvPr id="19" name="Google Shape;19;p2"/>
          <p:cNvSpPr txBox="1"/>
          <p:nvPr/>
        </p:nvSpPr>
        <p:spPr>
          <a:xfrm>
            <a:off x="7085719" y="4842374"/>
            <a:ext cx="4397828"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chemeClr val="lt2"/>
                </a:solidFill>
                <a:latin typeface="Montserrat"/>
                <a:ea typeface="Montserrat"/>
                <a:cs typeface="Montserrat"/>
                <a:sym typeface="Montserrat"/>
              </a:rPr>
              <a:t>SPEAKER </a:t>
            </a:r>
            <a:r>
              <a:rPr b="0" i="0" lang="en-US" sz="3600" u="none" cap="none" strike="noStrike">
                <a:solidFill>
                  <a:schemeClr val="lt2"/>
                </a:solidFill>
                <a:latin typeface="Montserrat"/>
                <a:ea typeface="Montserrat"/>
                <a:cs typeface="Montserrat"/>
                <a:sym typeface="Montserrat"/>
              </a:rPr>
              <a:t>NAME</a:t>
            </a:r>
            <a:endParaRPr b="0" i="0" sz="1400" u="none" cap="none" strike="noStrike">
              <a:solidFill>
                <a:srgbClr val="000000"/>
              </a:solidFill>
              <a:latin typeface="Arial"/>
              <a:ea typeface="Arial"/>
              <a:cs typeface="Arial"/>
              <a:sym typeface="Arial"/>
            </a:endParaRPr>
          </a:p>
        </p:txBody>
      </p:sp>
      <p:sp>
        <p:nvSpPr>
          <p:cNvPr id="20" name="Google Shape;20;p2"/>
          <p:cNvSpPr txBox="1"/>
          <p:nvPr/>
        </p:nvSpPr>
        <p:spPr>
          <a:xfrm>
            <a:off x="7085719" y="5423230"/>
            <a:ext cx="4397828"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ED701A"/>
                </a:solidFill>
                <a:latin typeface="Montserrat"/>
                <a:ea typeface="Montserrat"/>
                <a:cs typeface="Montserrat"/>
                <a:sym typeface="Montserrat"/>
              </a:rPr>
              <a:t>TOPIC</a:t>
            </a:r>
            <a:endParaRPr b="0" i="0" sz="3600" u="none" cap="none" strike="noStrike">
              <a:solidFill>
                <a:srgbClr val="ED701A"/>
              </a:solidFill>
              <a:latin typeface="Montserrat"/>
              <a:ea typeface="Montserrat"/>
              <a:cs typeface="Montserrat"/>
              <a:sym typeface="Montserrat"/>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6" name="Shape 76"/>
        <p:cNvGrpSpPr/>
        <p:nvPr/>
      </p:nvGrpSpPr>
      <p:grpSpPr>
        <a:xfrm>
          <a:off x="0" y="0"/>
          <a:ext cx="0" cy="0"/>
          <a:chOff x="0" y="0"/>
          <a:chExt cx="0" cy="0"/>
        </a:xfrm>
      </p:grpSpPr>
      <p:sp>
        <p:nvSpPr>
          <p:cNvPr id="77" name="Google Shape;77;p11"/>
          <p:cNvSpPr txBox="1"/>
          <p:nvPr>
            <p:ph type="title"/>
          </p:nvPr>
        </p:nvSpPr>
        <p:spPr>
          <a:xfrm>
            <a:off x="838200" y="365125"/>
            <a:ext cx="10515600" cy="132556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8" name="Google Shape;78;p1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9" name="Google Shape;79;p11"/>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0" name="Google Shape;80;p11"/>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1" name="Google Shape;81;p11"/>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2" name="Shape 82"/>
        <p:cNvGrpSpPr/>
        <p:nvPr/>
      </p:nvGrpSpPr>
      <p:grpSpPr>
        <a:xfrm>
          <a:off x="0" y="0"/>
          <a:ext cx="0" cy="0"/>
          <a:chOff x="0" y="0"/>
          <a:chExt cx="0" cy="0"/>
        </a:xfrm>
      </p:grpSpPr>
      <p:sp>
        <p:nvSpPr>
          <p:cNvPr id="83" name="Google Shape;83;p12"/>
          <p:cNvSpPr txBox="1"/>
          <p:nvPr>
            <p:ph type="title"/>
          </p:nvPr>
        </p:nvSpPr>
        <p:spPr>
          <a:xfrm rot="5400000">
            <a:off x="7133431" y="1956594"/>
            <a:ext cx="5811838" cy="26289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4" name="Google Shape;84;p1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5" name="Google Shape;85;p12"/>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6" name="Google Shape;86;p12"/>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7" name="Google Shape;87;p12"/>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1" name="Shape 21"/>
        <p:cNvGrpSpPr/>
        <p:nvPr/>
      </p:nvGrpSpPr>
      <p:grpSpPr>
        <a:xfrm>
          <a:off x="0" y="0"/>
          <a:ext cx="0" cy="0"/>
          <a:chOff x="0" y="0"/>
          <a:chExt cx="0" cy="0"/>
        </a:xfrm>
      </p:grpSpPr>
      <p:pic>
        <p:nvPicPr>
          <p:cNvPr id="22" name="Google Shape;22;p3"/>
          <p:cNvPicPr preferRelativeResize="0"/>
          <p:nvPr/>
        </p:nvPicPr>
        <p:blipFill rotWithShape="1">
          <a:blip r:embed="rId2">
            <a:alphaModFix/>
          </a:blip>
          <a:srcRect b="0" l="0" r="0" t="0"/>
          <a:stretch/>
        </p:blipFill>
        <p:spPr>
          <a:xfrm>
            <a:off x="-325741" y="-165930"/>
            <a:ext cx="13192892" cy="7831736"/>
          </a:xfrm>
          <a:prstGeom prst="rect">
            <a:avLst/>
          </a:prstGeom>
          <a:noFill/>
          <a:ln>
            <a:noFill/>
          </a:ln>
        </p:spPr>
      </p:pic>
      <p:sp>
        <p:nvSpPr>
          <p:cNvPr id="23" name="Google Shape;23;p3"/>
          <p:cNvSpPr txBox="1"/>
          <p:nvPr>
            <p:ph type="title"/>
          </p:nvPr>
        </p:nvSpPr>
        <p:spPr>
          <a:xfrm>
            <a:off x="838200" y="365125"/>
            <a:ext cx="10515600" cy="1325563"/>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4" name="Google Shape;24;p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5" name="Google Shape;25;p3"/>
          <p:cNvSpPr txBox="1"/>
          <p:nvPr/>
        </p:nvSpPr>
        <p:spPr>
          <a:xfrm>
            <a:off x="430306" y="5956557"/>
            <a:ext cx="4397828"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ED701A"/>
                </a:solidFill>
                <a:latin typeface="Montserrat"/>
                <a:ea typeface="Montserrat"/>
                <a:cs typeface="Montserrat"/>
                <a:sym typeface="Montserrat"/>
              </a:rPr>
              <a:t>SPEAKER </a:t>
            </a:r>
            <a:r>
              <a:rPr b="0" i="0" lang="en-US" sz="2000" u="none" cap="none" strike="noStrike">
                <a:solidFill>
                  <a:srgbClr val="ED701A"/>
                </a:solidFill>
                <a:latin typeface="Montserrat"/>
                <a:ea typeface="Montserrat"/>
                <a:cs typeface="Montserrat"/>
                <a:sym typeface="Montserrat"/>
              </a:rPr>
              <a:t>NAME</a:t>
            </a:r>
            <a:endParaRPr b="0" i="0" sz="1400" u="none" cap="none" strike="noStrike">
              <a:solidFill>
                <a:srgbClr val="000000"/>
              </a:solidFill>
              <a:latin typeface="Arial"/>
              <a:ea typeface="Arial"/>
              <a:cs typeface="Arial"/>
              <a:sym typeface="Arial"/>
            </a:endParaRPr>
          </a:p>
        </p:txBody>
      </p:sp>
      <p:sp>
        <p:nvSpPr>
          <p:cNvPr id="26" name="Google Shape;26;p3"/>
          <p:cNvSpPr txBox="1"/>
          <p:nvPr/>
        </p:nvSpPr>
        <p:spPr>
          <a:xfrm>
            <a:off x="472198" y="6322686"/>
            <a:ext cx="4397828"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lt1"/>
                </a:solidFill>
                <a:latin typeface="Montserrat"/>
                <a:ea typeface="Montserrat"/>
                <a:cs typeface="Montserrat"/>
                <a:sym typeface="Montserrat"/>
              </a:rPr>
              <a:t>TOPIC</a:t>
            </a:r>
            <a:endParaRPr b="0" i="0" sz="2400" u="none" cap="none" strike="noStrike">
              <a:solidFill>
                <a:schemeClr val="lt1"/>
              </a:solidFill>
              <a:latin typeface="Montserrat"/>
              <a:ea typeface="Montserrat"/>
              <a:cs typeface="Montserrat"/>
              <a:sym typeface="Montserrat"/>
            </a:endParaRPr>
          </a:p>
        </p:txBody>
      </p:sp>
      <p:pic>
        <p:nvPicPr>
          <p:cNvPr id="27" name="Google Shape;27;p3"/>
          <p:cNvPicPr preferRelativeResize="0"/>
          <p:nvPr/>
        </p:nvPicPr>
        <p:blipFill rotWithShape="1">
          <a:blip r:embed="rId3">
            <a:alphaModFix/>
          </a:blip>
          <a:srcRect b="0" l="0" r="0" t="0"/>
          <a:stretch/>
        </p:blipFill>
        <p:spPr>
          <a:xfrm rot="-2403032">
            <a:off x="-110658" y="5930930"/>
            <a:ext cx="871015" cy="561945"/>
          </a:xfrm>
          <a:prstGeom prst="rect">
            <a:avLst/>
          </a:prstGeom>
          <a:noFill/>
          <a:ln>
            <a:noFill/>
          </a:ln>
        </p:spPr>
      </p:pic>
      <p:cxnSp>
        <p:nvCxnSpPr>
          <p:cNvPr id="28" name="Google Shape;28;p3"/>
          <p:cNvCxnSpPr/>
          <p:nvPr/>
        </p:nvCxnSpPr>
        <p:spPr>
          <a:xfrm>
            <a:off x="430306" y="5782235"/>
            <a:ext cx="10400254" cy="0"/>
          </a:xfrm>
          <a:prstGeom prst="straightConnector1">
            <a:avLst/>
          </a:prstGeom>
          <a:noFill/>
          <a:ln cap="flat" cmpd="sng" w="9525">
            <a:solidFill>
              <a:srgbClr val="ED701A"/>
            </a:solidFill>
            <a:prstDash val="solid"/>
            <a:miter lim="800000"/>
            <a:headEnd len="sm" w="sm" type="none"/>
            <a:tailEnd len="sm" w="sm" type="none"/>
          </a:ln>
        </p:spPr>
      </p:cxnSp>
      <p:pic>
        <p:nvPicPr>
          <p:cNvPr descr="A picture containing text, sign&#10;&#10;Description automatically generated" id="29" name="Google Shape;29;p3"/>
          <p:cNvPicPr preferRelativeResize="0"/>
          <p:nvPr/>
        </p:nvPicPr>
        <p:blipFill rotWithShape="1">
          <a:blip r:embed="rId4">
            <a:alphaModFix/>
          </a:blip>
          <a:srcRect b="0" l="0" r="0" t="0"/>
          <a:stretch/>
        </p:blipFill>
        <p:spPr>
          <a:xfrm>
            <a:off x="11059592" y="5716591"/>
            <a:ext cx="1055287" cy="1141409"/>
          </a:xfrm>
          <a:prstGeom prst="rect">
            <a:avLst/>
          </a:prstGeom>
          <a:noFill/>
          <a:ln>
            <a:noFill/>
          </a:ln>
        </p:spPr>
      </p:pic>
      <p:pic>
        <p:nvPicPr>
          <p:cNvPr id="30" name="Google Shape;30;p3"/>
          <p:cNvPicPr preferRelativeResize="0"/>
          <p:nvPr/>
        </p:nvPicPr>
        <p:blipFill rotWithShape="1">
          <a:blip r:embed="rId5">
            <a:alphaModFix/>
          </a:blip>
          <a:srcRect b="0" l="0" r="0" t="0"/>
          <a:stretch/>
        </p:blipFill>
        <p:spPr>
          <a:xfrm>
            <a:off x="10732518" y="271841"/>
            <a:ext cx="1426214" cy="151213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4"/>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1"/>
              </a:buClr>
              <a:buSzPts val="6000"/>
              <a:buFont typeface="Calibri"/>
              <a:buNone/>
              <a:defRPr b="0" i="0" sz="60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3" name="Google Shape;33;p4"/>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888888"/>
              </a:buClr>
              <a:buSzPts val="2400"/>
              <a:buFont typeface="Arial"/>
              <a:buNone/>
              <a:defRPr b="0" i="0" sz="2400" u="none" cap="none" strike="noStrike">
                <a:solidFill>
                  <a:srgbClr val="888888"/>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34" name="Google Shape;34;p4"/>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35" name="Google Shape;35;p4"/>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36" name="Google Shape;36;p4"/>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5"/>
          <p:cNvSpPr txBox="1"/>
          <p:nvPr>
            <p:ph type="title"/>
          </p:nvPr>
        </p:nvSpPr>
        <p:spPr>
          <a:xfrm>
            <a:off x="838200" y="365125"/>
            <a:ext cx="10515600" cy="132556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9" name="Google Shape;39;p5"/>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0" name="Google Shape;40;p5"/>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1" name="Google Shape;41;p5"/>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2" name="Google Shape;42;p5"/>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3" name="Google Shape;43;p5"/>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6"/>
          <p:cNvSpPr txBox="1"/>
          <p:nvPr>
            <p:ph type="title"/>
          </p:nvPr>
        </p:nvSpPr>
        <p:spPr>
          <a:xfrm>
            <a:off x="839788" y="365125"/>
            <a:ext cx="10515600" cy="132556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46" name="Google Shape;46;p6"/>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47" name="Google Shape;47;p6"/>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8" name="Google Shape;48;p6"/>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49" name="Google Shape;49;p6"/>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0" name="Google Shape;50;p6"/>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1" name="Google Shape;51;p6"/>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2" name="Google Shape;52;p6"/>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7"/>
          <p:cNvSpPr txBox="1"/>
          <p:nvPr>
            <p:ph type="title"/>
          </p:nvPr>
        </p:nvSpPr>
        <p:spPr>
          <a:xfrm>
            <a:off x="838200" y="365125"/>
            <a:ext cx="10515600" cy="132556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55" name="Google Shape;55;p7"/>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6" name="Google Shape;56;p7"/>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7" name="Google Shape;57;p7"/>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8" name="Shape 58"/>
        <p:cNvGrpSpPr/>
        <p:nvPr/>
      </p:nvGrpSpPr>
      <p:grpSpPr>
        <a:xfrm>
          <a:off x="0" y="0"/>
          <a:ext cx="0" cy="0"/>
          <a:chOff x="0" y="0"/>
          <a:chExt cx="0" cy="0"/>
        </a:xfrm>
      </p:grpSpPr>
      <p:sp>
        <p:nvSpPr>
          <p:cNvPr id="59" name="Google Shape;59;p8"/>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60" name="Google Shape;60;p8"/>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61" name="Google Shape;61;p8"/>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2" name="Shape 62"/>
        <p:cNvGrpSpPr/>
        <p:nvPr/>
      </p:nvGrpSpPr>
      <p:grpSpPr>
        <a:xfrm>
          <a:off x="0" y="0"/>
          <a:ext cx="0" cy="0"/>
          <a:chOff x="0" y="0"/>
          <a:chExt cx="0" cy="0"/>
        </a:xfrm>
      </p:grpSpPr>
      <p:sp>
        <p:nvSpPr>
          <p:cNvPr id="63" name="Google Shape;63;p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1"/>
              </a:buClr>
              <a:buSzPts val="3200"/>
              <a:buFont typeface="Calibri"/>
              <a:buNone/>
              <a:defRPr b="0" i="0" sz="3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64" name="Google Shape;64;p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indent="-431800" lvl="0" marL="45720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90000"/>
              </a:lnSpc>
              <a:spcBef>
                <a:spcPts val="5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5" name="Google Shape;65;p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9pPr>
          </a:lstStyle>
          <a:p/>
        </p:txBody>
      </p:sp>
      <p:sp>
        <p:nvSpPr>
          <p:cNvPr id="66" name="Google Shape;66;p9"/>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67" name="Google Shape;67;p9"/>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68" name="Google Shape;68;p9"/>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9" name="Shape 69"/>
        <p:cNvGrpSpPr/>
        <p:nvPr/>
      </p:nvGrpSpPr>
      <p:grpSpPr>
        <a:xfrm>
          <a:off x="0" y="0"/>
          <a:ext cx="0" cy="0"/>
          <a:chOff x="0" y="0"/>
          <a:chExt cx="0" cy="0"/>
        </a:xfrm>
      </p:grpSpPr>
      <p:sp>
        <p:nvSpPr>
          <p:cNvPr id="70" name="Google Shape;70;p1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1"/>
              </a:buClr>
              <a:buSzPts val="3200"/>
              <a:buFont typeface="Calibri"/>
              <a:buNone/>
              <a:defRPr b="0" i="0" sz="3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1" name="Google Shape;71;p10"/>
          <p:cNvSpPr/>
          <p:nvPr>
            <p:ph idx="2" type="pic"/>
          </p:nvPr>
        </p:nvSpPr>
        <p:spPr>
          <a:xfrm>
            <a:off x="5183188" y="987425"/>
            <a:ext cx="6172200" cy="4873625"/>
          </a:xfrm>
          <a:prstGeom prst="rect">
            <a:avLst/>
          </a:prstGeom>
          <a:noFill/>
          <a:ln>
            <a:noFill/>
          </a:ln>
        </p:spPr>
      </p:sp>
      <p:sp>
        <p:nvSpPr>
          <p:cNvPr id="72" name="Google Shape;72;p1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9pPr>
          </a:lstStyle>
          <a:p/>
        </p:txBody>
      </p:sp>
      <p:sp>
        <p:nvSpPr>
          <p:cNvPr id="73" name="Google Shape;73;p10"/>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74" name="Google Shape;74;p10"/>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75" name="Google Shape;75;p10"/>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6.xml"/><Relationship Id="rId10" Type="http://schemas.openxmlformats.org/officeDocument/2006/relationships/slideLayout" Target="../slideLayouts/slideLayout5.xml"/><Relationship Id="rId13" Type="http://schemas.openxmlformats.org/officeDocument/2006/relationships/slideLayout" Target="../slideLayouts/slideLayout8.xml"/><Relationship Id="rId12" Type="http://schemas.openxmlformats.org/officeDocument/2006/relationships/slideLayout" Target="../slideLayouts/slideLayout7.xml"/><Relationship Id="rId1" Type="http://schemas.openxmlformats.org/officeDocument/2006/relationships/image" Target="../media/image41.jpg"/><Relationship Id="rId2" Type="http://schemas.openxmlformats.org/officeDocument/2006/relationships/image" Target="../media/image3.png"/><Relationship Id="rId3" Type="http://schemas.openxmlformats.org/officeDocument/2006/relationships/image" Target="../media/image7.png"/><Relationship Id="rId4" Type="http://schemas.openxmlformats.org/officeDocument/2006/relationships/image" Target="../media/image4.jpg"/><Relationship Id="rId9" Type="http://schemas.openxmlformats.org/officeDocument/2006/relationships/slideLayout" Target="../slideLayouts/slideLayout4.xml"/><Relationship Id="rId15" Type="http://schemas.openxmlformats.org/officeDocument/2006/relationships/slideLayout" Target="../slideLayouts/slideLayout10.xml"/><Relationship Id="rId14" Type="http://schemas.openxmlformats.org/officeDocument/2006/relationships/slideLayout" Target="../slideLayouts/slideLayout9.xml"/><Relationship Id="rId17" Type="http://schemas.openxmlformats.org/officeDocument/2006/relationships/theme" Target="../theme/theme2.xml"/><Relationship Id="rId16" Type="http://schemas.openxmlformats.org/officeDocument/2006/relationships/slideLayout" Target="../slideLayouts/slideLayout11.xml"/><Relationship Id="rId5" Type="http://schemas.openxmlformats.org/officeDocument/2006/relationships/image" Target="../media/image10.png"/><Relationship Id="rId6" Type="http://schemas.openxmlformats.org/officeDocument/2006/relationships/slideLayout" Target="../slideLayouts/slideLayout1.xml"/><Relationship Id="rId7" Type="http://schemas.openxmlformats.org/officeDocument/2006/relationships/slideLayout" Target="../slideLayouts/slideLayout2.xml"/><Relationship Id="rId8"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5" name="Shape 5"/>
        <p:cNvGrpSpPr/>
        <p:nvPr/>
      </p:nvGrpSpPr>
      <p:grpSpPr>
        <a:xfrm>
          <a:off x="0" y="0"/>
          <a:ext cx="0" cy="0"/>
          <a:chOff x="0" y="0"/>
          <a:chExt cx="0" cy="0"/>
        </a:xfrm>
      </p:grpSpPr>
      <p:pic>
        <p:nvPicPr>
          <p:cNvPr id="6" name="Google Shape;6;p1"/>
          <p:cNvPicPr preferRelativeResize="0"/>
          <p:nvPr/>
        </p:nvPicPr>
        <p:blipFill rotWithShape="1">
          <a:blip r:embed="rId2">
            <a:alphaModFix/>
          </a:blip>
          <a:srcRect b="0" l="0" r="0" t="0"/>
          <a:stretch/>
        </p:blipFill>
        <p:spPr>
          <a:xfrm>
            <a:off x="-325741" y="-165930"/>
            <a:ext cx="13192892" cy="7831736"/>
          </a:xfrm>
          <a:prstGeom prst="rect">
            <a:avLst/>
          </a:prstGeom>
          <a:noFill/>
          <a:ln>
            <a:noFill/>
          </a:ln>
        </p:spPr>
      </p:pic>
      <p:sp>
        <p:nvSpPr>
          <p:cNvPr id="7" name="Google Shape;7;p1"/>
          <p:cNvSpPr txBox="1"/>
          <p:nvPr/>
        </p:nvSpPr>
        <p:spPr>
          <a:xfrm>
            <a:off x="838200" y="365125"/>
            <a:ext cx="10515600" cy="132556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ED701A"/>
              </a:buClr>
              <a:buSzPts val="4400"/>
              <a:buFont typeface="Montserrat"/>
              <a:buNone/>
            </a:pPr>
            <a:r>
              <a:rPr b="1" i="0" lang="en-US" sz="4400" u="none" cap="none" strike="noStrike">
                <a:solidFill>
                  <a:srgbClr val="ED701A"/>
                </a:solidFill>
                <a:latin typeface="Montserrat"/>
                <a:ea typeface="Montserrat"/>
                <a:cs typeface="Montserrat"/>
                <a:sym typeface="Montserrat"/>
              </a:rPr>
              <a:t>HEADING TWO</a:t>
            </a:r>
            <a:endParaRPr b="1" i="0" sz="4400" u="none" cap="none" strike="noStrike">
              <a:solidFill>
                <a:srgbClr val="ED701A"/>
              </a:solidFill>
              <a:latin typeface="Montserrat"/>
              <a:ea typeface="Montserrat"/>
              <a:cs typeface="Montserrat"/>
              <a:sym typeface="Montserrat"/>
            </a:endParaRPr>
          </a:p>
        </p:txBody>
      </p:sp>
      <p:sp>
        <p:nvSpPr>
          <p:cNvPr id="8" name="Google Shape;8;p1"/>
          <p:cNvSpPr txBox="1"/>
          <p:nvPr/>
        </p:nvSpPr>
        <p:spPr>
          <a:xfrm>
            <a:off x="838200" y="1573376"/>
            <a:ext cx="10515600" cy="4351338"/>
          </a:xfrm>
          <a:prstGeom prst="rect">
            <a:avLst/>
          </a:prstGeom>
          <a:noFill/>
          <a:ln>
            <a:noFill/>
          </a:ln>
        </p:spPr>
        <p:txBody>
          <a:bodyPr anchorCtr="0" anchor="t" bIns="45700" lIns="91425" spcFirstLastPara="1" rIns="91425" wrap="square" tIns="45700">
            <a:normAutofit/>
          </a:bodyPr>
          <a:lstStyle/>
          <a:p>
            <a:pPr indent="-228600" lvl="0" marL="228600" marR="0" rtl="0" algn="l">
              <a:lnSpc>
                <a:spcPct val="90000"/>
              </a:lnSpc>
              <a:spcBef>
                <a:spcPts val="0"/>
              </a:spcBef>
              <a:spcAft>
                <a:spcPts val="0"/>
              </a:spcAft>
              <a:buClr>
                <a:schemeClr val="lt1"/>
              </a:buClr>
              <a:buSzPts val="2400"/>
              <a:buFont typeface="Arial"/>
              <a:buChar char="•"/>
            </a:pPr>
            <a:r>
              <a:rPr b="0" i="0" lang="en-US" sz="2400" u="none" cap="none" strike="noStrike">
                <a:solidFill>
                  <a:schemeClr val="lt1"/>
                </a:solidFill>
                <a:latin typeface="Montserrat"/>
                <a:ea typeface="Montserrat"/>
                <a:cs typeface="Montserrat"/>
                <a:sym typeface="Montserrat"/>
              </a:rPr>
              <a:t>Points of the speech</a:t>
            </a:r>
            <a:endParaRPr b="0" i="0" sz="2400" u="none" cap="none" strike="noStrike">
              <a:solidFill>
                <a:schemeClr val="lt1"/>
              </a:solidFill>
              <a:latin typeface="Montserrat"/>
              <a:ea typeface="Montserrat"/>
              <a:cs typeface="Montserrat"/>
              <a:sym typeface="Montserrat"/>
            </a:endParaRPr>
          </a:p>
        </p:txBody>
      </p:sp>
      <p:sp>
        <p:nvSpPr>
          <p:cNvPr id="9" name="Google Shape;9;p1"/>
          <p:cNvSpPr txBox="1"/>
          <p:nvPr/>
        </p:nvSpPr>
        <p:spPr>
          <a:xfrm>
            <a:off x="430306" y="5956557"/>
            <a:ext cx="4397828"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ED701A"/>
                </a:solidFill>
                <a:latin typeface="Montserrat"/>
                <a:ea typeface="Montserrat"/>
                <a:cs typeface="Montserrat"/>
                <a:sym typeface="Montserrat"/>
              </a:rPr>
              <a:t>SPEAKER </a:t>
            </a:r>
            <a:r>
              <a:rPr b="0" i="0" lang="en-US" sz="2000" u="none" cap="none" strike="noStrike">
                <a:solidFill>
                  <a:srgbClr val="ED701A"/>
                </a:solidFill>
                <a:latin typeface="Montserrat"/>
                <a:ea typeface="Montserrat"/>
                <a:cs typeface="Montserrat"/>
                <a:sym typeface="Montserrat"/>
              </a:rPr>
              <a:t>NAME</a:t>
            </a:r>
            <a:endParaRPr b="0" i="0" sz="1400" u="none" cap="none" strike="noStrike">
              <a:solidFill>
                <a:srgbClr val="000000"/>
              </a:solidFill>
              <a:latin typeface="Arial"/>
              <a:ea typeface="Arial"/>
              <a:cs typeface="Arial"/>
              <a:sym typeface="Arial"/>
            </a:endParaRPr>
          </a:p>
        </p:txBody>
      </p:sp>
      <p:sp>
        <p:nvSpPr>
          <p:cNvPr id="10" name="Google Shape;10;p1"/>
          <p:cNvSpPr txBox="1"/>
          <p:nvPr/>
        </p:nvSpPr>
        <p:spPr>
          <a:xfrm>
            <a:off x="472198" y="6322686"/>
            <a:ext cx="4397828"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lt1"/>
                </a:solidFill>
                <a:latin typeface="Montserrat"/>
                <a:ea typeface="Montserrat"/>
                <a:cs typeface="Montserrat"/>
                <a:sym typeface="Montserrat"/>
              </a:rPr>
              <a:t>TOPIC</a:t>
            </a:r>
            <a:endParaRPr b="0" i="0" sz="2400" u="none" cap="none" strike="noStrike">
              <a:solidFill>
                <a:schemeClr val="lt1"/>
              </a:solidFill>
              <a:latin typeface="Montserrat"/>
              <a:ea typeface="Montserrat"/>
              <a:cs typeface="Montserrat"/>
              <a:sym typeface="Montserrat"/>
            </a:endParaRPr>
          </a:p>
        </p:txBody>
      </p:sp>
      <p:pic>
        <p:nvPicPr>
          <p:cNvPr id="11" name="Google Shape;11;p1"/>
          <p:cNvPicPr preferRelativeResize="0"/>
          <p:nvPr/>
        </p:nvPicPr>
        <p:blipFill rotWithShape="1">
          <a:blip r:embed="rId3">
            <a:alphaModFix/>
          </a:blip>
          <a:srcRect b="0" l="0" r="0" t="0"/>
          <a:stretch/>
        </p:blipFill>
        <p:spPr>
          <a:xfrm rot="-2403032">
            <a:off x="78659" y="6170896"/>
            <a:ext cx="871015" cy="561945"/>
          </a:xfrm>
          <a:prstGeom prst="rect">
            <a:avLst/>
          </a:prstGeom>
          <a:noFill/>
          <a:ln>
            <a:noFill/>
          </a:ln>
        </p:spPr>
      </p:pic>
      <p:cxnSp>
        <p:nvCxnSpPr>
          <p:cNvPr id="12" name="Google Shape;12;p1"/>
          <p:cNvCxnSpPr/>
          <p:nvPr/>
        </p:nvCxnSpPr>
        <p:spPr>
          <a:xfrm>
            <a:off x="430306" y="5782235"/>
            <a:ext cx="10400254" cy="0"/>
          </a:xfrm>
          <a:prstGeom prst="straightConnector1">
            <a:avLst/>
          </a:prstGeom>
          <a:noFill/>
          <a:ln cap="flat" cmpd="sng" w="9525">
            <a:solidFill>
              <a:srgbClr val="ED701A"/>
            </a:solidFill>
            <a:prstDash val="solid"/>
            <a:miter lim="800000"/>
            <a:headEnd len="sm" w="sm" type="none"/>
            <a:tailEnd len="sm" w="sm" type="none"/>
          </a:ln>
        </p:spPr>
      </p:cxnSp>
      <p:pic>
        <p:nvPicPr>
          <p:cNvPr descr="A picture containing text, sign&#10;&#10;Description automatically generated" id="13" name="Google Shape;13;p1"/>
          <p:cNvPicPr preferRelativeResize="0"/>
          <p:nvPr/>
        </p:nvPicPr>
        <p:blipFill rotWithShape="1">
          <a:blip r:embed="rId4">
            <a:alphaModFix/>
          </a:blip>
          <a:srcRect b="0" l="0" r="0" t="0"/>
          <a:stretch/>
        </p:blipFill>
        <p:spPr>
          <a:xfrm>
            <a:off x="11059592" y="5716591"/>
            <a:ext cx="1055287" cy="1141409"/>
          </a:xfrm>
          <a:prstGeom prst="rect">
            <a:avLst/>
          </a:prstGeom>
          <a:noFill/>
          <a:ln>
            <a:noFill/>
          </a:ln>
        </p:spPr>
      </p:pic>
      <p:pic>
        <p:nvPicPr>
          <p:cNvPr id="14" name="Google Shape;14;p1"/>
          <p:cNvPicPr preferRelativeResize="0"/>
          <p:nvPr/>
        </p:nvPicPr>
        <p:blipFill rotWithShape="1">
          <a:blip r:embed="rId5">
            <a:alphaModFix/>
          </a:blip>
          <a:srcRect b="0" l="0" r="0" t="0"/>
          <a:stretch/>
        </p:blipFill>
        <p:spPr>
          <a:xfrm>
            <a:off x="10719810" y="212274"/>
            <a:ext cx="1475905" cy="1631263"/>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6"/>
    <p:sldLayoutId id="2147483649" r:id="rId7"/>
    <p:sldLayoutId id="2147483650" r:id="rId8"/>
    <p:sldLayoutId id="2147483651" r:id="rId9"/>
    <p:sldLayoutId id="2147483652" r:id="rId10"/>
    <p:sldLayoutId id="2147483653" r:id="rId11"/>
    <p:sldLayoutId id="2147483654" r:id="rId12"/>
    <p:sldLayoutId id="2147483655" r:id="rId13"/>
    <p:sldLayoutId id="2147483656" r:id="rId14"/>
    <p:sldLayoutId id="2147483657" r:id="rId15"/>
    <p:sldLayoutId id="2147483658"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2.jpg"/><Relationship Id="rId4" Type="http://schemas.openxmlformats.org/officeDocument/2006/relationships/image" Target="../media/image19.png"/><Relationship Id="rId5" Type="http://schemas.openxmlformats.org/officeDocument/2006/relationships/image" Target="../media/image1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7.png"/><Relationship Id="rId4" Type="http://schemas.openxmlformats.org/officeDocument/2006/relationships/image" Target="../media/image4.jpg"/><Relationship Id="rId5" Type="http://schemas.openxmlformats.org/officeDocument/2006/relationships/image" Target="../media/image35.png"/><Relationship Id="rId6" Type="http://schemas.openxmlformats.org/officeDocument/2006/relationships/image" Target="../media/image30.png"/><Relationship Id="rId7" Type="http://schemas.openxmlformats.org/officeDocument/2006/relationships/image" Target="../media/image31.png"/><Relationship Id="rId8" Type="http://schemas.openxmlformats.org/officeDocument/2006/relationships/image" Target="../media/image3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7.png"/><Relationship Id="rId4" Type="http://schemas.openxmlformats.org/officeDocument/2006/relationships/image" Target="../media/image4.jpg"/><Relationship Id="rId5" Type="http://schemas.openxmlformats.org/officeDocument/2006/relationships/image" Target="../media/image33.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7.png"/><Relationship Id="rId4" Type="http://schemas.openxmlformats.org/officeDocument/2006/relationships/image" Target="../media/image4.jpg"/><Relationship Id="rId5" Type="http://schemas.openxmlformats.org/officeDocument/2006/relationships/image" Target="../media/image4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7.png"/><Relationship Id="rId4" Type="http://schemas.openxmlformats.org/officeDocument/2006/relationships/image" Target="../media/image4.jpg"/><Relationship Id="rId5" Type="http://schemas.openxmlformats.org/officeDocument/2006/relationships/image" Target="../media/image38.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7.png"/><Relationship Id="rId4" Type="http://schemas.openxmlformats.org/officeDocument/2006/relationships/image" Target="../media/image4.jpg"/><Relationship Id="rId5" Type="http://schemas.openxmlformats.org/officeDocument/2006/relationships/image" Target="../media/image4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7.png"/><Relationship Id="rId4" Type="http://schemas.openxmlformats.org/officeDocument/2006/relationships/image" Target="../media/image4.jpg"/><Relationship Id="rId5" Type="http://schemas.openxmlformats.org/officeDocument/2006/relationships/image" Target="../media/image45.g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7.png"/><Relationship Id="rId4" Type="http://schemas.openxmlformats.org/officeDocument/2006/relationships/image" Target="../media/image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7.png"/><Relationship Id="rId4" Type="http://schemas.openxmlformats.org/officeDocument/2006/relationships/image" Target="../media/image4.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7.png"/><Relationship Id="rId4" Type="http://schemas.openxmlformats.org/officeDocument/2006/relationships/image" Target="../media/image4.jpg"/><Relationship Id="rId5" Type="http://schemas.openxmlformats.org/officeDocument/2006/relationships/image" Target="../media/image3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7.png"/><Relationship Id="rId4" Type="http://schemas.openxmlformats.org/officeDocument/2006/relationships/image" Target="../media/image4.jpg"/><Relationship Id="rId5" Type="http://schemas.openxmlformats.org/officeDocument/2006/relationships/image" Target="../media/image37.gif"/></Relationships>
</file>

<file path=ppt/slides/_rels/slide2.xml.rels><?xml version="1.0" encoding="UTF-8" standalone="yes"?><Relationships xmlns="http://schemas.openxmlformats.org/package/2006/relationships"><Relationship Id="rId11" Type="http://schemas.openxmlformats.org/officeDocument/2006/relationships/image" Target="../media/image20.png"/><Relationship Id="rId10"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7.png"/><Relationship Id="rId9" Type="http://schemas.openxmlformats.org/officeDocument/2006/relationships/image" Target="../media/image18.png"/><Relationship Id="rId5" Type="http://schemas.openxmlformats.org/officeDocument/2006/relationships/image" Target="../media/image4.jpg"/><Relationship Id="rId6" Type="http://schemas.openxmlformats.org/officeDocument/2006/relationships/image" Target="../media/image5.png"/><Relationship Id="rId7" Type="http://schemas.openxmlformats.org/officeDocument/2006/relationships/image" Target="../media/image15.png"/><Relationship Id="rId8" Type="http://schemas.openxmlformats.org/officeDocument/2006/relationships/image" Target="../media/image1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7.png"/><Relationship Id="rId4" Type="http://schemas.openxmlformats.org/officeDocument/2006/relationships/image" Target="../media/image4.jpg"/><Relationship Id="rId5" Type="http://schemas.openxmlformats.org/officeDocument/2006/relationships/image" Target="../media/image4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53.jpg"/><Relationship Id="rId4" Type="http://schemas.openxmlformats.org/officeDocument/2006/relationships/image" Target="../media/image54.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7.png"/><Relationship Id="rId4" Type="http://schemas.openxmlformats.org/officeDocument/2006/relationships/image" Target="../media/image4.jpg"/><Relationship Id="rId5" Type="http://schemas.openxmlformats.org/officeDocument/2006/relationships/image" Target="../media/image48.png"/><Relationship Id="rId6" Type="http://schemas.openxmlformats.org/officeDocument/2006/relationships/image" Target="../media/image46.png"/><Relationship Id="rId7" Type="http://schemas.openxmlformats.org/officeDocument/2006/relationships/image" Target="../media/image49.png"/><Relationship Id="rId8" Type="http://schemas.openxmlformats.org/officeDocument/2006/relationships/image" Target="../media/image5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2.jpg"/><Relationship Id="rId4" Type="http://schemas.openxmlformats.org/officeDocument/2006/relationships/image" Target="../media/image19.png"/><Relationship Id="rId5" Type="http://schemas.openxmlformats.org/officeDocument/2006/relationships/image" Target="../media/image14.png"/><Relationship Id="rId6" Type="http://schemas.openxmlformats.org/officeDocument/2006/relationships/image" Target="../media/image47.png"/><Relationship Id="rId7" Type="http://schemas.openxmlformats.org/officeDocument/2006/relationships/image" Target="../media/image5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3.jpg"/><Relationship Id="rId4" Type="http://schemas.openxmlformats.org/officeDocument/2006/relationships/image" Target="../media/image3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7.png"/><Relationship Id="rId4" Type="http://schemas.openxmlformats.org/officeDocument/2006/relationships/image" Target="../media/image4.jpg"/><Relationship Id="rId5" Type="http://schemas.openxmlformats.org/officeDocument/2006/relationships/image" Target="../media/image2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png"/><Relationship Id="rId4" Type="http://schemas.openxmlformats.org/officeDocument/2006/relationships/image" Target="../media/image4.jpg"/><Relationship Id="rId5" Type="http://schemas.openxmlformats.org/officeDocument/2006/relationships/image" Target="../media/image28.png"/><Relationship Id="rId6" Type="http://schemas.openxmlformats.org/officeDocument/2006/relationships/image" Target="../media/image22.png"/><Relationship Id="rId7" Type="http://schemas.openxmlformats.org/officeDocument/2006/relationships/image" Target="../media/image23.png"/><Relationship Id="rId8" Type="http://schemas.openxmlformats.org/officeDocument/2006/relationships/image" Target="../media/image2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7.png"/><Relationship Id="rId4" Type="http://schemas.openxmlformats.org/officeDocument/2006/relationships/image" Target="../media/image4.jp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7.png"/><Relationship Id="rId4" Type="http://schemas.openxmlformats.org/officeDocument/2006/relationships/image" Target="../media/image7.png"/><Relationship Id="rId5" Type="http://schemas.openxmlformats.org/officeDocument/2006/relationships/image" Target="../media/image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7.png"/><Relationship Id="rId4" Type="http://schemas.openxmlformats.org/officeDocument/2006/relationships/image" Target="../media/image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50.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pic>
        <p:nvPicPr>
          <p:cNvPr id="92" name="Google Shape;92;p13"/>
          <p:cNvPicPr preferRelativeResize="0"/>
          <p:nvPr/>
        </p:nvPicPr>
        <p:blipFill rotWithShape="1">
          <a:blip r:embed="rId3">
            <a:alphaModFix/>
          </a:blip>
          <a:srcRect b="0" l="0" r="0" t="0"/>
          <a:stretch/>
        </p:blipFill>
        <p:spPr>
          <a:xfrm>
            <a:off x="-798881" y="-775561"/>
            <a:ext cx="13789762" cy="8186057"/>
          </a:xfrm>
          <a:prstGeom prst="rect">
            <a:avLst/>
          </a:prstGeom>
          <a:noFill/>
          <a:ln>
            <a:noFill/>
          </a:ln>
        </p:spPr>
      </p:pic>
      <p:sp>
        <p:nvSpPr>
          <p:cNvPr id="93" name="Google Shape;93;p13"/>
          <p:cNvSpPr/>
          <p:nvPr/>
        </p:nvSpPr>
        <p:spPr>
          <a:xfrm>
            <a:off x="3753052" y="3520668"/>
            <a:ext cx="2831577" cy="2831577"/>
          </a:xfrm>
          <a:prstGeom prst="ellipse">
            <a:avLst/>
          </a:prstGeom>
          <a:solidFill>
            <a:srgbClr val="0E7EC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person in a suit with his arms crossed&#10;&#10;Description automatically generated with medium confidence" id="94" name="Google Shape;94;p13"/>
          <p:cNvPicPr preferRelativeResize="0"/>
          <p:nvPr/>
        </p:nvPicPr>
        <p:blipFill rotWithShape="1">
          <a:blip r:embed="rId4">
            <a:alphaModFix/>
          </a:blip>
          <a:srcRect b="0" l="-13582" r="-13582" t="15223"/>
          <a:stretch/>
        </p:blipFill>
        <p:spPr>
          <a:xfrm>
            <a:off x="3753052" y="3520668"/>
            <a:ext cx="2831576" cy="2831577"/>
          </a:xfrm>
          <a:prstGeom prst="ellipse">
            <a:avLst/>
          </a:prstGeom>
          <a:noFill/>
          <a:ln>
            <a:noFill/>
          </a:ln>
        </p:spPr>
      </p:pic>
      <p:sp>
        <p:nvSpPr>
          <p:cNvPr id="95" name="Google Shape;95;p13"/>
          <p:cNvSpPr txBox="1"/>
          <p:nvPr/>
        </p:nvSpPr>
        <p:spPr>
          <a:xfrm>
            <a:off x="7085719" y="4842374"/>
            <a:ext cx="43977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lang="en-US" sz="3600">
                <a:solidFill>
                  <a:schemeClr val="lt2"/>
                </a:solidFill>
                <a:latin typeface="Montserrat"/>
                <a:ea typeface="Montserrat"/>
                <a:cs typeface="Montserrat"/>
                <a:sym typeface="Montserrat"/>
              </a:rPr>
              <a:t>Jeff Sing</a:t>
            </a:r>
            <a:endParaRPr b="0" i="0" sz="1400" u="none" cap="none" strike="noStrike">
              <a:solidFill>
                <a:srgbClr val="000000"/>
              </a:solidFill>
              <a:latin typeface="Arial"/>
              <a:ea typeface="Arial"/>
              <a:cs typeface="Arial"/>
              <a:sym typeface="Arial"/>
            </a:endParaRPr>
          </a:p>
        </p:txBody>
      </p:sp>
      <p:sp>
        <p:nvSpPr>
          <p:cNvPr id="96" name="Google Shape;96;p13"/>
          <p:cNvSpPr txBox="1"/>
          <p:nvPr/>
        </p:nvSpPr>
        <p:spPr>
          <a:xfrm>
            <a:off x="7085719" y="5423230"/>
            <a:ext cx="4397700" cy="1293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lang="en-US" sz="2600">
                <a:solidFill>
                  <a:srgbClr val="ED701A"/>
                </a:solidFill>
                <a:latin typeface="Montserrat"/>
                <a:ea typeface="Montserrat"/>
                <a:cs typeface="Montserrat"/>
                <a:sym typeface="Montserrat"/>
              </a:rPr>
              <a:t>Building a Modern QA Program From the Ground Up</a:t>
            </a:r>
            <a:endParaRPr b="0" i="0" sz="2600" u="none" cap="none" strike="noStrike">
              <a:solidFill>
                <a:srgbClr val="ED701A"/>
              </a:solidFill>
              <a:latin typeface="Montserrat"/>
              <a:ea typeface="Montserrat"/>
              <a:cs typeface="Montserrat"/>
              <a:sym typeface="Montserrat"/>
            </a:endParaRPr>
          </a:p>
        </p:txBody>
      </p:sp>
      <p:sp>
        <p:nvSpPr>
          <p:cNvPr id="97" name="Google Shape;97;p13"/>
          <p:cNvSpPr txBox="1"/>
          <p:nvPr/>
        </p:nvSpPr>
        <p:spPr>
          <a:xfrm>
            <a:off x="3809697" y="4390845"/>
            <a:ext cx="968651"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Your picture</a:t>
            </a:r>
            <a:endParaRPr b="0" i="0" sz="1400" u="none" cap="none" strike="noStrike">
              <a:solidFill>
                <a:srgbClr val="000000"/>
              </a:solidFill>
              <a:latin typeface="Arial"/>
              <a:ea typeface="Arial"/>
              <a:cs typeface="Arial"/>
              <a:sym typeface="Arial"/>
            </a:endParaRPr>
          </a:p>
        </p:txBody>
      </p:sp>
      <p:pic>
        <p:nvPicPr>
          <p:cNvPr id="98" name="Google Shape;98;p13"/>
          <p:cNvPicPr preferRelativeResize="0"/>
          <p:nvPr/>
        </p:nvPicPr>
        <p:blipFill>
          <a:blip r:embed="rId5">
            <a:alphaModFix/>
          </a:blip>
          <a:stretch>
            <a:fillRect/>
          </a:stretch>
        </p:blipFill>
        <p:spPr>
          <a:xfrm>
            <a:off x="3644825" y="3277463"/>
            <a:ext cx="3048000" cy="3318000"/>
          </a:xfrm>
          <a:prstGeom prst="ellipse">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22"/>
          <p:cNvSpPr/>
          <p:nvPr/>
        </p:nvSpPr>
        <p:spPr>
          <a:xfrm>
            <a:off x="813825" y="1793952"/>
            <a:ext cx="2226900" cy="3447900"/>
          </a:xfrm>
          <a:prstGeom prst="roundRect">
            <a:avLst>
              <a:gd fmla="val 9634" name="adj"/>
            </a:avLst>
          </a:prstGeom>
          <a:solidFill>
            <a:schemeClr val="accent1"/>
          </a:solidFill>
          <a:ln cap="flat" cmpd="sng" w="19050">
            <a:solidFill>
              <a:schemeClr val="dk1"/>
            </a:solidFill>
            <a:prstDash val="solid"/>
            <a:round/>
            <a:headEnd len="sm" w="sm" type="none"/>
            <a:tailEnd len="sm" w="sm" type="none"/>
          </a:ln>
          <a:effectLst>
            <a:outerShdw rotWithShape="0" algn="bl" dir="2280000" dist="57150">
              <a:srgbClr val="E1E2EA"/>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22"/>
          <p:cNvSpPr txBox="1"/>
          <p:nvPr>
            <p:ph type="title"/>
          </p:nvPr>
        </p:nvSpPr>
        <p:spPr>
          <a:xfrm>
            <a:off x="838200" y="365125"/>
            <a:ext cx="10515600" cy="1325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ED701A"/>
              </a:buClr>
              <a:buSzPts val="4400"/>
              <a:buFont typeface="Montserrat"/>
              <a:buNone/>
            </a:pPr>
            <a:r>
              <a:rPr b="1" lang="en-US" sz="3700">
                <a:solidFill>
                  <a:srgbClr val="ED701A"/>
                </a:solidFill>
                <a:latin typeface="Montserrat"/>
                <a:ea typeface="Montserrat"/>
                <a:cs typeface="Montserrat"/>
                <a:sym typeface="Montserrat"/>
              </a:rPr>
              <a:t>RESPONSIBILITIES AS A MODERN QUALITY PROGRAM LEADER</a:t>
            </a:r>
            <a:endParaRPr sz="3700"/>
          </a:p>
        </p:txBody>
      </p:sp>
      <p:sp>
        <p:nvSpPr>
          <p:cNvPr id="307" name="Google Shape;307;p22"/>
          <p:cNvSpPr txBox="1"/>
          <p:nvPr/>
        </p:nvSpPr>
        <p:spPr>
          <a:xfrm>
            <a:off x="472200" y="6322675"/>
            <a:ext cx="93315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lt1"/>
                </a:solidFill>
                <a:latin typeface="Montserrat"/>
                <a:ea typeface="Montserrat"/>
                <a:cs typeface="Montserrat"/>
                <a:sym typeface="Montserrat"/>
              </a:rPr>
              <a:t>TOPIC</a:t>
            </a:r>
            <a:r>
              <a:rPr b="1" lang="en-US" sz="2000">
                <a:solidFill>
                  <a:schemeClr val="lt1"/>
                </a:solidFill>
                <a:latin typeface="Montserrat"/>
                <a:ea typeface="Montserrat"/>
                <a:cs typeface="Montserrat"/>
                <a:sym typeface="Montserrat"/>
              </a:rPr>
              <a:t>: BUILDING A MODERN QA PROGRAM FROM THE GROUND UP</a:t>
            </a:r>
            <a:endParaRPr b="0" i="0" sz="2400" u="none" cap="none" strike="noStrike">
              <a:solidFill>
                <a:schemeClr val="lt1"/>
              </a:solidFill>
              <a:latin typeface="Montserrat"/>
              <a:ea typeface="Montserrat"/>
              <a:cs typeface="Montserrat"/>
              <a:sym typeface="Montserrat"/>
            </a:endParaRPr>
          </a:p>
        </p:txBody>
      </p:sp>
      <p:pic>
        <p:nvPicPr>
          <p:cNvPr id="308" name="Google Shape;308;p22"/>
          <p:cNvPicPr preferRelativeResize="0"/>
          <p:nvPr/>
        </p:nvPicPr>
        <p:blipFill rotWithShape="1">
          <a:blip r:embed="rId3">
            <a:alphaModFix/>
          </a:blip>
          <a:srcRect b="0" l="0" r="0" t="0"/>
          <a:stretch/>
        </p:blipFill>
        <p:spPr>
          <a:xfrm rot="-2403027">
            <a:off x="78659" y="6170896"/>
            <a:ext cx="871016" cy="561946"/>
          </a:xfrm>
          <a:prstGeom prst="rect">
            <a:avLst/>
          </a:prstGeom>
          <a:noFill/>
          <a:ln>
            <a:noFill/>
          </a:ln>
        </p:spPr>
      </p:pic>
      <p:cxnSp>
        <p:nvCxnSpPr>
          <p:cNvPr id="309" name="Google Shape;309;p22"/>
          <p:cNvCxnSpPr/>
          <p:nvPr/>
        </p:nvCxnSpPr>
        <p:spPr>
          <a:xfrm>
            <a:off x="430306" y="5782235"/>
            <a:ext cx="10400400" cy="0"/>
          </a:xfrm>
          <a:prstGeom prst="straightConnector1">
            <a:avLst/>
          </a:prstGeom>
          <a:noFill/>
          <a:ln cap="flat" cmpd="sng" w="9525">
            <a:solidFill>
              <a:srgbClr val="ED701A"/>
            </a:solidFill>
            <a:prstDash val="solid"/>
            <a:miter lim="800000"/>
            <a:headEnd len="sm" w="sm" type="none"/>
            <a:tailEnd len="sm" w="sm" type="none"/>
          </a:ln>
        </p:spPr>
      </p:cxnSp>
      <p:pic>
        <p:nvPicPr>
          <p:cNvPr descr="A picture containing text, sign&#10;&#10;Description automatically generated" id="310" name="Google Shape;310;p22"/>
          <p:cNvPicPr preferRelativeResize="0"/>
          <p:nvPr/>
        </p:nvPicPr>
        <p:blipFill rotWithShape="1">
          <a:blip r:embed="rId4">
            <a:alphaModFix/>
          </a:blip>
          <a:srcRect b="0" l="0" r="0" t="0"/>
          <a:stretch/>
        </p:blipFill>
        <p:spPr>
          <a:xfrm>
            <a:off x="11059592" y="5716591"/>
            <a:ext cx="1055288" cy="1141410"/>
          </a:xfrm>
          <a:prstGeom prst="rect">
            <a:avLst/>
          </a:prstGeom>
          <a:noFill/>
          <a:ln>
            <a:noFill/>
          </a:ln>
        </p:spPr>
      </p:pic>
      <p:sp>
        <p:nvSpPr>
          <p:cNvPr id="311" name="Google Shape;311;p22"/>
          <p:cNvSpPr/>
          <p:nvPr/>
        </p:nvSpPr>
        <p:spPr>
          <a:xfrm>
            <a:off x="1852775" y="6018425"/>
            <a:ext cx="2750100" cy="253200"/>
          </a:xfrm>
          <a:prstGeom prst="rect">
            <a:avLst/>
          </a:prstGeom>
          <a:solidFill>
            <a:srgbClr val="181B27"/>
          </a:solidFill>
          <a:ln cap="flat" cmpd="sng" w="9525">
            <a:solidFill>
              <a:srgbClr val="181B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22"/>
          <p:cNvSpPr txBox="1"/>
          <p:nvPr/>
        </p:nvSpPr>
        <p:spPr>
          <a:xfrm>
            <a:off x="1680174" y="5910232"/>
            <a:ext cx="30000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000">
                <a:solidFill>
                  <a:srgbClr val="ED701A"/>
                </a:solidFill>
                <a:latin typeface="Montserrat"/>
                <a:ea typeface="Montserrat"/>
                <a:cs typeface="Montserrat"/>
                <a:sym typeface="Montserrat"/>
              </a:rPr>
              <a:t>: JEFF SING</a:t>
            </a:r>
            <a:endParaRPr>
              <a:solidFill>
                <a:schemeClr val="dk1"/>
              </a:solidFill>
            </a:endParaRPr>
          </a:p>
        </p:txBody>
      </p:sp>
      <p:sp>
        <p:nvSpPr>
          <p:cNvPr id="313" name="Google Shape;313;p22"/>
          <p:cNvSpPr/>
          <p:nvPr/>
        </p:nvSpPr>
        <p:spPr>
          <a:xfrm>
            <a:off x="3458550" y="1793950"/>
            <a:ext cx="2226900" cy="3447900"/>
          </a:xfrm>
          <a:prstGeom prst="roundRect">
            <a:avLst>
              <a:gd fmla="val 9634" name="adj"/>
            </a:avLst>
          </a:prstGeom>
          <a:solidFill>
            <a:schemeClr val="accent2"/>
          </a:solidFill>
          <a:ln cap="flat" cmpd="sng" w="19050">
            <a:solidFill>
              <a:schemeClr val="dk1"/>
            </a:solidFill>
            <a:prstDash val="solid"/>
            <a:round/>
            <a:headEnd len="sm" w="sm" type="none"/>
            <a:tailEnd len="sm" w="sm" type="none"/>
          </a:ln>
          <a:effectLst>
            <a:outerShdw rotWithShape="0" algn="bl" dir="2280000" dist="57150">
              <a:srgbClr val="E1E2EA"/>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22"/>
          <p:cNvSpPr/>
          <p:nvPr/>
        </p:nvSpPr>
        <p:spPr>
          <a:xfrm>
            <a:off x="6115875" y="1793951"/>
            <a:ext cx="2226900" cy="3447900"/>
          </a:xfrm>
          <a:prstGeom prst="roundRect">
            <a:avLst>
              <a:gd fmla="val 9634" name="adj"/>
            </a:avLst>
          </a:prstGeom>
          <a:solidFill>
            <a:schemeClr val="accent4"/>
          </a:solidFill>
          <a:ln cap="flat" cmpd="sng" w="19050">
            <a:solidFill>
              <a:srgbClr val="E1E2EA"/>
            </a:solidFill>
            <a:prstDash val="solid"/>
            <a:round/>
            <a:headEnd len="sm" w="sm" type="none"/>
            <a:tailEnd len="sm" w="sm" type="none"/>
          </a:ln>
          <a:effectLst>
            <a:outerShdw rotWithShape="0" algn="bl" dir="2280000" dist="57150">
              <a:srgbClr val="E1E2EA"/>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22"/>
          <p:cNvSpPr/>
          <p:nvPr/>
        </p:nvSpPr>
        <p:spPr>
          <a:xfrm>
            <a:off x="6578163" y="1960789"/>
            <a:ext cx="1302300" cy="13023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400">
              <a:solidFill>
                <a:srgbClr val="000000"/>
              </a:solidFill>
              <a:latin typeface="Fira Sans Extra Condensed SemiBold"/>
              <a:ea typeface="Fira Sans Extra Condensed SemiBold"/>
              <a:cs typeface="Fira Sans Extra Condensed SemiBold"/>
              <a:sym typeface="Fira Sans Extra Condensed SemiBold"/>
            </a:endParaRPr>
          </a:p>
        </p:txBody>
      </p:sp>
      <p:sp>
        <p:nvSpPr>
          <p:cNvPr id="316" name="Google Shape;316;p22"/>
          <p:cNvSpPr/>
          <p:nvPr/>
        </p:nvSpPr>
        <p:spPr>
          <a:xfrm flipH="1">
            <a:off x="3920850" y="1960789"/>
            <a:ext cx="1302300" cy="13023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400">
              <a:solidFill>
                <a:srgbClr val="000000"/>
              </a:solidFill>
              <a:latin typeface="Fira Sans Extra Condensed SemiBold"/>
              <a:ea typeface="Fira Sans Extra Condensed SemiBold"/>
              <a:cs typeface="Fira Sans Extra Condensed SemiBold"/>
              <a:sym typeface="Fira Sans Extra Condensed SemiBold"/>
            </a:endParaRPr>
          </a:p>
        </p:txBody>
      </p:sp>
      <p:sp>
        <p:nvSpPr>
          <p:cNvPr id="317" name="Google Shape;317;p22"/>
          <p:cNvSpPr/>
          <p:nvPr/>
        </p:nvSpPr>
        <p:spPr>
          <a:xfrm flipH="1">
            <a:off x="1276113" y="1960789"/>
            <a:ext cx="1302300" cy="13023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400">
              <a:solidFill>
                <a:srgbClr val="000000"/>
              </a:solidFill>
              <a:latin typeface="Fira Sans Extra Condensed SemiBold"/>
              <a:ea typeface="Fira Sans Extra Condensed SemiBold"/>
              <a:cs typeface="Fira Sans Extra Condensed SemiBold"/>
              <a:sym typeface="Fira Sans Extra Condensed SemiBold"/>
            </a:endParaRPr>
          </a:p>
        </p:txBody>
      </p:sp>
      <p:grpSp>
        <p:nvGrpSpPr>
          <p:cNvPr id="318" name="Google Shape;318;p22"/>
          <p:cNvGrpSpPr/>
          <p:nvPr/>
        </p:nvGrpSpPr>
        <p:grpSpPr>
          <a:xfrm>
            <a:off x="940113" y="3414763"/>
            <a:ext cx="1974300" cy="1179837"/>
            <a:chOff x="939975" y="3452851"/>
            <a:chExt cx="1974300" cy="1179837"/>
          </a:xfrm>
        </p:grpSpPr>
        <p:sp>
          <p:nvSpPr>
            <p:cNvPr id="319" name="Google Shape;319;p22"/>
            <p:cNvSpPr/>
            <p:nvPr/>
          </p:nvSpPr>
          <p:spPr>
            <a:xfrm flipH="1">
              <a:off x="1062375" y="3452851"/>
              <a:ext cx="1729500" cy="441600"/>
            </a:xfrm>
            <a:prstGeom prst="roundRect">
              <a:avLst>
                <a:gd fmla="val 50000" name="adj"/>
              </a:avLst>
            </a:prstGeom>
            <a:solidFill>
              <a:srgbClr val="FEC357"/>
            </a:solidFill>
            <a:ln>
              <a:noFill/>
            </a:ln>
          </p:spPr>
          <p:txBody>
            <a:bodyPr anchorCtr="0" anchor="ctr" bIns="91425" lIns="0" spcFirstLastPara="1" rIns="0" wrap="square" tIns="91425">
              <a:noAutofit/>
            </a:bodyPr>
            <a:lstStyle/>
            <a:p>
              <a:pPr indent="0" lvl="0" marL="0" rtl="0" algn="ctr">
                <a:spcBef>
                  <a:spcPts val="0"/>
                </a:spcBef>
                <a:spcAft>
                  <a:spcPts val="0"/>
                </a:spcAft>
                <a:buNone/>
              </a:pPr>
              <a:r>
                <a:rPr b="1" lang="en-US">
                  <a:solidFill>
                    <a:schemeClr val="lt1"/>
                  </a:solidFill>
                  <a:latin typeface="Fira Sans Extra Condensed"/>
                  <a:ea typeface="Fira Sans Extra Condensed"/>
                  <a:cs typeface="Fira Sans Extra Condensed"/>
                  <a:sym typeface="Fira Sans Extra Condensed"/>
                </a:rPr>
                <a:t>Quality Program Manager</a:t>
              </a:r>
              <a:endParaRPr b="1">
                <a:solidFill>
                  <a:schemeClr val="lt1"/>
                </a:solidFill>
                <a:latin typeface="Fira Sans Extra Condensed"/>
                <a:ea typeface="Fira Sans Extra Condensed"/>
                <a:cs typeface="Fira Sans Extra Condensed"/>
                <a:sym typeface="Fira Sans Extra Condensed"/>
              </a:endParaRPr>
            </a:p>
          </p:txBody>
        </p:sp>
        <p:sp>
          <p:nvSpPr>
            <p:cNvPr id="320" name="Google Shape;320;p22"/>
            <p:cNvSpPr txBox="1"/>
            <p:nvPr/>
          </p:nvSpPr>
          <p:spPr>
            <a:xfrm>
              <a:off x="939975" y="4062388"/>
              <a:ext cx="1974300" cy="570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US" sz="1200">
                  <a:solidFill>
                    <a:schemeClr val="lt1"/>
                  </a:solidFill>
                  <a:latin typeface="Roboto"/>
                  <a:ea typeface="Roboto"/>
                  <a:cs typeface="Roboto"/>
                  <a:sym typeface="Roboto"/>
                </a:rPr>
                <a:t>Implement the Quality SDLC Program, driving the engineering org towards its Quality North Star.</a:t>
              </a:r>
              <a:endParaRPr>
                <a:solidFill>
                  <a:schemeClr val="lt1"/>
                </a:solidFill>
                <a:latin typeface="Roboto"/>
                <a:ea typeface="Roboto"/>
                <a:cs typeface="Roboto"/>
                <a:sym typeface="Roboto"/>
              </a:endParaRPr>
            </a:p>
          </p:txBody>
        </p:sp>
      </p:grpSp>
      <p:grpSp>
        <p:nvGrpSpPr>
          <p:cNvPr id="321" name="Google Shape;321;p22"/>
          <p:cNvGrpSpPr/>
          <p:nvPr/>
        </p:nvGrpSpPr>
        <p:grpSpPr>
          <a:xfrm>
            <a:off x="3591150" y="3414760"/>
            <a:ext cx="1974300" cy="1368632"/>
            <a:chOff x="3591150" y="3452847"/>
            <a:chExt cx="1974300" cy="1368632"/>
          </a:xfrm>
        </p:grpSpPr>
        <p:sp>
          <p:nvSpPr>
            <p:cNvPr id="322" name="Google Shape;322;p22"/>
            <p:cNvSpPr/>
            <p:nvPr/>
          </p:nvSpPr>
          <p:spPr>
            <a:xfrm flipH="1">
              <a:off x="3709938" y="3452847"/>
              <a:ext cx="1724100" cy="441600"/>
            </a:xfrm>
            <a:prstGeom prst="roundRect">
              <a:avLst>
                <a:gd fmla="val 50000" name="adj"/>
              </a:avLst>
            </a:prstGeom>
            <a:solidFill>
              <a:srgbClr val="8999CE"/>
            </a:solidFill>
            <a:ln>
              <a:noFill/>
            </a:ln>
          </p:spPr>
          <p:txBody>
            <a:bodyPr anchorCtr="0" anchor="ctr" bIns="91425" lIns="0" spcFirstLastPara="1" rIns="0" wrap="square" tIns="91425">
              <a:noAutofit/>
            </a:bodyPr>
            <a:lstStyle/>
            <a:p>
              <a:pPr indent="0" lvl="0" marL="0" rtl="0" algn="ctr">
                <a:spcBef>
                  <a:spcPts val="0"/>
                </a:spcBef>
                <a:spcAft>
                  <a:spcPts val="0"/>
                </a:spcAft>
                <a:buNone/>
              </a:pPr>
              <a:r>
                <a:rPr lang="en-US">
                  <a:solidFill>
                    <a:schemeClr val="lt1"/>
                  </a:solidFill>
                  <a:latin typeface="Fira Sans Extra Condensed SemiBold"/>
                  <a:ea typeface="Fira Sans Extra Condensed SemiBold"/>
                  <a:cs typeface="Fira Sans Extra Condensed SemiBold"/>
                  <a:sym typeface="Fira Sans Extra Condensed SemiBold"/>
                </a:rPr>
                <a:t>Technical Architect</a:t>
              </a:r>
              <a:endParaRPr>
                <a:solidFill>
                  <a:schemeClr val="lt1"/>
                </a:solidFill>
                <a:latin typeface="Fira Sans Extra Condensed SemiBold"/>
                <a:ea typeface="Fira Sans Extra Condensed SemiBold"/>
                <a:cs typeface="Fira Sans Extra Condensed SemiBold"/>
                <a:sym typeface="Fira Sans Extra Condensed SemiBold"/>
              </a:endParaRPr>
            </a:p>
          </p:txBody>
        </p:sp>
        <p:sp>
          <p:nvSpPr>
            <p:cNvPr id="323" name="Google Shape;323;p22"/>
            <p:cNvSpPr txBox="1"/>
            <p:nvPr/>
          </p:nvSpPr>
          <p:spPr>
            <a:xfrm>
              <a:off x="3591150" y="4251179"/>
              <a:ext cx="1974300" cy="570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US" sz="1200">
                  <a:solidFill>
                    <a:schemeClr val="lt1"/>
                  </a:solidFill>
                  <a:latin typeface="Roboto"/>
                  <a:ea typeface="Roboto"/>
                  <a:cs typeface="Roboto"/>
                  <a:sym typeface="Roboto"/>
                </a:rPr>
                <a:t>Visionary of the technical roadmap of tools, frameworks, and QAOPS needed for engineering to move with high velocity.</a:t>
              </a:r>
              <a:endParaRPr sz="1200">
                <a:solidFill>
                  <a:schemeClr val="lt1"/>
                </a:solidFill>
                <a:latin typeface="Roboto"/>
                <a:ea typeface="Roboto"/>
                <a:cs typeface="Roboto"/>
                <a:sym typeface="Roboto"/>
              </a:endParaRPr>
            </a:p>
            <a:p>
              <a:pPr indent="0" lvl="0" marL="0" rtl="0" algn="l">
                <a:spcBef>
                  <a:spcPts val="0"/>
                </a:spcBef>
                <a:spcAft>
                  <a:spcPts val="0"/>
                </a:spcAft>
                <a:buNone/>
              </a:pPr>
              <a:r>
                <a:t/>
              </a:r>
              <a:endParaRPr sz="1200">
                <a:solidFill>
                  <a:schemeClr val="lt1"/>
                </a:solidFill>
                <a:latin typeface="Roboto"/>
                <a:ea typeface="Roboto"/>
                <a:cs typeface="Roboto"/>
                <a:sym typeface="Roboto"/>
              </a:endParaRPr>
            </a:p>
          </p:txBody>
        </p:sp>
      </p:grpSp>
      <p:grpSp>
        <p:nvGrpSpPr>
          <p:cNvPr id="324" name="Google Shape;324;p22"/>
          <p:cNvGrpSpPr/>
          <p:nvPr/>
        </p:nvGrpSpPr>
        <p:grpSpPr>
          <a:xfrm>
            <a:off x="6242163" y="3414760"/>
            <a:ext cx="1974300" cy="1249881"/>
            <a:chOff x="6229725" y="3452847"/>
            <a:chExt cx="1974300" cy="1249881"/>
          </a:xfrm>
        </p:grpSpPr>
        <p:sp>
          <p:nvSpPr>
            <p:cNvPr id="325" name="Google Shape;325;p22"/>
            <p:cNvSpPr/>
            <p:nvPr/>
          </p:nvSpPr>
          <p:spPr>
            <a:xfrm flipH="1">
              <a:off x="6368775" y="3452847"/>
              <a:ext cx="1721100" cy="441600"/>
            </a:xfrm>
            <a:prstGeom prst="roundRect">
              <a:avLst>
                <a:gd fmla="val 50000" name="adj"/>
              </a:avLst>
            </a:prstGeom>
            <a:solidFill>
              <a:srgbClr val="E4796B"/>
            </a:solidFill>
            <a:ln>
              <a:noFill/>
            </a:ln>
          </p:spPr>
          <p:txBody>
            <a:bodyPr anchorCtr="0" anchor="ctr" bIns="91425" lIns="0" spcFirstLastPara="1" rIns="0" wrap="square" tIns="91425">
              <a:noAutofit/>
            </a:bodyPr>
            <a:lstStyle/>
            <a:p>
              <a:pPr indent="0" lvl="0" marL="0" rtl="0" algn="ctr">
                <a:spcBef>
                  <a:spcPts val="0"/>
                </a:spcBef>
                <a:spcAft>
                  <a:spcPts val="0"/>
                </a:spcAft>
                <a:buClr>
                  <a:srgbClr val="000000"/>
                </a:buClr>
                <a:buSzPts val="1100"/>
                <a:buFont typeface="Arial"/>
                <a:buNone/>
              </a:pPr>
              <a:r>
                <a:rPr lang="en-US" sz="1500">
                  <a:solidFill>
                    <a:schemeClr val="lt1"/>
                  </a:solidFill>
                  <a:latin typeface="Fira Sans Extra Condensed SemiBold"/>
                  <a:ea typeface="Fira Sans Extra Condensed SemiBold"/>
                  <a:cs typeface="Fira Sans Extra Condensed SemiBold"/>
                  <a:sym typeface="Fira Sans Extra Condensed SemiBold"/>
                </a:rPr>
                <a:t>Quality Operations</a:t>
              </a:r>
              <a:endParaRPr sz="1500">
                <a:solidFill>
                  <a:schemeClr val="lt1"/>
                </a:solidFill>
                <a:latin typeface="Fira Sans Extra Condensed SemiBold"/>
                <a:ea typeface="Fira Sans Extra Condensed SemiBold"/>
                <a:cs typeface="Fira Sans Extra Condensed SemiBold"/>
                <a:sym typeface="Fira Sans Extra Condensed SemiBold"/>
              </a:endParaRPr>
            </a:p>
          </p:txBody>
        </p:sp>
        <p:sp>
          <p:nvSpPr>
            <p:cNvPr id="326" name="Google Shape;326;p22"/>
            <p:cNvSpPr txBox="1"/>
            <p:nvPr/>
          </p:nvSpPr>
          <p:spPr>
            <a:xfrm>
              <a:off x="6229725" y="4132428"/>
              <a:ext cx="1974300" cy="570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1200">
                  <a:solidFill>
                    <a:schemeClr val="lt1"/>
                  </a:solidFill>
                  <a:latin typeface="Roboto"/>
                  <a:ea typeface="Roboto"/>
                  <a:cs typeface="Roboto"/>
                  <a:sym typeface="Roboto"/>
                </a:rPr>
                <a:t>Identify what KPI/Metrics represent Quality, and review if organization is achieving its goals.</a:t>
              </a:r>
              <a:endParaRPr sz="1200">
                <a:solidFill>
                  <a:schemeClr val="lt1"/>
                </a:solidFill>
                <a:latin typeface="Roboto"/>
                <a:ea typeface="Roboto"/>
                <a:cs typeface="Roboto"/>
                <a:sym typeface="Roboto"/>
              </a:endParaRPr>
            </a:p>
            <a:p>
              <a:pPr indent="0" lvl="0" marL="0" rtl="0" algn="ctr">
                <a:spcBef>
                  <a:spcPts val="0"/>
                </a:spcBef>
                <a:spcAft>
                  <a:spcPts val="0"/>
                </a:spcAft>
                <a:buNone/>
              </a:pPr>
              <a:r>
                <a:t/>
              </a:r>
              <a:endParaRPr sz="1200">
                <a:solidFill>
                  <a:schemeClr val="lt1"/>
                </a:solidFill>
                <a:latin typeface="Roboto"/>
                <a:ea typeface="Roboto"/>
                <a:cs typeface="Roboto"/>
                <a:sym typeface="Roboto"/>
              </a:endParaRPr>
            </a:p>
          </p:txBody>
        </p:sp>
      </p:grpSp>
      <p:sp>
        <p:nvSpPr>
          <p:cNvPr id="327" name="Google Shape;327;p22"/>
          <p:cNvSpPr/>
          <p:nvPr/>
        </p:nvSpPr>
        <p:spPr>
          <a:xfrm>
            <a:off x="8773200" y="1793952"/>
            <a:ext cx="2226900" cy="3447900"/>
          </a:xfrm>
          <a:prstGeom prst="roundRect">
            <a:avLst>
              <a:gd fmla="val 9634" name="adj"/>
            </a:avLst>
          </a:prstGeom>
          <a:solidFill>
            <a:schemeClr val="accent6"/>
          </a:solidFill>
          <a:ln cap="flat" cmpd="sng" w="19050">
            <a:solidFill>
              <a:srgbClr val="E1E2EA"/>
            </a:solidFill>
            <a:prstDash val="solid"/>
            <a:round/>
            <a:headEnd len="sm" w="sm" type="none"/>
            <a:tailEnd len="sm" w="sm" type="none"/>
          </a:ln>
          <a:effectLst>
            <a:outerShdw rotWithShape="0" algn="bl" dir="2280000" dist="57150">
              <a:srgbClr val="E1E2EA"/>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22"/>
          <p:cNvSpPr/>
          <p:nvPr/>
        </p:nvSpPr>
        <p:spPr>
          <a:xfrm>
            <a:off x="9235488" y="1960789"/>
            <a:ext cx="1302300" cy="13023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400">
              <a:solidFill>
                <a:srgbClr val="000000"/>
              </a:solidFill>
              <a:latin typeface="Fira Sans Extra Condensed SemiBold"/>
              <a:ea typeface="Fira Sans Extra Condensed SemiBold"/>
              <a:cs typeface="Fira Sans Extra Condensed SemiBold"/>
              <a:sym typeface="Fira Sans Extra Condensed SemiBold"/>
            </a:endParaRPr>
          </a:p>
        </p:txBody>
      </p:sp>
      <p:grpSp>
        <p:nvGrpSpPr>
          <p:cNvPr id="329" name="Google Shape;329;p22"/>
          <p:cNvGrpSpPr/>
          <p:nvPr/>
        </p:nvGrpSpPr>
        <p:grpSpPr>
          <a:xfrm>
            <a:off x="8899488" y="3414760"/>
            <a:ext cx="1974300" cy="1515108"/>
            <a:chOff x="6229725" y="3452847"/>
            <a:chExt cx="1974300" cy="1515108"/>
          </a:xfrm>
        </p:grpSpPr>
        <p:sp>
          <p:nvSpPr>
            <p:cNvPr id="330" name="Google Shape;330;p22"/>
            <p:cNvSpPr/>
            <p:nvPr/>
          </p:nvSpPr>
          <p:spPr>
            <a:xfrm flipH="1">
              <a:off x="6368775" y="3452847"/>
              <a:ext cx="1721100" cy="441600"/>
            </a:xfrm>
            <a:prstGeom prst="roundRect">
              <a:avLst>
                <a:gd fmla="val 50000" name="adj"/>
              </a:avLst>
            </a:prstGeom>
            <a:solidFill>
              <a:schemeClr val="accent1"/>
            </a:solidFill>
            <a:ln>
              <a:noFill/>
            </a:ln>
          </p:spPr>
          <p:txBody>
            <a:bodyPr anchorCtr="0" anchor="ctr" bIns="91425" lIns="0" spcFirstLastPara="1" rIns="0" wrap="square" tIns="91425">
              <a:noAutofit/>
            </a:bodyPr>
            <a:lstStyle/>
            <a:p>
              <a:pPr indent="0" lvl="0" marL="0" rtl="0" algn="ctr">
                <a:spcBef>
                  <a:spcPts val="0"/>
                </a:spcBef>
                <a:spcAft>
                  <a:spcPts val="0"/>
                </a:spcAft>
                <a:buClr>
                  <a:srgbClr val="000000"/>
                </a:buClr>
                <a:buSzPts val="1100"/>
                <a:buFont typeface="Arial"/>
                <a:buNone/>
              </a:pPr>
              <a:r>
                <a:rPr lang="en-US" sz="1700">
                  <a:solidFill>
                    <a:schemeClr val="lt1"/>
                  </a:solidFill>
                  <a:latin typeface="Fira Sans Extra Condensed SemiBold"/>
                  <a:ea typeface="Fira Sans Extra Condensed SemiBold"/>
                  <a:cs typeface="Fira Sans Extra Condensed SemiBold"/>
                  <a:sym typeface="Fira Sans Extra Condensed SemiBold"/>
                </a:rPr>
                <a:t>Engineering Leader</a:t>
              </a:r>
              <a:endParaRPr sz="1700">
                <a:solidFill>
                  <a:schemeClr val="lt1"/>
                </a:solidFill>
                <a:latin typeface="Fira Sans Extra Condensed SemiBold"/>
                <a:ea typeface="Fira Sans Extra Condensed SemiBold"/>
                <a:cs typeface="Fira Sans Extra Condensed SemiBold"/>
                <a:sym typeface="Fira Sans Extra Condensed SemiBold"/>
              </a:endParaRPr>
            </a:p>
          </p:txBody>
        </p:sp>
        <p:sp>
          <p:nvSpPr>
            <p:cNvPr id="331" name="Google Shape;331;p22"/>
            <p:cNvSpPr txBox="1"/>
            <p:nvPr/>
          </p:nvSpPr>
          <p:spPr>
            <a:xfrm>
              <a:off x="6229725" y="4397655"/>
              <a:ext cx="1974300" cy="570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US" sz="1200">
                  <a:solidFill>
                    <a:schemeClr val="lt1"/>
                  </a:solidFill>
                  <a:latin typeface="Roboto"/>
                  <a:ea typeface="Roboto"/>
                  <a:cs typeface="Roboto"/>
                  <a:sym typeface="Roboto"/>
                </a:rPr>
                <a:t>Work crossfuctionaly across partner organizations to champion the customer experience. Manage the resources to accomplish this mission. </a:t>
              </a:r>
              <a:endParaRPr sz="1200">
                <a:solidFill>
                  <a:schemeClr val="lt1"/>
                </a:solidFill>
                <a:latin typeface="Roboto"/>
                <a:ea typeface="Roboto"/>
                <a:cs typeface="Roboto"/>
                <a:sym typeface="Roboto"/>
              </a:endParaRPr>
            </a:p>
            <a:p>
              <a:pPr indent="0" lvl="0" marL="0" rtl="0" algn="ctr">
                <a:spcBef>
                  <a:spcPts val="0"/>
                </a:spcBef>
                <a:spcAft>
                  <a:spcPts val="0"/>
                </a:spcAft>
                <a:buNone/>
              </a:pPr>
              <a:r>
                <a:t/>
              </a:r>
              <a:endParaRPr sz="1200">
                <a:solidFill>
                  <a:schemeClr val="lt1"/>
                </a:solidFill>
                <a:latin typeface="Roboto"/>
                <a:ea typeface="Roboto"/>
                <a:cs typeface="Roboto"/>
                <a:sym typeface="Roboto"/>
              </a:endParaRPr>
            </a:p>
          </p:txBody>
        </p:sp>
      </p:grpSp>
      <p:pic>
        <p:nvPicPr>
          <p:cNvPr id="332" name="Google Shape;332;p22"/>
          <p:cNvPicPr preferRelativeResize="0"/>
          <p:nvPr/>
        </p:nvPicPr>
        <p:blipFill>
          <a:blip r:embed="rId5">
            <a:alphaModFix/>
          </a:blip>
          <a:stretch>
            <a:fillRect/>
          </a:stretch>
        </p:blipFill>
        <p:spPr>
          <a:xfrm>
            <a:off x="3988383" y="1962871"/>
            <a:ext cx="1179825" cy="1179825"/>
          </a:xfrm>
          <a:prstGeom prst="rect">
            <a:avLst/>
          </a:prstGeom>
          <a:noFill/>
          <a:ln>
            <a:noFill/>
          </a:ln>
        </p:spPr>
      </p:pic>
      <p:pic>
        <p:nvPicPr>
          <p:cNvPr id="333" name="Google Shape;333;p22"/>
          <p:cNvPicPr preferRelativeResize="0"/>
          <p:nvPr/>
        </p:nvPicPr>
        <p:blipFill>
          <a:blip r:embed="rId6">
            <a:alphaModFix/>
          </a:blip>
          <a:stretch>
            <a:fillRect/>
          </a:stretch>
        </p:blipFill>
        <p:spPr>
          <a:xfrm>
            <a:off x="9235500" y="1962874"/>
            <a:ext cx="1179825" cy="1179825"/>
          </a:xfrm>
          <a:prstGeom prst="rect">
            <a:avLst/>
          </a:prstGeom>
          <a:noFill/>
          <a:ln>
            <a:noFill/>
          </a:ln>
        </p:spPr>
      </p:pic>
      <p:pic>
        <p:nvPicPr>
          <p:cNvPr id="334" name="Google Shape;334;p22"/>
          <p:cNvPicPr preferRelativeResize="0"/>
          <p:nvPr/>
        </p:nvPicPr>
        <p:blipFill>
          <a:blip r:embed="rId7">
            <a:alphaModFix/>
          </a:blip>
          <a:stretch>
            <a:fillRect/>
          </a:stretch>
        </p:blipFill>
        <p:spPr>
          <a:xfrm>
            <a:off x="1497908" y="2088311"/>
            <a:ext cx="1055276" cy="1055276"/>
          </a:xfrm>
          <a:prstGeom prst="rect">
            <a:avLst/>
          </a:prstGeom>
          <a:noFill/>
          <a:ln>
            <a:noFill/>
          </a:ln>
        </p:spPr>
      </p:pic>
      <p:pic>
        <p:nvPicPr>
          <p:cNvPr id="335" name="Google Shape;335;p22"/>
          <p:cNvPicPr preferRelativeResize="0"/>
          <p:nvPr/>
        </p:nvPicPr>
        <p:blipFill>
          <a:blip r:embed="rId8">
            <a:alphaModFix/>
          </a:blip>
          <a:stretch>
            <a:fillRect/>
          </a:stretch>
        </p:blipFill>
        <p:spPr>
          <a:xfrm>
            <a:off x="6715174" y="2038625"/>
            <a:ext cx="1028325" cy="10283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5"/>
                                        </p:tgtEl>
                                        <p:attrNameLst>
                                          <p:attrName>style.visibility</p:attrName>
                                        </p:attrNameLst>
                                      </p:cBhvr>
                                      <p:to>
                                        <p:strVal val="visible"/>
                                      </p:to>
                                    </p:set>
                                    <p:animEffect filter="fade" transition="in">
                                      <p:cBhvr>
                                        <p:cTn dur="1000"/>
                                        <p:tgtEl>
                                          <p:spTgt spid="305"/>
                                        </p:tgtEl>
                                      </p:cBhvr>
                                    </p:animEffect>
                                  </p:childTnLst>
                                </p:cTn>
                              </p:par>
                              <p:par>
                                <p:cTn fill="hold" nodeType="withEffect" presetClass="entr" presetID="10" presetSubtype="0">
                                  <p:stCondLst>
                                    <p:cond delay="0"/>
                                  </p:stCondLst>
                                  <p:childTnLst>
                                    <p:set>
                                      <p:cBhvr>
                                        <p:cTn dur="1" fill="hold">
                                          <p:stCondLst>
                                            <p:cond delay="0"/>
                                          </p:stCondLst>
                                        </p:cTn>
                                        <p:tgtEl>
                                          <p:spTgt spid="317"/>
                                        </p:tgtEl>
                                        <p:attrNameLst>
                                          <p:attrName>style.visibility</p:attrName>
                                        </p:attrNameLst>
                                      </p:cBhvr>
                                      <p:to>
                                        <p:strVal val="visible"/>
                                      </p:to>
                                    </p:set>
                                    <p:animEffect filter="fade" transition="in">
                                      <p:cBhvr>
                                        <p:cTn dur="1000"/>
                                        <p:tgtEl>
                                          <p:spTgt spid="317"/>
                                        </p:tgtEl>
                                      </p:cBhvr>
                                    </p:animEffect>
                                  </p:childTnLst>
                                </p:cTn>
                              </p:par>
                              <p:par>
                                <p:cTn fill="hold" nodeType="withEffect" presetClass="entr" presetID="10" presetSubtype="0">
                                  <p:stCondLst>
                                    <p:cond delay="0"/>
                                  </p:stCondLst>
                                  <p:childTnLst>
                                    <p:set>
                                      <p:cBhvr>
                                        <p:cTn dur="1" fill="hold">
                                          <p:stCondLst>
                                            <p:cond delay="0"/>
                                          </p:stCondLst>
                                        </p:cTn>
                                        <p:tgtEl>
                                          <p:spTgt spid="318"/>
                                        </p:tgtEl>
                                        <p:attrNameLst>
                                          <p:attrName>style.visibility</p:attrName>
                                        </p:attrNameLst>
                                      </p:cBhvr>
                                      <p:to>
                                        <p:strVal val="visible"/>
                                      </p:to>
                                    </p:set>
                                    <p:animEffect filter="fade" transition="in">
                                      <p:cBhvr>
                                        <p:cTn dur="1000"/>
                                        <p:tgtEl>
                                          <p:spTgt spid="318"/>
                                        </p:tgtEl>
                                      </p:cBhvr>
                                    </p:animEffect>
                                  </p:childTnLst>
                                </p:cTn>
                              </p:par>
                              <p:par>
                                <p:cTn fill="hold" nodeType="withEffect" presetClass="entr" presetID="10" presetSubtype="0">
                                  <p:stCondLst>
                                    <p:cond delay="0"/>
                                  </p:stCondLst>
                                  <p:childTnLst>
                                    <p:set>
                                      <p:cBhvr>
                                        <p:cTn dur="1" fill="hold">
                                          <p:stCondLst>
                                            <p:cond delay="0"/>
                                          </p:stCondLst>
                                        </p:cTn>
                                        <p:tgtEl>
                                          <p:spTgt spid="334"/>
                                        </p:tgtEl>
                                        <p:attrNameLst>
                                          <p:attrName>style.visibility</p:attrName>
                                        </p:attrNameLst>
                                      </p:cBhvr>
                                      <p:to>
                                        <p:strVal val="visible"/>
                                      </p:to>
                                    </p:set>
                                    <p:animEffect filter="fade" transition="in">
                                      <p:cBhvr>
                                        <p:cTn dur="1000"/>
                                        <p:tgtEl>
                                          <p:spTgt spid="33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3"/>
                                        </p:tgtEl>
                                        <p:attrNameLst>
                                          <p:attrName>style.visibility</p:attrName>
                                        </p:attrNameLst>
                                      </p:cBhvr>
                                      <p:to>
                                        <p:strVal val="visible"/>
                                      </p:to>
                                    </p:set>
                                    <p:animEffect filter="fade" transition="in">
                                      <p:cBhvr>
                                        <p:cTn dur="1000"/>
                                        <p:tgtEl>
                                          <p:spTgt spid="313"/>
                                        </p:tgtEl>
                                      </p:cBhvr>
                                    </p:animEffect>
                                  </p:childTnLst>
                                </p:cTn>
                              </p:par>
                              <p:par>
                                <p:cTn fill="hold" nodeType="withEffect" presetClass="entr" presetID="10" presetSubtype="0">
                                  <p:stCondLst>
                                    <p:cond delay="0"/>
                                  </p:stCondLst>
                                  <p:childTnLst>
                                    <p:set>
                                      <p:cBhvr>
                                        <p:cTn dur="1" fill="hold">
                                          <p:stCondLst>
                                            <p:cond delay="0"/>
                                          </p:stCondLst>
                                        </p:cTn>
                                        <p:tgtEl>
                                          <p:spTgt spid="316"/>
                                        </p:tgtEl>
                                        <p:attrNameLst>
                                          <p:attrName>style.visibility</p:attrName>
                                        </p:attrNameLst>
                                      </p:cBhvr>
                                      <p:to>
                                        <p:strVal val="visible"/>
                                      </p:to>
                                    </p:set>
                                    <p:animEffect filter="fade" transition="in">
                                      <p:cBhvr>
                                        <p:cTn dur="1000"/>
                                        <p:tgtEl>
                                          <p:spTgt spid="316"/>
                                        </p:tgtEl>
                                      </p:cBhvr>
                                    </p:animEffect>
                                  </p:childTnLst>
                                </p:cTn>
                              </p:par>
                              <p:par>
                                <p:cTn fill="hold" nodeType="withEffect" presetClass="entr" presetID="10" presetSubtype="0">
                                  <p:stCondLst>
                                    <p:cond delay="0"/>
                                  </p:stCondLst>
                                  <p:childTnLst>
                                    <p:set>
                                      <p:cBhvr>
                                        <p:cTn dur="1" fill="hold">
                                          <p:stCondLst>
                                            <p:cond delay="0"/>
                                          </p:stCondLst>
                                        </p:cTn>
                                        <p:tgtEl>
                                          <p:spTgt spid="321"/>
                                        </p:tgtEl>
                                        <p:attrNameLst>
                                          <p:attrName>style.visibility</p:attrName>
                                        </p:attrNameLst>
                                      </p:cBhvr>
                                      <p:to>
                                        <p:strVal val="visible"/>
                                      </p:to>
                                    </p:set>
                                    <p:animEffect filter="fade" transition="in">
                                      <p:cBhvr>
                                        <p:cTn dur="1000"/>
                                        <p:tgtEl>
                                          <p:spTgt spid="321"/>
                                        </p:tgtEl>
                                      </p:cBhvr>
                                    </p:animEffect>
                                  </p:childTnLst>
                                </p:cTn>
                              </p:par>
                              <p:par>
                                <p:cTn fill="hold" nodeType="withEffect" presetClass="entr" presetID="10" presetSubtype="0">
                                  <p:stCondLst>
                                    <p:cond delay="0"/>
                                  </p:stCondLst>
                                  <p:childTnLst>
                                    <p:set>
                                      <p:cBhvr>
                                        <p:cTn dur="1" fill="hold">
                                          <p:stCondLst>
                                            <p:cond delay="0"/>
                                          </p:stCondLst>
                                        </p:cTn>
                                        <p:tgtEl>
                                          <p:spTgt spid="332"/>
                                        </p:tgtEl>
                                        <p:attrNameLst>
                                          <p:attrName>style.visibility</p:attrName>
                                        </p:attrNameLst>
                                      </p:cBhvr>
                                      <p:to>
                                        <p:strVal val="visible"/>
                                      </p:to>
                                    </p:set>
                                    <p:animEffect filter="fade" transition="in">
                                      <p:cBhvr>
                                        <p:cTn dur="1000"/>
                                        <p:tgtEl>
                                          <p:spTgt spid="33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4"/>
                                        </p:tgtEl>
                                        <p:attrNameLst>
                                          <p:attrName>style.visibility</p:attrName>
                                        </p:attrNameLst>
                                      </p:cBhvr>
                                      <p:to>
                                        <p:strVal val="visible"/>
                                      </p:to>
                                    </p:set>
                                    <p:animEffect filter="fade" transition="in">
                                      <p:cBhvr>
                                        <p:cTn dur="1000"/>
                                        <p:tgtEl>
                                          <p:spTgt spid="314"/>
                                        </p:tgtEl>
                                      </p:cBhvr>
                                    </p:animEffect>
                                  </p:childTnLst>
                                </p:cTn>
                              </p:par>
                              <p:par>
                                <p:cTn fill="hold" nodeType="withEffect" presetClass="entr" presetID="10" presetSubtype="0">
                                  <p:stCondLst>
                                    <p:cond delay="0"/>
                                  </p:stCondLst>
                                  <p:childTnLst>
                                    <p:set>
                                      <p:cBhvr>
                                        <p:cTn dur="1" fill="hold">
                                          <p:stCondLst>
                                            <p:cond delay="0"/>
                                          </p:stCondLst>
                                        </p:cTn>
                                        <p:tgtEl>
                                          <p:spTgt spid="315"/>
                                        </p:tgtEl>
                                        <p:attrNameLst>
                                          <p:attrName>style.visibility</p:attrName>
                                        </p:attrNameLst>
                                      </p:cBhvr>
                                      <p:to>
                                        <p:strVal val="visible"/>
                                      </p:to>
                                    </p:set>
                                    <p:animEffect filter="fade" transition="in">
                                      <p:cBhvr>
                                        <p:cTn dur="1000"/>
                                        <p:tgtEl>
                                          <p:spTgt spid="315"/>
                                        </p:tgtEl>
                                      </p:cBhvr>
                                    </p:animEffect>
                                  </p:childTnLst>
                                </p:cTn>
                              </p:par>
                              <p:par>
                                <p:cTn fill="hold" nodeType="withEffect" presetClass="entr" presetID="10" presetSubtype="0">
                                  <p:stCondLst>
                                    <p:cond delay="0"/>
                                  </p:stCondLst>
                                  <p:childTnLst>
                                    <p:set>
                                      <p:cBhvr>
                                        <p:cTn dur="1" fill="hold">
                                          <p:stCondLst>
                                            <p:cond delay="0"/>
                                          </p:stCondLst>
                                        </p:cTn>
                                        <p:tgtEl>
                                          <p:spTgt spid="324"/>
                                        </p:tgtEl>
                                        <p:attrNameLst>
                                          <p:attrName>style.visibility</p:attrName>
                                        </p:attrNameLst>
                                      </p:cBhvr>
                                      <p:to>
                                        <p:strVal val="visible"/>
                                      </p:to>
                                    </p:set>
                                    <p:animEffect filter="fade" transition="in">
                                      <p:cBhvr>
                                        <p:cTn dur="1000"/>
                                        <p:tgtEl>
                                          <p:spTgt spid="324"/>
                                        </p:tgtEl>
                                      </p:cBhvr>
                                    </p:animEffect>
                                  </p:childTnLst>
                                </p:cTn>
                              </p:par>
                              <p:par>
                                <p:cTn fill="hold" nodeType="withEffect" presetClass="entr" presetID="10" presetSubtype="0">
                                  <p:stCondLst>
                                    <p:cond delay="0"/>
                                  </p:stCondLst>
                                  <p:childTnLst>
                                    <p:set>
                                      <p:cBhvr>
                                        <p:cTn dur="1" fill="hold">
                                          <p:stCondLst>
                                            <p:cond delay="0"/>
                                          </p:stCondLst>
                                        </p:cTn>
                                        <p:tgtEl>
                                          <p:spTgt spid="335"/>
                                        </p:tgtEl>
                                        <p:attrNameLst>
                                          <p:attrName>style.visibility</p:attrName>
                                        </p:attrNameLst>
                                      </p:cBhvr>
                                      <p:to>
                                        <p:strVal val="visible"/>
                                      </p:to>
                                    </p:set>
                                    <p:animEffect filter="fade" transition="in">
                                      <p:cBhvr>
                                        <p:cTn dur="1000"/>
                                        <p:tgtEl>
                                          <p:spTgt spid="33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7"/>
                                        </p:tgtEl>
                                        <p:attrNameLst>
                                          <p:attrName>style.visibility</p:attrName>
                                        </p:attrNameLst>
                                      </p:cBhvr>
                                      <p:to>
                                        <p:strVal val="visible"/>
                                      </p:to>
                                    </p:set>
                                    <p:animEffect filter="fade" transition="in">
                                      <p:cBhvr>
                                        <p:cTn dur="1000"/>
                                        <p:tgtEl>
                                          <p:spTgt spid="327"/>
                                        </p:tgtEl>
                                      </p:cBhvr>
                                    </p:animEffect>
                                  </p:childTnLst>
                                </p:cTn>
                              </p:par>
                              <p:par>
                                <p:cTn fill="hold" nodeType="withEffect" presetClass="entr" presetID="10" presetSubtype="0">
                                  <p:stCondLst>
                                    <p:cond delay="0"/>
                                  </p:stCondLst>
                                  <p:childTnLst>
                                    <p:set>
                                      <p:cBhvr>
                                        <p:cTn dur="1" fill="hold">
                                          <p:stCondLst>
                                            <p:cond delay="0"/>
                                          </p:stCondLst>
                                        </p:cTn>
                                        <p:tgtEl>
                                          <p:spTgt spid="328"/>
                                        </p:tgtEl>
                                        <p:attrNameLst>
                                          <p:attrName>style.visibility</p:attrName>
                                        </p:attrNameLst>
                                      </p:cBhvr>
                                      <p:to>
                                        <p:strVal val="visible"/>
                                      </p:to>
                                    </p:set>
                                    <p:animEffect filter="fade" transition="in">
                                      <p:cBhvr>
                                        <p:cTn dur="1000"/>
                                        <p:tgtEl>
                                          <p:spTgt spid="328"/>
                                        </p:tgtEl>
                                      </p:cBhvr>
                                    </p:animEffect>
                                  </p:childTnLst>
                                </p:cTn>
                              </p:par>
                              <p:par>
                                <p:cTn fill="hold" nodeType="withEffect" presetClass="entr" presetID="10" presetSubtype="0">
                                  <p:stCondLst>
                                    <p:cond delay="0"/>
                                  </p:stCondLst>
                                  <p:childTnLst>
                                    <p:set>
                                      <p:cBhvr>
                                        <p:cTn dur="1" fill="hold">
                                          <p:stCondLst>
                                            <p:cond delay="0"/>
                                          </p:stCondLst>
                                        </p:cTn>
                                        <p:tgtEl>
                                          <p:spTgt spid="329"/>
                                        </p:tgtEl>
                                        <p:attrNameLst>
                                          <p:attrName>style.visibility</p:attrName>
                                        </p:attrNameLst>
                                      </p:cBhvr>
                                      <p:to>
                                        <p:strVal val="visible"/>
                                      </p:to>
                                    </p:set>
                                    <p:animEffect filter="fade" transition="in">
                                      <p:cBhvr>
                                        <p:cTn dur="1000"/>
                                        <p:tgtEl>
                                          <p:spTgt spid="329"/>
                                        </p:tgtEl>
                                      </p:cBhvr>
                                    </p:animEffect>
                                  </p:childTnLst>
                                </p:cTn>
                              </p:par>
                              <p:par>
                                <p:cTn fill="hold" nodeType="withEffect" presetClass="entr" presetID="10" presetSubtype="0">
                                  <p:stCondLst>
                                    <p:cond delay="0"/>
                                  </p:stCondLst>
                                  <p:childTnLst>
                                    <p:set>
                                      <p:cBhvr>
                                        <p:cTn dur="1" fill="hold">
                                          <p:stCondLst>
                                            <p:cond delay="0"/>
                                          </p:stCondLst>
                                        </p:cTn>
                                        <p:tgtEl>
                                          <p:spTgt spid="333"/>
                                        </p:tgtEl>
                                        <p:attrNameLst>
                                          <p:attrName>style.visibility</p:attrName>
                                        </p:attrNameLst>
                                      </p:cBhvr>
                                      <p:to>
                                        <p:strVal val="visible"/>
                                      </p:to>
                                    </p:set>
                                    <p:animEffect filter="fade" transition="in">
                                      <p:cBhvr>
                                        <p:cTn dur="1000"/>
                                        <p:tgtEl>
                                          <p:spTgt spid="33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p23"/>
          <p:cNvSpPr txBox="1"/>
          <p:nvPr>
            <p:ph type="title"/>
          </p:nvPr>
        </p:nvSpPr>
        <p:spPr>
          <a:xfrm>
            <a:off x="838200" y="365125"/>
            <a:ext cx="10515600" cy="1325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ED701A"/>
              </a:buClr>
              <a:buSzPts val="4400"/>
              <a:buFont typeface="Montserrat"/>
              <a:buNone/>
            </a:pPr>
            <a:r>
              <a:rPr b="1" lang="en-US">
                <a:solidFill>
                  <a:srgbClr val="ED701A"/>
                </a:solidFill>
                <a:latin typeface="Montserrat"/>
                <a:ea typeface="Montserrat"/>
                <a:cs typeface="Montserrat"/>
                <a:sym typeface="Montserrat"/>
              </a:rPr>
              <a:t>TRADITIONAL QA IN THE SDLC</a:t>
            </a:r>
            <a:endParaRPr/>
          </a:p>
        </p:txBody>
      </p:sp>
      <p:sp>
        <p:nvSpPr>
          <p:cNvPr id="341" name="Google Shape;341;p23"/>
          <p:cNvSpPr txBox="1"/>
          <p:nvPr/>
        </p:nvSpPr>
        <p:spPr>
          <a:xfrm>
            <a:off x="472200" y="6322675"/>
            <a:ext cx="93315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lt1"/>
                </a:solidFill>
                <a:latin typeface="Montserrat"/>
                <a:ea typeface="Montserrat"/>
                <a:cs typeface="Montserrat"/>
                <a:sym typeface="Montserrat"/>
              </a:rPr>
              <a:t>TOPIC</a:t>
            </a:r>
            <a:r>
              <a:rPr b="1" lang="en-US" sz="2000">
                <a:solidFill>
                  <a:schemeClr val="lt1"/>
                </a:solidFill>
                <a:latin typeface="Montserrat"/>
                <a:ea typeface="Montserrat"/>
                <a:cs typeface="Montserrat"/>
                <a:sym typeface="Montserrat"/>
              </a:rPr>
              <a:t>: BUILDING A MODERN QA PROGRAM FROM THE GROUND UP</a:t>
            </a:r>
            <a:endParaRPr b="0" i="0" sz="2400" u="none" cap="none" strike="noStrike">
              <a:solidFill>
                <a:schemeClr val="lt1"/>
              </a:solidFill>
              <a:latin typeface="Montserrat"/>
              <a:ea typeface="Montserrat"/>
              <a:cs typeface="Montserrat"/>
              <a:sym typeface="Montserrat"/>
            </a:endParaRPr>
          </a:p>
        </p:txBody>
      </p:sp>
      <p:pic>
        <p:nvPicPr>
          <p:cNvPr id="342" name="Google Shape;342;p23"/>
          <p:cNvPicPr preferRelativeResize="0"/>
          <p:nvPr/>
        </p:nvPicPr>
        <p:blipFill rotWithShape="1">
          <a:blip r:embed="rId3">
            <a:alphaModFix/>
          </a:blip>
          <a:srcRect b="0" l="0" r="0" t="0"/>
          <a:stretch/>
        </p:blipFill>
        <p:spPr>
          <a:xfrm rot="-2403027">
            <a:off x="78659" y="6170896"/>
            <a:ext cx="871016" cy="561946"/>
          </a:xfrm>
          <a:prstGeom prst="rect">
            <a:avLst/>
          </a:prstGeom>
          <a:noFill/>
          <a:ln>
            <a:noFill/>
          </a:ln>
        </p:spPr>
      </p:pic>
      <p:cxnSp>
        <p:nvCxnSpPr>
          <p:cNvPr id="343" name="Google Shape;343;p23"/>
          <p:cNvCxnSpPr/>
          <p:nvPr/>
        </p:nvCxnSpPr>
        <p:spPr>
          <a:xfrm>
            <a:off x="430306" y="5782235"/>
            <a:ext cx="10400400" cy="0"/>
          </a:xfrm>
          <a:prstGeom prst="straightConnector1">
            <a:avLst/>
          </a:prstGeom>
          <a:noFill/>
          <a:ln cap="flat" cmpd="sng" w="9525">
            <a:solidFill>
              <a:srgbClr val="ED701A"/>
            </a:solidFill>
            <a:prstDash val="solid"/>
            <a:miter lim="800000"/>
            <a:headEnd len="sm" w="sm" type="none"/>
            <a:tailEnd len="sm" w="sm" type="none"/>
          </a:ln>
        </p:spPr>
      </p:cxnSp>
      <p:pic>
        <p:nvPicPr>
          <p:cNvPr descr="A picture containing text, sign&#10;&#10;Description automatically generated" id="344" name="Google Shape;344;p23"/>
          <p:cNvPicPr preferRelativeResize="0"/>
          <p:nvPr/>
        </p:nvPicPr>
        <p:blipFill rotWithShape="1">
          <a:blip r:embed="rId4">
            <a:alphaModFix/>
          </a:blip>
          <a:srcRect b="0" l="0" r="0" t="0"/>
          <a:stretch/>
        </p:blipFill>
        <p:spPr>
          <a:xfrm>
            <a:off x="11059592" y="5716591"/>
            <a:ext cx="1055288" cy="1141410"/>
          </a:xfrm>
          <a:prstGeom prst="rect">
            <a:avLst/>
          </a:prstGeom>
          <a:noFill/>
          <a:ln>
            <a:noFill/>
          </a:ln>
        </p:spPr>
      </p:pic>
      <p:sp>
        <p:nvSpPr>
          <p:cNvPr id="345" name="Google Shape;345;p23"/>
          <p:cNvSpPr/>
          <p:nvPr/>
        </p:nvSpPr>
        <p:spPr>
          <a:xfrm>
            <a:off x="1852775" y="6018425"/>
            <a:ext cx="2750100" cy="253200"/>
          </a:xfrm>
          <a:prstGeom prst="rect">
            <a:avLst/>
          </a:prstGeom>
          <a:solidFill>
            <a:srgbClr val="181B27"/>
          </a:solidFill>
          <a:ln cap="flat" cmpd="sng" w="9525">
            <a:solidFill>
              <a:srgbClr val="181B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23"/>
          <p:cNvSpPr txBox="1"/>
          <p:nvPr/>
        </p:nvSpPr>
        <p:spPr>
          <a:xfrm>
            <a:off x="1680174" y="5910232"/>
            <a:ext cx="30000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000">
                <a:solidFill>
                  <a:srgbClr val="ED701A"/>
                </a:solidFill>
                <a:latin typeface="Montserrat"/>
                <a:ea typeface="Montserrat"/>
                <a:cs typeface="Montserrat"/>
                <a:sym typeface="Montserrat"/>
              </a:rPr>
              <a:t>: JEFF SING</a:t>
            </a:r>
            <a:endParaRPr>
              <a:solidFill>
                <a:schemeClr val="dk1"/>
              </a:solidFill>
            </a:endParaRPr>
          </a:p>
        </p:txBody>
      </p:sp>
      <p:pic>
        <p:nvPicPr>
          <p:cNvPr id="347" name="Google Shape;347;p23"/>
          <p:cNvPicPr preferRelativeResize="0"/>
          <p:nvPr/>
        </p:nvPicPr>
        <p:blipFill>
          <a:blip r:embed="rId5">
            <a:alphaModFix/>
          </a:blip>
          <a:stretch>
            <a:fillRect/>
          </a:stretch>
        </p:blipFill>
        <p:spPr>
          <a:xfrm>
            <a:off x="-371950" y="-180200"/>
            <a:ext cx="13901600" cy="7819650"/>
          </a:xfrm>
          <a:prstGeom prst="rect">
            <a:avLst/>
          </a:prstGeom>
          <a:noFill/>
          <a:ln>
            <a:noFill/>
          </a:ln>
        </p:spPr>
      </p:pic>
      <p:sp>
        <p:nvSpPr>
          <p:cNvPr id="348" name="Google Shape;348;p23"/>
          <p:cNvSpPr txBox="1"/>
          <p:nvPr>
            <p:ph type="title"/>
          </p:nvPr>
        </p:nvSpPr>
        <p:spPr>
          <a:xfrm>
            <a:off x="472200" y="365137"/>
            <a:ext cx="10515600" cy="1325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ED701A"/>
              </a:buClr>
              <a:buSzPts val="4400"/>
              <a:buFont typeface="Montserrat"/>
              <a:buNone/>
            </a:pPr>
            <a:r>
              <a:rPr b="1" lang="en-US" sz="3700">
                <a:solidFill>
                  <a:srgbClr val="ED701A"/>
                </a:solidFill>
                <a:latin typeface="Montserrat"/>
                <a:ea typeface="Montserrat"/>
                <a:cs typeface="Montserrat"/>
                <a:sym typeface="Montserrat"/>
              </a:rPr>
              <a:t>QUALITY PROGRAM </a:t>
            </a:r>
            <a:endParaRPr b="1" sz="3700">
              <a:solidFill>
                <a:srgbClr val="ED701A"/>
              </a:solidFill>
              <a:latin typeface="Montserrat"/>
              <a:ea typeface="Montserrat"/>
              <a:cs typeface="Montserrat"/>
              <a:sym typeface="Montserrat"/>
            </a:endParaRPr>
          </a:p>
          <a:p>
            <a:pPr indent="0" lvl="0" marL="0" rtl="0" algn="l">
              <a:lnSpc>
                <a:spcPct val="90000"/>
              </a:lnSpc>
              <a:spcBef>
                <a:spcPts val="0"/>
              </a:spcBef>
              <a:spcAft>
                <a:spcPts val="0"/>
              </a:spcAft>
              <a:buClr>
                <a:srgbClr val="ED701A"/>
              </a:buClr>
              <a:buSzPts val="4400"/>
              <a:buFont typeface="Montserrat"/>
              <a:buNone/>
            </a:pPr>
            <a:r>
              <a:rPr b="1" lang="en-US" sz="3700">
                <a:solidFill>
                  <a:srgbClr val="ED701A"/>
                </a:solidFill>
                <a:latin typeface="Montserrat"/>
                <a:ea typeface="Montserrat"/>
                <a:cs typeface="Montserrat"/>
                <a:sym typeface="Montserrat"/>
              </a:rPr>
              <a:t>MANAGER</a:t>
            </a:r>
            <a:endParaRPr sz="37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24"/>
          <p:cNvSpPr txBox="1"/>
          <p:nvPr>
            <p:ph type="title"/>
          </p:nvPr>
        </p:nvSpPr>
        <p:spPr>
          <a:xfrm>
            <a:off x="838200" y="365125"/>
            <a:ext cx="10515600" cy="1325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ED701A"/>
              </a:buClr>
              <a:buSzPts val="4400"/>
              <a:buFont typeface="Montserrat"/>
              <a:buNone/>
            </a:pPr>
            <a:r>
              <a:rPr b="1" lang="en-US">
                <a:solidFill>
                  <a:srgbClr val="ED701A"/>
                </a:solidFill>
                <a:latin typeface="Montserrat"/>
                <a:ea typeface="Montserrat"/>
                <a:cs typeface="Montserrat"/>
                <a:sym typeface="Montserrat"/>
              </a:rPr>
              <a:t>QUALITY PROGRAM MANAGER</a:t>
            </a:r>
            <a:endParaRPr/>
          </a:p>
        </p:txBody>
      </p:sp>
      <p:sp>
        <p:nvSpPr>
          <p:cNvPr id="354" name="Google Shape;354;p24"/>
          <p:cNvSpPr txBox="1"/>
          <p:nvPr/>
        </p:nvSpPr>
        <p:spPr>
          <a:xfrm>
            <a:off x="472200" y="6322675"/>
            <a:ext cx="93315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lt1"/>
                </a:solidFill>
                <a:latin typeface="Montserrat"/>
                <a:ea typeface="Montserrat"/>
                <a:cs typeface="Montserrat"/>
                <a:sym typeface="Montserrat"/>
              </a:rPr>
              <a:t>TOPIC</a:t>
            </a:r>
            <a:r>
              <a:rPr b="1" lang="en-US" sz="2000">
                <a:solidFill>
                  <a:schemeClr val="lt1"/>
                </a:solidFill>
                <a:latin typeface="Montserrat"/>
                <a:ea typeface="Montserrat"/>
                <a:cs typeface="Montserrat"/>
                <a:sym typeface="Montserrat"/>
              </a:rPr>
              <a:t>: BUILDING A MODERN QA PROGRAM FROM THE GROUND UP</a:t>
            </a:r>
            <a:endParaRPr b="0" i="0" sz="2400" u="none" cap="none" strike="noStrike">
              <a:solidFill>
                <a:schemeClr val="lt1"/>
              </a:solidFill>
              <a:latin typeface="Montserrat"/>
              <a:ea typeface="Montserrat"/>
              <a:cs typeface="Montserrat"/>
              <a:sym typeface="Montserrat"/>
            </a:endParaRPr>
          </a:p>
        </p:txBody>
      </p:sp>
      <p:pic>
        <p:nvPicPr>
          <p:cNvPr id="355" name="Google Shape;355;p24"/>
          <p:cNvPicPr preferRelativeResize="0"/>
          <p:nvPr/>
        </p:nvPicPr>
        <p:blipFill rotWithShape="1">
          <a:blip r:embed="rId3">
            <a:alphaModFix/>
          </a:blip>
          <a:srcRect b="0" l="0" r="0" t="0"/>
          <a:stretch/>
        </p:blipFill>
        <p:spPr>
          <a:xfrm rot="-2403027">
            <a:off x="78659" y="6170896"/>
            <a:ext cx="871016" cy="561946"/>
          </a:xfrm>
          <a:prstGeom prst="rect">
            <a:avLst/>
          </a:prstGeom>
          <a:noFill/>
          <a:ln>
            <a:noFill/>
          </a:ln>
        </p:spPr>
      </p:pic>
      <p:cxnSp>
        <p:nvCxnSpPr>
          <p:cNvPr id="356" name="Google Shape;356;p24"/>
          <p:cNvCxnSpPr/>
          <p:nvPr/>
        </p:nvCxnSpPr>
        <p:spPr>
          <a:xfrm>
            <a:off x="430306" y="5782235"/>
            <a:ext cx="10400400" cy="0"/>
          </a:xfrm>
          <a:prstGeom prst="straightConnector1">
            <a:avLst/>
          </a:prstGeom>
          <a:noFill/>
          <a:ln cap="flat" cmpd="sng" w="9525">
            <a:solidFill>
              <a:srgbClr val="ED701A"/>
            </a:solidFill>
            <a:prstDash val="solid"/>
            <a:miter lim="800000"/>
            <a:headEnd len="sm" w="sm" type="none"/>
            <a:tailEnd len="sm" w="sm" type="none"/>
          </a:ln>
        </p:spPr>
      </p:cxnSp>
      <p:pic>
        <p:nvPicPr>
          <p:cNvPr descr="A picture containing text, sign&#10;&#10;Description automatically generated" id="357" name="Google Shape;357;p24"/>
          <p:cNvPicPr preferRelativeResize="0"/>
          <p:nvPr/>
        </p:nvPicPr>
        <p:blipFill rotWithShape="1">
          <a:blip r:embed="rId4">
            <a:alphaModFix/>
          </a:blip>
          <a:srcRect b="0" l="0" r="0" t="0"/>
          <a:stretch/>
        </p:blipFill>
        <p:spPr>
          <a:xfrm>
            <a:off x="11059592" y="5716591"/>
            <a:ext cx="1055288" cy="1141410"/>
          </a:xfrm>
          <a:prstGeom prst="rect">
            <a:avLst/>
          </a:prstGeom>
          <a:noFill/>
          <a:ln>
            <a:noFill/>
          </a:ln>
        </p:spPr>
      </p:pic>
      <p:sp>
        <p:nvSpPr>
          <p:cNvPr id="358" name="Google Shape;358;p24"/>
          <p:cNvSpPr/>
          <p:nvPr/>
        </p:nvSpPr>
        <p:spPr>
          <a:xfrm>
            <a:off x="1852775" y="6018425"/>
            <a:ext cx="2750100" cy="253200"/>
          </a:xfrm>
          <a:prstGeom prst="rect">
            <a:avLst/>
          </a:prstGeom>
          <a:solidFill>
            <a:srgbClr val="181B27"/>
          </a:solidFill>
          <a:ln cap="flat" cmpd="sng" w="9525">
            <a:solidFill>
              <a:srgbClr val="181B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24"/>
          <p:cNvSpPr txBox="1"/>
          <p:nvPr/>
        </p:nvSpPr>
        <p:spPr>
          <a:xfrm>
            <a:off x="1680174" y="5910232"/>
            <a:ext cx="30000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000">
                <a:solidFill>
                  <a:srgbClr val="ED701A"/>
                </a:solidFill>
                <a:latin typeface="Montserrat"/>
                <a:ea typeface="Montserrat"/>
                <a:cs typeface="Montserrat"/>
                <a:sym typeface="Montserrat"/>
              </a:rPr>
              <a:t>: JEFF SING</a:t>
            </a:r>
            <a:endParaRPr>
              <a:solidFill>
                <a:schemeClr val="dk1"/>
              </a:solidFill>
            </a:endParaRPr>
          </a:p>
        </p:txBody>
      </p:sp>
      <p:cxnSp>
        <p:nvCxnSpPr>
          <p:cNvPr id="360" name="Google Shape;360;p24"/>
          <p:cNvCxnSpPr>
            <a:stCxn id="361" idx="1"/>
          </p:cNvCxnSpPr>
          <p:nvPr/>
        </p:nvCxnSpPr>
        <p:spPr>
          <a:xfrm flipH="1">
            <a:off x="4623706" y="2072388"/>
            <a:ext cx="872100" cy="974100"/>
          </a:xfrm>
          <a:prstGeom prst="bentConnector2">
            <a:avLst/>
          </a:prstGeom>
          <a:noFill/>
          <a:ln cap="flat" cmpd="sng" w="19050">
            <a:solidFill>
              <a:srgbClr val="E1E2EA"/>
            </a:solidFill>
            <a:prstDash val="solid"/>
            <a:round/>
            <a:headEnd len="med" w="med" type="none"/>
            <a:tailEnd len="med" w="med" type="none"/>
          </a:ln>
        </p:spPr>
      </p:cxnSp>
      <p:cxnSp>
        <p:nvCxnSpPr>
          <p:cNvPr id="362" name="Google Shape;362;p24"/>
          <p:cNvCxnSpPr/>
          <p:nvPr/>
        </p:nvCxnSpPr>
        <p:spPr>
          <a:xfrm flipH="1">
            <a:off x="4623706" y="3058413"/>
            <a:ext cx="872100" cy="600"/>
          </a:xfrm>
          <a:prstGeom prst="bentConnector3">
            <a:avLst>
              <a:gd fmla="val 50000" name="adj1"/>
            </a:avLst>
          </a:prstGeom>
          <a:noFill/>
          <a:ln cap="flat" cmpd="sng" w="19050">
            <a:solidFill>
              <a:srgbClr val="E1E2EA"/>
            </a:solidFill>
            <a:prstDash val="solid"/>
            <a:round/>
            <a:headEnd len="med" w="med" type="none"/>
            <a:tailEnd len="med" w="med" type="none"/>
          </a:ln>
        </p:spPr>
      </p:cxnSp>
      <p:cxnSp>
        <p:nvCxnSpPr>
          <p:cNvPr id="363" name="Google Shape;363;p24"/>
          <p:cNvCxnSpPr>
            <a:stCxn id="364" idx="1"/>
          </p:cNvCxnSpPr>
          <p:nvPr/>
        </p:nvCxnSpPr>
        <p:spPr>
          <a:xfrm rot="10800000">
            <a:off x="4623706" y="3046495"/>
            <a:ext cx="872100" cy="974100"/>
          </a:xfrm>
          <a:prstGeom prst="bentConnector2">
            <a:avLst/>
          </a:prstGeom>
          <a:noFill/>
          <a:ln cap="flat" cmpd="sng" w="19050">
            <a:solidFill>
              <a:srgbClr val="E1E2EA"/>
            </a:solidFill>
            <a:prstDash val="solid"/>
            <a:round/>
            <a:headEnd len="med" w="med" type="none"/>
            <a:tailEnd len="med" w="med" type="none"/>
          </a:ln>
        </p:spPr>
      </p:cxnSp>
      <p:sp>
        <p:nvSpPr>
          <p:cNvPr id="361" name="Google Shape;361;p24"/>
          <p:cNvSpPr txBox="1"/>
          <p:nvPr/>
        </p:nvSpPr>
        <p:spPr>
          <a:xfrm>
            <a:off x="5495806" y="1841538"/>
            <a:ext cx="388200" cy="461700"/>
          </a:xfrm>
          <a:prstGeom prst="rect">
            <a:avLst/>
          </a:prstGeom>
          <a:noFill/>
          <a:ln>
            <a:noFill/>
          </a:ln>
        </p:spPr>
        <p:txBody>
          <a:bodyPr anchorCtr="0" anchor="ctr" bIns="91425" lIns="0" spcFirstLastPara="1" rIns="0" wrap="square" tIns="91425">
            <a:noAutofit/>
          </a:bodyPr>
          <a:lstStyle/>
          <a:p>
            <a:pPr indent="0" lvl="0" marL="0" rtl="0" algn="l">
              <a:spcBef>
                <a:spcPts val="0"/>
              </a:spcBef>
              <a:spcAft>
                <a:spcPts val="0"/>
              </a:spcAft>
              <a:buNone/>
            </a:pPr>
            <a:r>
              <a:t/>
            </a:r>
            <a:endParaRPr sz="1800" u="sng">
              <a:latin typeface="Fira Sans Extra Condensed SemiBold"/>
              <a:ea typeface="Fira Sans Extra Condensed SemiBold"/>
              <a:cs typeface="Fira Sans Extra Condensed SemiBold"/>
              <a:sym typeface="Fira Sans Extra Condensed SemiBold"/>
            </a:endParaRPr>
          </a:p>
        </p:txBody>
      </p:sp>
      <p:grpSp>
        <p:nvGrpSpPr>
          <p:cNvPr id="365" name="Google Shape;365;p24"/>
          <p:cNvGrpSpPr/>
          <p:nvPr/>
        </p:nvGrpSpPr>
        <p:grpSpPr>
          <a:xfrm>
            <a:off x="5892145" y="1851050"/>
            <a:ext cx="4176300" cy="930342"/>
            <a:chOff x="4513288" y="1851050"/>
            <a:chExt cx="4176300" cy="930342"/>
          </a:xfrm>
        </p:grpSpPr>
        <p:sp>
          <p:nvSpPr>
            <p:cNvPr id="366" name="Google Shape;366;p24"/>
            <p:cNvSpPr/>
            <p:nvPr/>
          </p:nvSpPr>
          <p:spPr>
            <a:xfrm flipH="1">
              <a:off x="4513288" y="1851050"/>
              <a:ext cx="4176300" cy="441600"/>
            </a:xfrm>
            <a:prstGeom prst="roundRect">
              <a:avLst>
                <a:gd fmla="val 50000" name="adj"/>
              </a:avLst>
            </a:prstGeom>
            <a:solidFill>
              <a:schemeClr val="accent6"/>
            </a:solidFill>
            <a:ln>
              <a:noFill/>
            </a:ln>
          </p:spPr>
          <p:txBody>
            <a:bodyPr anchorCtr="0" anchor="ctr" bIns="91425" lIns="0" spcFirstLastPara="1" rIns="0" wrap="square" tIns="91425">
              <a:noAutofit/>
            </a:bodyPr>
            <a:lstStyle/>
            <a:p>
              <a:pPr indent="0" lvl="0" marL="0" rtl="0" algn="ctr">
                <a:spcBef>
                  <a:spcPts val="0"/>
                </a:spcBef>
                <a:spcAft>
                  <a:spcPts val="0"/>
                </a:spcAft>
                <a:buNone/>
              </a:pPr>
              <a:r>
                <a:rPr lang="en-US" sz="1800">
                  <a:latin typeface="Fira Sans Extra Condensed SemiBold"/>
                  <a:ea typeface="Fira Sans Extra Condensed SemiBold"/>
                  <a:cs typeface="Fira Sans Extra Condensed SemiBold"/>
                  <a:sym typeface="Fira Sans Extra Condensed SemiBold"/>
                </a:rPr>
                <a:t>Program Vision</a:t>
              </a:r>
              <a:endParaRPr sz="1800">
                <a:latin typeface="Fira Sans Extra Condensed SemiBold"/>
                <a:ea typeface="Fira Sans Extra Condensed SemiBold"/>
                <a:cs typeface="Fira Sans Extra Condensed SemiBold"/>
                <a:sym typeface="Fira Sans Extra Condensed SemiBold"/>
              </a:endParaRPr>
            </a:p>
          </p:txBody>
        </p:sp>
        <p:sp>
          <p:nvSpPr>
            <p:cNvPr id="367" name="Google Shape;367;p24"/>
            <p:cNvSpPr txBox="1"/>
            <p:nvPr/>
          </p:nvSpPr>
          <p:spPr>
            <a:xfrm>
              <a:off x="4513288" y="2288792"/>
              <a:ext cx="4176300" cy="492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US" sz="1200">
                  <a:solidFill>
                    <a:schemeClr val="lt1"/>
                  </a:solidFill>
                  <a:latin typeface="Roboto"/>
                  <a:ea typeface="Roboto"/>
                  <a:cs typeface="Roboto"/>
                  <a:sym typeface="Roboto"/>
                </a:rPr>
                <a:t>What Quality Program &amp; Process does my company need now, and what will it need in the future?</a:t>
              </a:r>
              <a:endParaRPr>
                <a:solidFill>
                  <a:schemeClr val="lt1"/>
                </a:solidFill>
                <a:latin typeface="Roboto"/>
                <a:ea typeface="Roboto"/>
                <a:cs typeface="Roboto"/>
                <a:sym typeface="Roboto"/>
              </a:endParaRPr>
            </a:p>
          </p:txBody>
        </p:sp>
      </p:grpSp>
      <p:sp>
        <p:nvSpPr>
          <p:cNvPr id="368" name="Google Shape;368;p24"/>
          <p:cNvSpPr txBox="1"/>
          <p:nvPr/>
        </p:nvSpPr>
        <p:spPr>
          <a:xfrm>
            <a:off x="5495806" y="2815645"/>
            <a:ext cx="388200" cy="461700"/>
          </a:xfrm>
          <a:prstGeom prst="rect">
            <a:avLst/>
          </a:prstGeom>
          <a:noFill/>
          <a:ln>
            <a:noFill/>
          </a:ln>
        </p:spPr>
        <p:txBody>
          <a:bodyPr anchorCtr="0" anchor="ctr" bIns="91425" lIns="0" spcFirstLastPara="1" rIns="0" wrap="square" tIns="91425">
            <a:noAutofit/>
          </a:bodyPr>
          <a:lstStyle/>
          <a:p>
            <a:pPr indent="0" lvl="0" marL="0" rtl="0" algn="ctr">
              <a:spcBef>
                <a:spcPts val="0"/>
              </a:spcBef>
              <a:spcAft>
                <a:spcPts val="0"/>
              </a:spcAft>
              <a:buNone/>
            </a:pPr>
            <a:r>
              <a:t/>
            </a:r>
            <a:endParaRPr sz="1800" u="sng">
              <a:latin typeface="Fira Sans Extra Condensed SemiBold"/>
              <a:ea typeface="Fira Sans Extra Condensed SemiBold"/>
              <a:cs typeface="Fira Sans Extra Condensed SemiBold"/>
              <a:sym typeface="Fira Sans Extra Condensed SemiBold"/>
            </a:endParaRPr>
          </a:p>
        </p:txBody>
      </p:sp>
      <p:grpSp>
        <p:nvGrpSpPr>
          <p:cNvPr id="369" name="Google Shape;369;p24"/>
          <p:cNvGrpSpPr/>
          <p:nvPr/>
        </p:nvGrpSpPr>
        <p:grpSpPr>
          <a:xfrm>
            <a:off x="5892145" y="2825700"/>
            <a:ext cx="4176300" cy="929642"/>
            <a:chOff x="4513288" y="2825700"/>
            <a:chExt cx="4176300" cy="929642"/>
          </a:xfrm>
        </p:grpSpPr>
        <p:sp>
          <p:nvSpPr>
            <p:cNvPr id="370" name="Google Shape;370;p24"/>
            <p:cNvSpPr/>
            <p:nvPr/>
          </p:nvSpPr>
          <p:spPr>
            <a:xfrm flipH="1">
              <a:off x="4513288" y="2825700"/>
              <a:ext cx="4176300" cy="441600"/>
            </a:xfrm>
            <a:prstGeom prst="roundRect">
              <a:avLst>
                <a:gd fmla="val 50000" name="adj"/>
              </a:avLst>
            </a:prstGeom>
            <a:solidFill>
              <a:schemeClr val="accent4"/>
            </a:solidFill>
            <a:ln>
              <a:noFill/>
            </a:ln>
          </p:spPr>
          <p:txBody>
            <a:bodyPr anchorCtr="0" anchor="ctr" bIns="91425" lIns="0" spcFirstLastPara="1" rIns="0" wrap="square" tIns="91425">
              <a:noAutofit/>
            </a:bodyPr>
            <a:lstStyle/>
            <a:p>
              <a:pPr indent="0" lvl="0" marL="0" rtl="0" algn="ctr">
                <a:spcBef>
                  <a:spcPts val="0"/>
                </a:spcBef>
                <a:spcAft>
                  <a:spcPts val="0"/>
                </a:spcAft>
                <a:buNone/>
              </a:pPr>
              <a:r>
                <a:rPr lang="en-US" sz="1800">
                  <a:latin typeface="Fira Sans Extra Condensed SemiBold"/>
                  <a:ea typeface="Fira Sans Extra Condensed SemiBold"/>
                  <a:cs typeface="Fira Sans Extra Condensed SemiBold"/>
                  <a:sym typeface="Fira Sans Extra Condensed SemiBold"/>
                </a:rPr>
                <a:t>Quality Coaching</a:t>
              </a:r>
              <a:endParaRPr sz="1800">
                <a:latin typeface="Fira Sans Extra Condensed SemiBold"/>
                <a:ea typeface="Fira Sans Extra Condensed SemiBold"/>
                <a:cs typeface="Fira Sans Extra Condensed SemiBold"/>
                <a:sym typeface="Fira Sans Extra Condensed SemiBold"/>
              </a:endParaRPr>
            </a:p>
          </p:txBody>
        </p:sp>
        <p:sp>
          <p:nvSpPr>
            <p:cNvPr id="371" name="Google Shape;371;p24"/>
            <p:cNvSpPr txBox="1"/>
            <p:nvPr/>
          </p:nvSpPr>
          <p:spPr>
            <a:xfrm>
              <a:off x="4513288" y="3262742"/>
              <a:ext cx="4176300" cy="492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1200">
                  <a:solidFill>
                    <a:schemeClr val="lt1"/>
                  </a:solidFill>
                  <a:latin typeface="Roboto"/>
                  <a:ea typeface="Roboto"/>
                  <a:cs typeface="Roboto"/>
                  <a:sym typeface="Roboto"/>
                </a:rPr>
                <a:t>Implement the Quality SDLC + justify ROI of Program</a:t>
              </a:r>
              <a:endParaRPr>
                <a:solidFill>
                  <a:schemeClr val="lt1"/>
                </a:solidFill>
                <a:latin typeface="Roboto"/>
                <a:ea typeface="Roboto"/>
                <a:cs typeface="Roboto"/>
                <a:sym typeface="Roboto"/>
              </a:endParaRPr>
            </a:p>
          </p:txBody>
        </p:sp>
      </p:grpSp>
      <p:sp>
        <p:nvSpPr>
          <p:cNvPr id="364" name="Google Shape;364;p24"/>
          <p:cNvSpPr txBox="1"/>
          <p:nvPr/>
        </p:nvSpPr>
        <p:spPr>
          <a:xfrm>
            <a:off x="5495806" y="3789745"/>
            <a:ext cx="388200" cy="461700"/>
          </a:xfrm>
          <a:prstGeom prst="rect">
            <a:avLst/>
          </a:prstGeom>
          <a:noFill/>
          <a:ln>
            <a:noFill/>
          </a:ln>
        </p:spPr>
        <p:txBody>
          <a:bodyPr anchorCtr="0" anchor="ctr" bIns="91425" lIns="0" spcFirstLastPara="1" rIns="0" wrap="square" tIns="91425">
            <a:noAutofit/>
          </a:bodyPr>
          <a:lstStyle/>
          <a:p>
            <a:pPr indent="0" lvl="0" marL="0" rtl="0" algn="ctr">
              <a:spcBef>
                <a:spcPts val="0"/>
              </a:spcBef>
              <a:spcAft>
                <a:spcPts val="0"/>
              </a:spcAft>
              <a:buNone/>
            </a:pPr>
            <a:r>
              <a:t/>
            </a:r>
            <a:endParaRPr sz="1800" u="sng">
              <a:latin typeface="Fira Sans Extra Condensed SemiBold"/>
              <a:ea typeface="Fira Sans Extra Condensed SemiBold"/>
              <a:cs typeface="Fira Sans Extra Condensed SemiBold"/>
              <a:sym typeface="Fira Sans Extra Condensed SemiBold"/>
            </a:endParaRPr>
          </a:p>
        </p:txBody>
      </p:sp>
      <p:grpSp>
        <p:nvGrpSpPr>
          <p:cNvPr id="372" name="Google Shape;372;p24"/>
          <p:cNvGrpSpPr/>
          <p:nvPr/>
        </p:nvGrpSpPr>
        <p:grpSpPr>
          <a:xfrm>
            <a:off x="5892145" y="3799800"/>
            <a:ext cx="4176300" cy="1002064"/>
            <a:chOff x="4513288" y="3799800"/>
            <a:chExt cx="4176300" cy="1002064"/>
          </a:xfrm>
        </p:grpSpPr>
        <p:sp>
          <p:nvSpPr>
            <p:cNvPr id="373" name="Google Shape;373;p24"/>
            <p:cNvSpPr/>
            <p:nvPr/>
          </p:nvSpPr>
          <p:spPr>
            <a:xfrm flipH="1">
              <a:off x="4513288" y="3799800"/>
              <a:ext cx="4176300" cy="441600"/>
            </a:xfrm>
            <a:prstGeom prst="roundRect">
              <a:avLst>
                <a:gd fmla="val 50000" name="adj"/>
              </a:avLst>
            </a:prstGeom>
            <a:solidFill>
              <a:schemeClr val="accent1"/>
            </a:solidFill>
            <a:ln>
              <a:noFill/>
            </a:ln>
          </p:spPr>
          <p:txBody>
            <a:bodyPr anchorCtr="0" anchor="ctr" bIns="91425" lIns="0" spcFirstLastPara="1" rIns="0" wrap="square" tIns="91425">
              <a:noAutofit/>
            </a:bodyPr>
            <a:lstStyle/>
            <a:p>
              <a:pPr indent="0" lvl="0" marL="0" rtl="0" algn="ctr">
                <a:spcBef>
                  <a:spcPts val="0"/>
                </a:spcBef>
                <a:spcAft>
                  <a:spcPts val="0"/>
                </a:spcAft>
                <a:buNone/>
              </a:pPr>
              <a:r>
                <a:rPr lang="en-US" sz="1800">
                  <a:latin typeface="Fira Sans Extra Condensed SemiBold"/>
                  <a:ea typeface="Fira Sans Extra Condensed SemiBold"/>
                  <a:cs typeface="Fira Sans Extra Condensed SemiBold"/>
                  <a:sym typeface="Fira Sans Extra Condensed SemiBold"/>
                </a:rPr>
                <a:t>Customer Advocate</a:t>
              </a:r>
              <a:endParaRPr sz="1800">
                <a:latin typeface="Fira Sans Extra Condensed SemiBold"/>
                <a:ea typeface="Fira Sans Extra Condensed SemiBold"/>
                <a:cs typeface="Fira Sans Extra Condensed SemiBold"/>
                <a:sym typeface="Fira Sans Extra Condensed SemiBold"/>
              </a:endParaRPr>
            </a:p>
          </p:txBody>
        </p:sp>
        <p:sp>
          <p:nvSpPr>
            <p:cNvPr id="374" name="Google Shape;374;p24"/>
            <p:cNvSpPr txBox="1"/>
            <p:nvPr/>
          </p:nvSpPr>
          <p:spPr>
            <a:xfrm>
              <a:off x="4513288" y="4309264"/>
              <a:ext cx="4176300" cy="492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US" sz="1200">
                  <a:solidFill>
                    <a:schemeClr val="lt1"/>
                  </a:solidFill>
                  <a:latin typeface="Roboto"/>
                  <a:ea typeface="Roboto"/>
                  <a:cs typeface="Roboto"/>
                  <a:sym typeface="Roboto"/>
                </a:rPr>
                <a:t>How do we ensure that the customer experience is baked into how we build features?</a:t>
              </a:r>
              <a:endParaRPr sz="1200">
                <a:solidFill>
                  <a:schemeClr val="lt1"/>
                </a:solidFill>
                <a:latin typeface="Roboto"/>
                <a:ea typeface="Roboto"/>
                <a:cs typeface="Roboto"/>
                <a:sym typeface="Roboto"/>
              </a:endParaRPr>
            </a:p>
            <a:p>
              <a:pPr indent="0" lvl="0" marL="0" rtl="0" algn="ctr">
                <a:spcBef>
                  <a:spcPts val="0"/>
                </a:spcBef>
                <a:spcAft>
                  <a:spcPts val="0"/>
                </a:spcAft>
                <a:buClr>
                  <a:srgbClr val="000000"/>
                </a:buClr>
                <a:buSzPts val="1100"/>
                <a:buFont typeface="Arial"/>
                <a:buNone/>
              </a:pPr>
              <a:r>
                <a:t/>
              </a:r>
              <a:endParaRPr sz="1200">
                <a:solidFill>
                  <a:schemeClr val="lt1"/>
                </a:solidFill>
                <a:latin typeface="Roboto"/>
                <a:ea typeface="Roboto"/>
                <a:cs typeface="Roboto"/>
                <a:sym typeface="Roboto"/>
              </a:endParaRPr>
            </a:p>
          </p:txBody>
        </p:sp>
      </p:grpSp>
      <p:pic>
        <p:nvPicPr>
          <p:cNvPr id="375" name="Google Shape;375;p24"/>
          <p:cNvPicPr preferRelativeResize="0"/>
          <p:nvPr/>
        </p:nvPicPr>
        <p:blipFill>
          <a:blip r:embed="rId5">
            <a:alphaModFix/>
          </a:blip>
          <a:stretch>
            <a:fillRect/>
          </a:stretch>
        </p:blipFill>
        <p:spPr>
          <a:xfrm>
            <a:off x="330195" y="1316925"/>
            <a:ext cx="3715388" cy="3715388"/>
          </a:xfrm>
          <a:prstGeom prst="rect">
            <a:avLst/>
          </a:prstGeom>
          <a:noFill/>
          <a:ln>
            <a:noFill/>
          </a:ln>
        </p:spPr>
      </p:pic>
      <p:cxnSp>
        <p:nvCxnSpPr>
          <p:cNvPr id="376" name="Google Shape;376;p24"/>
          <p:cNvCxnSpPr/>
          <p:nvPr/>
        </p:nvCxnSpPr>
        <p:spPr>
          <a:xfrm rot="10800000">
            <a:off x="4107850" y="3049000"/>
            <a:ext cx="537000" cy="0"/>
          </a:xfrm>
          <a:prstGeom prst="straightConnector1">
            <a:avLst/>
          </a:prstGeom>
          <a:noFill/>
          <a:ln cap="flat" cmpd="sng" w="19050">
            <a:solidFill>
              <a:schemeClr val="lt2"/>
            </a:solidFill>
            <a:prstDash val="solid"/>
            <a:round/>
            <a:headEnd len="med" w="med" type="none"/>
            <a:tailEnd len="med" w="med" type="oval"/>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0"/>
                                        </p:tgtEl>
                                        <p:attrNameLst>
                                          <p:attrName>style.visibility</p:attrName>
                                        </p:attrNameLst>
                                      </p:cBhvr>
                                      <p:to>
                                        <p:strVal val="visible"/>
                                      </p:to>
                                    </p:set>
                                    <p:animEffect filter="fade" transition="in">
                                      <p:cBhvr>
                                        <p:cTn dur="1000"/>
                                        <p:tgtEl>
                                          <p:spTgt spid="360"/>
                                        </p:tgtEl>
                                      </p:cBhvr>
                                    </p:animEffect>
                                  </p:childTnLst>
                                </p:cTn>
                              </p:par>
                              <p:par>
                                <p:cTn fill="hold" nodeType="withEffect" presetClass="entr" presetID="10" presetSubtype="0">
                                  <p:stCondLst>
                                    <p:cond delay="0"/>
                                  </p:stCondLst>
                                  <p:childTnLst>
                                    <p:set>
                                      <p:cBhvr>
                                        <p:cTn dur="1" fill="hold">
                                          <p:stCondLst>
                                            <p:cond delay="0"/>
                                          </p:stCondLst>
                                        </p:cTn>
                                        <p:tgtEl>
                                          <p:spTgt spid="376"/>
                                        </p:tgtEl>
                                        <p:attrNameLst>
                                          <p:attrName>style.visibility</p:attrName>
                                        </p:attrNameLst>
                                      </p:cBhvr>
                                      <p:to>
                                        <p:strVal val="visible"/>
                                      </p:to>
                                    </p:set>
                                    <p:animEffect filter="fade" transition="in">
                                      <p:cBhvr>
                                        <p:cTn dur="1000"/>
                                        <p:tgtEl>
                                          <p:spTgt spid="376"/>
                                        </p:tgtEl>
                                      </p:cBhvr>
                                    </p:animEffect>
                                  </p:childTnLst>
                                </p:cTn>
                              </p:par>
                              <p:par>
                                <p:cTn fill="hold" nodeType="withEffect" presetClass="entr" presetID="10" presetSubtype="0">
                                  <p:stCondLst>
                                    <p:cond delay="0"/>
                                  </p:stCondLst>
                                  <p:childTnLst>
                                    <p:set>
                                      <p:cBhvr>
                                        <p:cTn dur="1" fill="hold">
                                          <p:stCondLst>
                                            <p:cond delay="0"/>
                                          </p:stCondLst>
                                        </p:cTn>
                                        <p:tgtEl>
                                          <p:spTgt spid="365"/>
                                        </p:tgtEl>
                                        <p:attrNameLst>
                                          <p:attrName>style.visibility</p:attrName>
                                        </p:attrNameLst>
                                      </p:cBhvr>
                                      <p:to>
                                        <p:strVal val="visible"/>
                                      </p:to>
                                    </p:set>
                                    <p:animEffect filter="fade" transition="in">
                                      <p:cBhvr>
                                        <p:cTn dur="1000"/>
                                        <p:tgtEl>
                                          <p:spTgt spid="36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2"/>
                                        </p:tgtEl>
                                        <p:attrNameLst>
                                          <p:attrName>style.visibility</p:attrName>
                                        </p:attrNameLst>
                                      </p:cBhvr>
                                      <p:to>
                                        <p:strVal val="visible"/>
                                      </p:to>
                                    </p:set>
                                    <p:animEffect filter="fade" transition="in">
                                      <p:cBhvr>
                                        <p:cTn dur="1000"/>
                                        <p:tgtEl>
                                          <p:spTgt spid="362"/>
                                        </p:tgtEl>
                                      </p:cBhvr>
                                    </p:animEffect>
                                  </p:childTnLst>
                                </p:cTn>
                              </p:par>
                              <p:par>
                                <p:cTn fill="hold" nodeType="withEffect" presetClass="entr" presetID="10" presetSubtype="0">
                                  <p:stCondLst>
                                    <p:cond delay="0"/>
                                  </p:stCondLst>
                                  <p:childTnLst>
                                    <p:set>
                                      <p:cBhvr>
                                        <p:cTn dur="1" fill="hold">
                                          <p:stCondLst>
                                            <p:cond delay="0"/>
                                          </p:stCondLst>
                                        </p:cTn>
                                        <p:tgtEl>
                                          <p:spTgt spid="369"/>
                                        </p:tgtEl>
                                        <p:attrNameLst>
                                          <p:attrName>style.visibility</p:attrName>
                                        </p:attrNameLst>
                                      </p:cBhvr>
                                      <p:to>
                                        <p:strVal val="visible"/>
                                      </p:to>
                                    </p:set>
                                    <p:animEffect filter="fade" transition="in">
                                      <p:cBhvr>
                                        <p:cTn dur="1000"/>
                                        <p:tgtEl>
                                          <p:spTgt spid="36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3"/>
                                        </p:tgtEl>
                                        <p:attrNameLst>
                                          <p:attrName>style.visibility</p:attrName>
                                        </p:attrNameLst>
                                      </p:cBhvr>
                                      <p:to>
                                        <p:strVal val="visible"/>
                                      </p:to>
                                    </p:set>
                                    <p:animEffect filter="fade" transition="in">
                                      <p:cBhvr>
                                        <p:cTn dur="1000"/>
                                        <p:tgtEl>
                                          <p:spTgt spid="363"/>
                                        </p:tgtEl>
                                      </p:cBhvr>
                                    </p:animEffect>
                                  </p:childTnLst>
                                </p:cTn>
                              </p:par>
                              <p:par>
                                <p:cTn fill="hold" nodeType="withEffect" presetClass="entr" presetID="10" presetSubtype="0">
                                  <p:stCondLst>
                                    <p:cond delay="0"/>
                                  </p:stCondLst>
                                  <p:childTnLst>
                                    <p:set>
                                      <p:cBhvr>
                                        <p:cTn dur="1" fill="hold">
                                          <p:stCondLst>
                                            <p:cond delay="0"/>
                                          </p:stCondLst>
                                        </p:cTn>
                                        <p:tgtEl>
                                          <p:spTgt spid="372"/>
                                        </p:tgtEl>
                                        <p:attrNameLst>
                                          <p:attrName>style.visibility</p:attrName>
                                        </p:attrNameLst>
                                      </p:cBhvr>
                                      <p:to>
                                        <p:strVal val="visible"/>
                                      </p:to>
                                    </p:set>
                                    <p:animEffect filter="fade" transition="in">
                                      <p:cBhvr>
                                        <p:cTn dur="1000"/>
                                        <p:tgtEl>
                                          <p:spTgt spid="37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sp>
        <p:nvSpPr>
          <p:cNvPr id="381" name="Google Shape;381;p25"/>
          <p:cNvSpPr txBox="1"/>
          <p:nvPr>
            <p:ph type="title"/>
          </p:nvPr>
        </p:nvSpPr>
        <p:spPr>
          <a:xfrm>
            <a:off x="838200" y="365125"/>
            <a:ext cx="10515600" cy="1325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ED701A"/>
              </a:buClr>
              <a:buSzPts val="4400"/>
              <a:buFont typeface="Montserrat"/>
              <a:buNone/>
            </a:pPr>
            <a:r>
              <a:rPr b="1" lang="en-US">
                <a:solidFill>
                  <a:srgbClr val="ED701A"/>
                </a:solidFill>
                <a:latin typeface="Montserrat"/>
                <a:ea typeface="Montserrat"/>
                <a:cs typeface="Montserrat"/>
                <a:sym typeface="Montserrat"/>
              </a:rPr>
              <a:t>TRADITIONAL QA IN THE SDLC</a:t>
            </a:r>
            <a:endParaRPr/>
          </a:p>
        </p:txBody>
      </p:sp>
      <p:sp>
        <p:nvSpPr>
          <p:cNvPr id="382" name="Google Shape;382;p25"/>
          <p:cNvSpPr txBox="1"/>
          <p:nvPr/>
        </p:nvSpPr>
        <p:spPr>
          <a:xfrm>
            <a:off x="472200" y="6322675"/>
            <a:ext cx="93315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lt1"/>
                </a:solidFill>
                <a:latin typeface="Montserrat"/>
                <a:ea typeface="Montserrat"/>
                <a:cs typeface="Montserrat"/>
                <a:sym typeface="Montserrat"/>
              </a:rPr>
              <a:t>TOPIC</a:t>
            </a:r>
            <a:r>
              <a:rPr b="1" lang="en-US" sz="2000">
                <a:solidFill>
                  <a:schemeClr val="lt1"/>
                </a:solidFill>
                <a:latin typeface="Montserrat"/>
                <a:ea typeface="Montserrat"/>
                <a:cs typeface="Montserrat"/>
                <a:sym typeface="Montserrat"/>
              </a:rPr>
              <a:t>: BUILDING A MODERN QA PROGRAM FROM THE GROUND UP</a:t>
            </a:r>
            <a:endParaRPr b="0" i="0" sz="2400" u="none" cap="none" strike="noStrike">
              <a:solidFill>
                <a:schemeClr val="lt1"/>
              </a:solidFill>
              <a:latin typeface="Montserrat"/>
              <a:ea typeface="Montserrat"/>
              <a:cs typeface="Montserrat"/>
              <a:sym typeface="Montserrat"/>
            </a:endParaRPr>
          </a:p>
        </p:txBody>
      </p:sp>
      <p:pic>
        <p:nvPicPr>
          <p:cNvPr id="383" name="Google Shape;383;p25"/>
          <p:cNvPicPr preferRelativeResize="0"/>
          <p:nvPr/>
        </p:nvPicPr>
        <p:blipFill rotWithShape="1">
          <a:blip r:embed="rId3">
            <a:alphaModFix/>
          </a:blip>
          <a:srcRect b="0" l="0" r="0" t="0"/>
          <a:stretch/>
        </p:blipFill>
        <p:spPr>
          <a:xfrm rot="-2403027">
            <a:off x="78659" y="6170896"/>
            <a:ext cx="871016" cy="561946"/>
          </a:xfrm>
          <a:prstGeom prst="rect">
            <a:avLst/>
          </a:prstGeom>
          <a:noFill/>
          <a:ln>
            <a:noFill/>
          </a:ln>
        </p:spPr>
      </p:pic>
      <p:cxnSp>
        <p:nvCxnSpPr>
          <p:cNvPr id="384" name="Google Shape;384;p25"/>
          <p:cNvCxnSpPr/>
          <p:nvPr/>
        </p:nvCxnSpPr>
        <p:spPr>
          <a:xfrm>
            <a:off x="430306" y="5782235"/>
            <a:ext cx="10400400" cy="0"/>
          </a:xfrm>
          <a:prstGeom prst="straightConnector1">
            <a:avLst/>
          </a:prstGeom>
          <a:noFill/>
          <a:ln cap="flat" cmpd="sng" w="9525">
            <a:solidFill>
              <a:srgbClr val="ED701A"/>
            </a:solidFill>
            <a:prstDash val="solid"/>
            <a:miter lim="800000"/>
            <a:headEnd len="sm" w="sm" type="none"/>
            <a:tailEnd len="sm" w="sm" type="none"/>
          </a:ln>
        </p:spPr>
      </p:cxnSp>
      <p:pic>
        <p:nvPicPr>
          <p:cNvPr descr="A picture containing text, sign&#10;&#10;Description automatically generated" id="385" name="Google Shape;385;p25"/>
          <p:cNvPicPr preferRelativeResize="0"/>
          <p:nvPr/>
        </p:nvPicPr>
        <p:blipFill rotWithShape="1">
          <a:blip r:embed="rId4">
            <a:alphaModFix/>
          </a:blip>
          <a:srcRect b="0" l="0" r="0" t="0"/>
          <a:stretch/>
        </p:blipFill>
        <p:spPr>
          <a:xfrm>
            <a:off x="11059592" y="5716591"/>
            <a:ext cx="1055288" cy="1141410"/>
          </a:xfrm>
          <a:prstGeom prst="rect">
            <a:avLst/>
          </a:prstGeom>
          <a:noFill/>
          <a:ln>
            <a:noFill/>
          </a:ln>
        </p:spPr>
      </p:pic>
      <p:sp>
        <p:nvSpPr>
          <p:cNvPr id="386" name="Google Shape;386;p25"/>
          <p:cNvSpPr/>
          <p:nvPr/>
        </p:nvSpPr>
        <p:spPr>
          <a:xfrm>
            <a:off x="1852775" y="6018425"/>
            <a:ext cx="2750100" cy="253200"/>
          </a:xfrm>
          <a:prstGeom prst="rect">
            <a:avLst/>
          </a:prstGeom>
          <a:solidFill>
            <a:srgbClr val="181B27"/>
          </a:solidFill>
          <a:ln cap="flat" cmpd="sng" w="9525">
            <a:solidFill>
              <a:srgbClr val="181B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25"/>
          <p:cNvSpPr txBox="1"/>
          <p:nvPr/>
        </p:nvSpPr>
        <p:spPr>
          <a:xfrm>
            <a:off x="1680174" y="5910232"/>
            <a:ext cx="30000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000">
                <a:solidFill>
                  <a:srgbClr val="ED701A"/>
                </a:solidFill>
                <a:latin typeface="Montserrat"/>
                <a:ea typeface="Montserrat"/>
                <a:cs typeface="Montserrat"/>
                <a:sym typeface="Montserrat"/>
              </a:rPr>
              <a:t>: JEFF SING</a:t>
            </a:r>
            <a:endParaRPr>
              <a:solidFill>
                <a:schemeClr val="dk1"/>
              </a:solidFill>
            </a:endParaRPr>
          </a:p>
        </p:txBody>
      </p:sp>
      <p:pic>
        <p:nvPicPr>
          <p:cNvPr id="388" name="Google Shape;388;p25"/>
          <p:cNvPicPr preferRelativeResize="0"/>
          <p:nvPr/>
        </p:nvPicPr>
        <p:blipFill>
          <a:blip r:embed="rId5">
            <a:alphaModFix/>
          </a:blip>
          <a:stretch>
            <a:fillRect/>
          </a:stretch>
        </p:blipFill>
        <p:spPr>
          <a:xfrm>
            <a:off x="-277473" y="-243650"/>
            <a:ext cx="13970150" cy="7858200"/>
          </a:xfrm>
          <a:prstGeom prst="rect">
            <a:avLst/>
          </a:prstGeom>
          <a:noFill/>
          <a:ln>
            <a:noFill/>
          </a:ln>
        </p:spPr>
      </p:pic>
      <p:sp>
        <p:nvSpPr>
          <p:cNvPr id="389" name="Google Shape;389;p25"/>
          <p:cNvSpPr txBox="1"/>
          <p:nvPr>
            <p:ph type="title"/>
          </p:nvPr>
        </p:nvSpPr>
        <p:spPr>
          <a:xfrm>
            <a:off x="246400" y="442050"/>
            <a:ext cx="10515600" cy="1325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ED701A"/>
              </a:buClr>
              <a:buSzPts val="4400"/>
              <a:buFont typeface="Montserrat"/>
              <a:buNone/>
            </a:pPr>
            <a:r>
              <a:rPr b="1" lang="en-US" sz="3700">
                <a:solidFill>
                  <a:schemeClr val="lt1"/>
                </a:solidFill>
                <a:latin typeface="Montserrat"/>
                <a:ea typeface="Montserrat"/>
                <a:cs typeface="Montserrat"/>
                <a:sym typeface="Montserrat"/>
              </a:rPr>
              <a:t>TECHNICAL ARCHITECT</a:t>
            </a:r>
            <a:endParaRPr sz="3700">
              <a:solidFill>
                <a:schemeClr val="lt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id="394" name="Google Shape;394;p26"/>
          <p:cNvSpPr/>
          <p:nvPr/>
        </p:nvSpPr>
        <p:spPr>
          <a:xfrm>
            <a:off x="3628850" y="1263725"/>
            <a:ext cx="4282200" cy="42822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26"/>
          <p:cNvSpPr txBox="1"/>
          <p:nvPr>
            <p:ph type="title"/>
          </p:nvPr>
        </p:nvSpPr>
        <p:spPr>
          <a:xfrm>
            <a:off x="838200" y="365125"/>
            <a:ext cx="10515600" cy="1325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ED701A"/>
              </a:buClr>
              <a:buSzPts val="4400"/>
              <a:buFont typeface="Montserrat"/>
              <a:buNone/>
            </a:pPr>
            <a:r>
              <a:rPr b="1" lang="en-US">
                <a:solidFill>
                  <a:srgbClr val="ED701A"/>
                </a:solidFill>
                <a:latin typeface="Montserrat"/>
                <a:ea typeface="Montserrat"/>
                <a:cs typeface="Montserrat"/>
                <a:sym typeface="Montserrat"/>
              </a:rPr>
              <a:t>TECHNICAL ARCHITECT</a:t>
            </a:r>
            <a:endParaRPr/>
          </a:p>
        </p:txBody>
      </p:sp>
      <p:sp>
        <p:nvSpPr>
          <p:cNvPr id="396" name="Google Shape;396;p26"/>
          <p:cNvSpPr txBox="1"/>
          <p:nvPr/>
        </p:nvSpPr>
        <p:spPr>
          <a:xfrm>
            <a:off x="472200" y="6322675"/>
            <a:ext cx="93315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lt1"/>
                </a:solidFill>
                <a:latin typeface="Montserrat"/>
                <a:ea typeface="Montserrat"/>
                <a:cs typeface="Montserrat"/>
                <a:sym typeface="Montserrat"/>
              </a:rPr>
              <a:t>TOPIC</a:t>
            </a:r>
            <a:r>
              <a:rPr b="1" lang="en-US" sz="2000">
                <a:solidFill>
                  <a:schemeClr val="lt1"/>
                </a:solidFill>
                <a:latin typeface="Montserrat"/>
                <a:ea typeface="Montserrat"/>
                <a:cs typeface="Montserrat"/>
                <a:sym typeface="Montserrat"/>
              </a:rPr>
              <a:t>: BUILDING A MODERN QA PROGRAM FROM THE GROUND UP</a:t>
            </a:r>
            <a:endParaRPr b="0" i="0" sz="2400" u="none" cap="none" strike="noStrike">
              <a:solidFill>
                <a:schemeClr val="lt1"/>
              </a:solidFill>
              <a:latin typeface="Montserrat"/>
              <a:ea typeface="Montserrat"/>
              <a:cs typeface="Montserrat"/>
              <a:sym typeface="Montserrat"/>
            </a:endParaRPr>
          </a:p>
        </p:txBody>
      </p:sp>
      <p:pic>
        <p:nvPicPr>
          <p:cNvPr id="397" name="Google Shape;397;p26"/>
          <p:cNvPicPr preferRelativeResize="0"/>
          <p:nvPr/>
        </p:nvPicPr>
        <p:blipFill rotWithShape="1">
          <a:blip r:embed="rId3">
            <a:alphaModFix/>
          </a:blip>
          <a:srcRect b="0" l="0" r="0" t="0"/>
          <a:stretch/>
        </p:blipFill>
        <p:spPr>
          <a:xfrm rot="-2403027">
            <a:off x="78659" y="6170896"/>
            <a:ext cx="871016" cy="561946"/>
          </a:xfrm>
          <a:prstGeom prst="rect">
            <a:avLst/>
          </a:prstGeom>
          <a:noFill/>
          <a:ln>
            <a:noFill/>
          </a:ln>
        </p:spPr>
      </p:pic>
      <p:cxnSp>
        <p:nvCxnSpPr>
          <p:cNvPr id="398" name="Google Shape;398;p26"/>
          <p:cNvCxnSpPr/>
          <p:nvPr/>
        </p:nvCxnSpPr>
        <p:spPr>
          <a:xfrm>
            <a:off x="430306" y="5782235"/>
            <a:ext cx="10400400" cy="0"/>
          </a:xfrm>
          <a:prstGeom prst="straightConnector1">
            <a:avLst/>
          </a:prstGeom>
          <a:noFill/>
          <a:ln cap="flat" cmpd="sng" w="9525">
            <a:solidFill>
              <a:srgbClr val="ED701A"/>
            </a:solidFill>
            <a:prstDash val="solid"/>
            <a:miter lim="800000"/>
            <a:headEnd len="sm" w="sm" type="none"/>
            <a:tailEnd len="sm" w="sm" type="none"/>
          </a:ln>
        </p:spPr>
      </p:cxnSp>
      <p:pic>
        <p:nvPicPr>
          <p:cNvPr descr="A picture containing text, sign&#10;&#10;Description automatically generated" id="399" name="Google Shape;399;p26"/>
          <p:cNvPicPr preferRelativeResize="0"/>
          <p:nvPr/>
        </p:nvPicPr>
        <p:blipFill rotWithShape="1">
          <a:blip r:embed="rId4">
            <a:alphaModFix/>
          </a:blip>
          <a:srcRect b="0" l="0" r="0" t="0"/>
          <a:stretch/>
        </p:blipFill>
        <p:spPr>
          <a:xfrm>
            <a:off x="11059592" y="5716591"/>
            <a:ext cx="1055288" cy="1141410"/>
          </a:xfrm>
          <a:prstGeom prst="rect">
            <a:avLst/>
          </a:prstGeom>
          <a:noFill/>
          <a:ln>
            <a:noFill/>
          </a:ln>
        </p:spPr>
      </p:pic>
      <p:sp>
        <p:nvSpPr>
          <p:cNvPr id="400" name="Google Shape;400;p26"/>
          <p:cNvSpPr/>
          <p:nvPr/>
        </p:nvSpPr>
        <p:spPr>
          <a:xfrm>
            <a:off x="1852775" y="6018425"/>
            <a:ext cx="2750100" cy="253200"/>
          </a:xfrm>
          <a:prstGeom prst="rect">
            <a:avLst/>
          </a:prstGeom>
          <a:solidFill>
            <a:srgbClr val="181B27"/>
          </a:solidFill>
          <a:ln cap="flat" cmpd="sng" w="9525">
            <a:solidFill>
              <a:srgbClr val="181B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26"/>
          <p:cNvSpPr txBox="1"/>
          <p:nvPr/>
        </p:nvSpPr>
        <p:spPr>
          <a:xfrm>
            <a:off x="1680174" y="5910232"/>
            <a:ext cx="30000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000">
                <a:solidFill>
                  <a:srgbClr val="ED701A"/>
                </a:solidFill>
                <a:latin typeface="Montserrat"/>
                <a:ea typeface="Montserrat"/>
                <a:cs typeface="Montserrat"/>
                <a:sym typeface="Montserrat"/>
              </a:rPr>
              <a:t>: JEFF SING</a:t>
            </a:r>
            <a:endParaRPr>
              <a:solidFill>
                <a:schemeClr val="dk1"/>
              </a:solidFill>
            </a:endParaRPr>
          </a:p>
        </p:txBody>
      </p:sp>
      <p:sp>
        <p:nvSpPr>
          <p:cNvPr id="402" name="Google Shape;402;p26"/>
          <p:cNvSpPr/>
          <p:nvPr/>
        </p:nvSpPr>
        <p:spPr>
          <a:xfrm flipH="1">
            <a:off x="1451700" y="2003950"/>
            <a:ext cx="2931900" cy="684000"/>
          </a:xfrm>
          <a:prstGeom prst="roundRect">
            <a:avLst>
              <a:gd fmla="val 50000" name="adj"/>
            </a:avLst>
          </a:prstGeom>
          <a:solidFill>
            <a:srgbClr val="FEC35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1800">
                <a:latin typeface="Montserrat SemiBold"/>
                <a:ea typeface="Montserrat SemiBold"/>
                <a:cs typeface="Montserrat SemiBold"/>
                <a:sym typeface="Montserrat SemiBold"/>
              </a:rPr>
              <a:t>Technical Leadership</a:t>
            </a:r>
            <a:endParaRPr sz="1800">
              <a:solidFill>
                <a:srgbClr val="000000"/>
              </a:solidFill>
              <a:latin typeface="Montserrat SemiBold"/>
              <a:ea typeface="Montserrat SemiBold"/>
              <a:cs typeface="Montserrat SemiBold"/>
              <a:sym typeface="Montserrat SemiBold"/>
            </a:endParaRPr>
          </a:p>
        </p:txBody>
      </p:sp>
      <p:sp>
        <p:nvSpPr>
          <p:cNvPr id="403" name="Google Shape;403;p26"/>
          <p:cNvSpPr/>
          <p:nvPr/>
        </p:nvSpPr>
        <p:spPr>
          <a:xfrm flipH="1">
            <a:off x="7395225" y="2003950"/>
            <a:ext cx="2931900" cy="684000"/>
          </a:xfrm>
          <a:prstGeom prst="roundRect">
            <a:avLst>
              <a:gd fmla="val 50000" name="adj"/>
            </a:avLst>
          </a:prstGeom>
          <a:solidFill>
            <a:srgbClr val="8999C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1800">
                <a:latin typeface="Montserrat SemiBold"/>
                <a:ea typeface="Montserrat SemiBold"/>
                <a:cs typeface="Montserrat SemiBold"/>
                <a:sym typeface="Montserrat SemiBold"/>
              </a:rPr>
              <a:t>Automation Mentorship</a:t>
            </a:r>
            <a:endParaRPr sz="1800">
              <a:solidFill>
                <a:srgbClr val="000000"/>
              </a:solidFill>
              <a:latin typeface="Montserrat SemiBold"/>
              <a:ea typeface="Montserrat SemiBold"/>
              <a:cs typeface="Montserrat SemiBold"/>
              <a:sym typeface="Montserrat SemiBold"/>
            </a:endParaRPr>
          </a:p>
        </p:txBody>
      </p:sp>
      <p:sp>
        <p:nvSpPr>
          <p:cNvPr id="404" name="Google Shape;404;p26"/>
          <p:cNvSpPr txBox="1"/>
          <p:nvPr/>
        </p:nvSpPr>
        <p:spPr>
          <a:xfrm>
            <a:off x="1331475" y="2687975"/>
            <a:ext cx="2075400" cy="1046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US">
                <a:solidFill>
                  <a:schemeClr val="lt1"/>
                </a:solidFill>
                <a:latin typeface="Montserrat"/>
                <a:ea typeface="Montserrat"/>
                <a:cs typeface="Montserrat"/>
                <a:sym typeface="Montserrat"/>
              </a:rPr>
              <a:t>What should the best practices be here and how do we </a:t>
            </a:r>
            <a:r>
              <a:rPr lang="en-US">
                <a:solidFill>
                  <a:schemeClr val="lt1"/>
                </a:solidFill>
                <a:latin typeface="Montserrat"/>
                <a:ea typeface="Montserrat"/>
                <a:cs typeface="Montserrat"/>
                <a:sym typeface="Montserrat"/>
              </a:rPr>
              <a:t>execute</a:t>
            </a:r>
            <a:r>
              <a:rPr lang="en-US">
                <a:solidFill>
                  <a:schemeClr val="lt1"/>
                </a:solidFill>
                <a:latin typeface="Montserrat"/>
                <a:ea typeface="Montserrat"/>
                <a:cs typeface="Montserrat"/>
                <a:sym typeface="Montserrat"/>
              </a:rPr>
              <a:t> them?</a:t>
            </a:r>
            <a:endParaRPr>
              <a:solidFill>
                <a:schemeClr val="lt1"/>
              </a:solidFill>
              <a:latin typeface="Montserrat"/>
              <a:ea typeface="Montserrat"/>
              <a:cs typeface="Montserrat"/>
              <a:sym typeface="Montserrat"/>
            </a:endParaRPr>
          </a:p>
        </p:txBody>
      </p:sp>
      <p:pic>
        <p:nvPicPr>
          <p:cNvPr id="405" name="Google Shape;405;p26"/>
          <p:cNvPicPr preferRelativeResize="0"/>
          <p:nvPr/>
        </p:nvPicPr>
        <p:blipFill>
          <a:blip r:embed="rId5">
            <a:alphaModFix/>
          </a:blip>
          <a:stretch>
            <a:fillRect/>
          </a:stretch>
        </p:blipFill>
        <p:spPr>
          <a:xfrm>
            <a:off x="3961475" y="1523204"/>
            <a:ext cx="3646001" cy="3646001"/>
          </a:xfrm>
          <a:prstGeom prst="rect">
            <a:avLst/>
          </a:prstGeom>
          <a:noFill/>
          <a:ln>
            <a:noFill/>
          </a:ln>
        </p:spPr>
      </p:pic>
      <p:sp>
        <p:nvSpPr>
          <p:cNvPr id="406" name="Google Shape;406;p26"/>
          <p:cNvSpPr txBox="1"/>
          <p:nvPr/>
        </p:nvSpPr>
        <p:spPr>
          <a:xfrm>
            <a:off x="8058825" y="2760525"/>
            <a:ext cx="20754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chemeClr val="lt1"/>
                </a:solidFill>
                <a:latin typeface="Montserrat"/>
                <a:ea typeface="Montserrat"/>
                <a:cs typeface="Montserrat"/>
                <a:sym typeface="Montserrat"/>
              </a:rPr>
              <a:t>Building the program to uplevel my engineers to write good automation.</a:t>
            </a:r>
            <a:endParaRPr>
              <a:solidFill>
                <a:schemeClr val="lt1"/>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394"/>
                                        </p:tgtEl>
                                        <p:attrNameLst>
                                          <p:attrName>style.visibility</p:attrName>
                                        </p:attrNameLst>
                                      </p:cBhvr>
                                      <p:to>
                                        <p:strVal val="visible"/>
                                      </p:to>
                                    </p:set>
                                    <p:anim calcmode="lin" valueType="num">
                                      <p:cBhvr additive="base">
                                        <p:cTn dur="1000"/>
                                        <p:tgtEl>
                                          <p:spTgt spid="394"/>
                                        </p:tgtEl>
                                        <p:attrNameLst>
                                          <p:attrName>ppt_w</p:attrName>
                                        </p:attrNameLst>
                                      </p:cBhvr>
                                      <p:tavLst>
                                        <p:tav fmla="" tm="0">
                                          <p:val>
                                            <p:strVal val="0"/>
                                          </p:val>
                                        </p:tav>
                                        <p:tav fmla="" tm="100000">
                                          <p:val>
                                            <p:strVal val="#ppt_w"/>
                                          </p:val>
                                        </p:tav>
                                      </p:tavLst>
                                    </p:anim>
                                    <p:anim calcmode="lin" valueType="num">
                                      <p:cBhvr additive="base">
                                        <p:cTn dur="1000"/>
                                        <p:tgtEl>
                                          <p:spTgt spid="394"/>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2"/>
                                        </p:tgtEl>
                                        <p:attrNameLst>
                                          <p:attrName>style.visibility</p:attrName>
                                        </p:attrNameLst>
                                      </p:cBhvr>
                                      <p:to>
                                        <p:strVal val="visible"/>
                                      </p:to>
                                    </p:set>
                                    <p:animEffect filter="fade" transition="in">
                                      <p:cBhvr>
                                        <p:cTn dur="1000"/>
                                        <p:tgtEl>
                                          <p:spTgt spid="402"/>
                                        </p:tgtEl>
                                      </p:cBhvr>
                                    </p:animEffect>
                                  </p:childTnLst>
                                </p:cTn>
                              </p:par>
                              <p:par>
                                <p:cTn fill="hold" nodeType="withEffect" presetClass="entr" presetID="10" presetSubtype="0">
                                  <p:stCondLst>
                                    <p:cond delay="0"/>
                                  </p:stCondLst>
                                  <p:childTnLst>
                                    <p:set>
                                      <p:cBhvr>
                                        <p:cTn dur="1" fill="hold">
                                          <p:stCondLst>
                                            <p:cond delay="0"/>
                                          </p:stCondLst>
                                        </p:cTn>
                                        <p:tgtEl>
                                          <p:spTgt spid="403"/>
                                        </p:tgtEl>
                                        <p:attrNameLst>
                                          <p:attrName>style.visibility</p:attrName>
                                        </p:attrNameLst>
                                      </p:cBhvr>
                                      <p:to>
                                        <p:strVal val="visible"/>
                                      </p:to>
                                    </p:set>
                                    <p:animEffect filter="fade" transition="in">
                                      <p:cBhvr>
                                        <p:cTn dur="1000"/>
                                        <p:tgtEl>
                                          <p:spTgt spid="40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4"/>
                                        </p:tgtEl>
                                        <p:attrNameLst>
                                          <p:attrName>style.visibility</p:attrName>
                                        </p:attrNameLst>
                                      </p:cBhvr>
                                      <p:to>
                                        <p:strVal val="visible"/>
                                      </p:to>
                                    </p:set>
                                    <p:animEffect filter="fade" transition="in">
                                      <p:cBhvr>
                                        <p:cTn dur="1000"/>
                                        <p:tgtEl>
                                          <p:spTgt spid="40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6"/>
                                        </p:tgtEl>
                                        <p:attrNameLst>
                                          <p:attrName>style.visibility</p:attrName>
                                        </p:attrNameLst>
                                      </p:cBhvr>
                                      <p:to>
                                        <p:strVal val="visible"/>
                                      </p:to>
                                    </p:set>
                                    <p:animEffect filter="fade" transition="in">
                                      <p:cBhvr>
                                        <p:cTn dur="1000"/>
                                        <p:tgtEl>
                                          <p:spTgt spid="4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sp>
        <p:nvSpPr>
          <p:cNvPr id="411" name="Google Shape;411;p27"/>
          <p:cNvSpPr txBox="1"/>
          <p:nvPr>
            <p:ph type="title"/>
          </p:nvPr>
        </p:nvSpPr>
        <p:spPr>
          <a:xfrm>
            <a:off x="838200" y="365125"/>
            <a:ext cx="10515600" cy="1325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ED701A"/>
              </a:buClr>
              <a:buSzPts val="4400"/>
              <a:buFont typeface="Montserrat"/>
              <a:buNone/>
            </a:pPr>
            <a:r>
              <a:rPr b="1" lang="en-US">
                <a:solidFill>
                  <a:srgbClr val="ED701A"/>
                </a:solidFill>
                <a:latin typeface="Montserrat"/>
                <a:ea typeface="Montserrat"/>
                <a:cs typeface="Montserrat"/>
                <a:sym typeface="Montserrat"/>
              </a:rPr>
              <a:t>TRADITIONAL QA IN THE SDLC</a:t>
            </a:r>
            <a:endParaRPr/>
          </a:p>
        </p:txBody>
      </p:sp>
      <p:sp>
        <p:nvSpPr>
          <p:cNvPr id="412" name="Google Shape;412;p27"/>
          <p:cNvSpPr txBox="1"/>
          <p:nvPr/>
        </p:nvSpPr>
        <p:spPr>
          <a:xfrm>
            <a:off x="472200" y="6322675"/>
            <a:ext cx="93315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lt1"/>
                </a:solidFill>
                <a:latin typeface="Montserrat"/>
                <a:ea typeface="Montserrat"/>
                <a:cs typeface="Montserrat"/>
                <a:sym typeface="Montserrat"/>
              </a:rPr>
              <a:t>TOPIC</a:t>
            </a:r>
            <a:r>
              <a:rPr b="1" lang="en-US" sz="2000">
                <a:solidFill>
                  <a:schemeClr val="lt1"/>
                </a:solidFill>
                <a:latin typeface="Montserrat"/>
                <a:ea typeface="Montserrat"/>
                <a:cs typeface="Montserrat"/>
                <a:sym typeface="Montserrat"/>
              </a:rPr>
              <a:t>: BUILDING A MODERN QA PROGRAM FROM THE GROUND UP</a:t>
            </a:r>
            <a:endParaRPr b="0" i="0" sz="2400" u="none" cap="none" strike="noStrike">
              <a:solidFill>
                <a:schemeClr val="lt1"/>
              </a:solidFill>
              <a:latin typeface="Montserrat"/>
              <a:ea typeface="Montserrat"/>
              <a:cs typeface="Montserrat"/>
              <a:sym typeface="Montserrat"/>
            </a:endParaRPr>
          </a:p>
        </p:txBody>
      </p:sp>
      <p:pic>
        <p:nvPicPr>
          <p:cNvPr id="413" name="Google Shape;413;p27"/>
          <p:cNvPicPr preferRelativeResize="0"/>
          <p:nvPr/>
        </p:nvPicPr>
        <p:blipFill rotWithShape="1">
          <a:blip r:embed="rId3">
            <a:alphaModFix/>
          </a:blip>
          <a:srcRect b="0" l="0" r="0" t="0"/>
          <a:stretch/>
        </p:blipFill>
        <p:spPr>
          <a:xfrm rot="-2403027">
            <a:off x="78659" y="6170896"/>
            <a:ext cx="871016" cy="561946"/>
          </a:xfrm>
          <a:prstGeom prst="rect">
            <a:avLst/>
          </a:prstGeom>
          <a:noFill/>
          <a:ln>
            <a:noFill/>
          </a:ln>
        </p:spPr>
      </p:pic>
      <p:cxnSp>
        <p:nvCxnSpPr>
          <p:cNvPr id="414" name="Google Shape;414;p27"/>
          <p:cNvCxnSpPr/>
          <p:nvPr/>
        </p:nvCxnSpPr>
        <p:spPr>
          <a:xfrm>
            <a:off x="430306" y="5782235"/>
            <a:ext cx="10400400" cy="0"/>
          </a:xfrm>
          <a:prstGeom prst="straightConnector1">
            <a:avLst/>
          </a:prstGeom>
          <a:noFill/>
          <a:ln cap="flat" cmpd="sng" w="9525">
            <a:solidFill>
              <a:srgbClr val="ED701A"/>
            </a:solidFill>
            <a:prstDash val="solid"/>
            <a:miter lim="800000"/>
            <a:headEnd len="sm" w="sm" type="none"/>
            <a:tailEnd len="sm" w="sm" type="none"/>
          </a:ln>
        </p:spPr>
      </p:cxnSp>
      <p:pic>
        <p:nvPicPr>
          <p:cNvPr descr="A picture containing text, sign&#10;&#10;Description automatically generated" id="415" name="Google Shape;415;p27"/>
          <p:cNvPicPr preferRelativeResize="0"/>
          <p:nvPr/>
        </p:nvPicPr>
        <p:blipFill rotWithShape="1">
          <a:blip r:embed="rId4">
            <a:alphaModFix/>
          </a:blip>
          <a:srcRect b="0" l="0" r="0" t="0"/>
          <a:stretch/>
        </p:blipFill>
        <p:spPr>
          <a:xfrm>
            <a:off x="11059592" y="5716591"/>
            <a:ext cx="1055288" cy="1141410"/>
          </a:xfrm>
          <a:prstGeom prst="rect">
            <a:avLst/>
          </a:prstGeom>
          <a:noFill/>
          <a:ln>
            <a:noFill/>
          </a:ln>
        </p:spPr>
      </p:pic>
      <p:sp>
        <p:nvSpPr>
          <p:cNvPr id="416" name="Google Shape;416;p27"/>
          <p:cNvSpPr/>
          <p:nvPr/>
        </p:nvSpPr>
        <p:spPr>
          <a:xfrm>
            <a:off x="1852775" y="6018425"/>
            <a:ext cx="2750100" cy="253200"/>
          </a:xfrm>
          <a:prstGeom prst="rect">
            <a:avLst/>
          </a:prstGeom>
          <a:solidFill>
            <a:srgbClr val="181B27"/>
          </a:solidFill>
          <a:ln cap="flat" cmpd="sng" w="9525">
            <a:solidFill>
              <a:srgbClr val="181B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27"/>
          <p:cNvSpPr txBox="1"/>
          <p:nvPr/>
        </p:nvSpPr>
        <p:spPr>
          <a:xfrm>
            <a:off x="1680174" y="5910232"/>
            <a:ext cx="30000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000">
                <a:solidFill>
                  <a:srgbClr val="ED701A"/>
                </a:solidFill>
                <a:latin typeface="Montserrat"/>
                <a:ea typeface="Montserrat"/>
                <a:cs typeface="Montserrat"/>
                <a:sym typeface="Montserrat"/>
              </a:rPr>
              <a:t>: JEFF SING</a:t>
            </a:r>
            <a:endParaRPr>
              <a:solidFill>
                <a:schemeClr val="dk1"/>
              </a:solidFill>
            </a:endParaRPr>
          </a:p>
        </p:txBody>
      </p:sp>
      <p:pic>
        <p:nvPicPr>
          <p:cNvPr id="418" name="Google Shape;418;p27"/>
          <p:cNvPicPr preferRelativeResize="0"/>
          <p:nvPr/>
        </p:nvPicPr>
        <p:blipFill>
          <a:blip r:embed="rId5">
            <a:alphaModFix/>
          </a:blip>
          <a:stretch>
            <a:fillRect/>
          </a:stretch>
        </p:blipFill>
        <p:spPr>
          <a:xfrm>
            <a:off x="-295450" y="-257900"/>
            <a:ext cx="14083950" cy="7922225"/>
          </a:xfrm>
          <a:prstGeom prst="rect">
            <a:avLst/>
          </a:prstGeom>
          <a:noFill/>
          <a:ln>
            <a:noFill/>
          </a:ln>
        </p:spPr>
      </p:pic>
      <p:sp>
        <p:nvSpPr>
          <p:cNvPr id="419" name="Google Shape;419;p27"/>
          <p:cNvSpPr txBox="1"/>
          <p:nvPr>
            <p:ph type="title"/>
          </p:nvPr>
        </p:nvSpPr>
        <p:spPr>
          <a:xfrm>
            <a:off x="206700" y="5624450"/>
            <a:ext cx="10515600" cy="1325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ED701A"/>
              </a:buClr>
              <a:buSzPts val="4400"/>
              <a:buFont typeface="Montserrat"/>
              <a:buNone/>
            </a:pPr>
            <a:r>
              <a:rPr b="1" lang="en-US" sz="3700">
                <a:solidFill>
                  <a:schemeClr val="lt1"/>
                </a:solidFill>
                <a:latin typeface="Montserrat"/>
                <a:ea typeface="Montserrat"/>
                <a:cs typeface="Montserrat"/>
                <a:sym typeface="Montserrat"/>
              </a:rPr>
              <a:t>QUALITY OPERATIONS</a:t>
            </a:r>
            <a:endParaRPr sz="3700">
              <a:solidFill>
                <a:schemeClr val="lt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sp>
        <p:nvSpPr>
          <p:cNvPr id="424" name="Google Shape;424;p28"/>
          <p:cNvSpPr txBox="1"/>
          <p:nvPr>
            <p:ph type="title"/>
          </p:nvPr>
        </p:nvSpPr>
        <p:spPr>
          <a:xfrm>
            <a:off x="838200" y="365125"/>
            <a:ext cx="10515600" cy="1325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ED701A"/>
              </a:buClr>
              <a:buSzPts val="4400"/>
              <a:buFont typeface="Montserrat"/>
              <a:buNone/>
            </a:pPr>
            <a:r>
              <a:rPr b="1" lang="en-US">
                <a:solidFill>
                  <a:srgbClr val="ED701A"/>
                </a:solidFill>
                <a:latin typeface="Montserrat"/>
                <a:ea typeface="Montserrat"/>
                <a:cs typeface="Montserrat"/>
                <a:sym typeface="Montserrat"/>
              </a:rPr>
              <a:t>QUALITY OPERATION CYCLE</a:t>
            </a:r>
            <a:endParaRPr/>
          </a:p>
        </p:txBody>
      </p:sp>
      <p:sp>
        <p:nvSpPr>
          <p:cNvPr id="425" name="Google Shape;425;p28"/>
          <p:cNvSpPr/>
          <p:nvPr/>
        </p:nvSpPr>
        <p:spPr>
          <a:xfrm>
            <a:off x="4532025" y="1818867"/>
            <a:ext cx="2540100" cy="2540100"/>
          </a:xfrm>
          <a:prstGeom prst="donut">
            <a:avLst>
              <a:gd fmla="val 16067" name="adj"/>
            </a:avLst>
          </a:prstGeom>
          <a:solidFill>
            <a:srgbClr val="000000">
              <a:alpha val="107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28"/>
          <p:cNvSpPr txBox="1"/>
          <p:nvPr/>
        </p:nvSpPr>
        <p:spPr>
          <a:xfrm>
            <a:off x="472200" y="6322675"/>
            <a:ext cx="93315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lt1"/>
                </a:solidFill>
                <a:latin typeface="Montserrat"/>
                <a:ea typeface="Montserrat"/>
                <a:cs typeface="Montserrat"/>
                <a:sym typeface="Montserrat"/>
              </a:rPr>
              <a:t>TOPIC</a:t>
            </a:r>
            <a:r>
              <a:rPr b="1" lang="en-US" sz="2000">
                <a:solidFill>
                  <a:schemeClr val="lt1"/>
                </a:solidFill>
                <a:latin typeface="Montserrat"/>
                <a:ea typeface="Montserrat"/>
                <a:cs typeface="Montserrat"/>
                <a:sym typeface="Montserrat"/>
              </a:rPr>
              <a:t>: BUILDING A MODERN QA PROGRAM FROM THE GROUND UP</a:t>
            </a:r>
            <a:endParaRPr b="0" i="0" sz="2400" u="none" cap="none" strike="noStrike">
              <a:solidFill>
                <a:schemeClr val="lt1"/>
              </a:solidFill>
              <a:latin typeface="Montserrat"/>
              <a:ea typeface="Montserrat"/>
              <a:cs typeface="Montserrat"/>
              <a:sym typeface="Montserrat"/>
            </a:endParaRPr>
          </a:p>
        </p:txBody>
      </p:sp>
      <p:pic>
        <p:nvPicPr>
          <p:cNvPr id="427" name="Google Shape;427;p28"/>
          <p:cNvPicPr preferRelativeResize="0"/>
          <p:nvPr/>
        </p:nvPicPr>
        <p:blipFill rotWithShape="1">
          <a:blip r:embed="rId3">
            <a:alphaModFix/>
          </a:blip>
          <a:srcRect b="0" l="0" r="0" t="0"/>
          <a:stretch/>
        </p:blipFill>
        <p:spPr>
          <a:xfrm rot="-2403027">
            <a:off x="78659" y="6170896"/>
            <a:ext cx="871016" cy="561946"/>
          </a:xfrm>
          <a:prstGeom prst="rect">
            <a:avLst/>
          </a:prstGeom>
          <a:noFill/>
          <a:ln>
            <a:noFill/>
          </a:ln>
        </p:spPr>
      </p:pic>
      <p:cxnSp>
        <p:nvCxnSpPr>
          <p:cNvPr id="428" name="Google Shape;428;p28"/>
          <p:cNvCxnSpPr/>
          <p:nvPr/>
        </p:nvCxnSpPr>
        <p:spPr>
          <a:xfrm>
            <a:off x="430306" y="5782235"/>
            <a:ext cx="10400400" cy="0"/>
          </a:xfrm>
          <a:prstGeom prst="straightConnector1">
            <a:avLst/>
          </a:prstGeom>
          <a:noFill/>
          <a:ln cap="flat" cmpd="sng" w="9525">
            <a:solidFill>
              <a:srgbClr val="ED701A"/>
            </a:solidFill>
            <a:prstDash val="solid"/>
            <a:miter lim="800000"/>
            <a:headEnd len="sm" w="sm" type="none"/>
            <a:tailEnd len="sm" w="sm" type="none"/>
          </a:ln>
        </p:spPr>
      </p:cxnSp>
      <p:pic>
        <p:nvPicPr>
          <p:cNvPr descr="A picture containing text, sign&#10;&#10;Description automatically generated" id="429" name="Google Shape;429;p28"/>
          <p:cNvPicPr preferRelativeResize="0"/>
          <p:nvPr/>
        </p:nvPicPr>
        <p:blipFill rotWithShape="1">
          <a:blip r:embed="rId4">
            <a:alphaModFix/>
          </a:blip>
          <a:srcRect b="0" l="0" r="0" t="0"/>
          <a:stretch/>
        </p:blipFill>
        <p:spPr>
          <a:xfrm>
            <a:off x="11059592" y="5716591"/>
            <a:ext cx="1055288" cy="1141410"/>
          </a:xfrm>
          <a:prstGeom prst="rect">
            <a:avLst/>
          </a:prstGeom>
          <a:noFill/>
          <a:ln>
            <a:noFill/>
          </a:ln>
        </p:spPr>
      </p:pic>
      <p:sp>
        <p:nvSpPr>
          <p:cNvPr id="430" name="Google Shape;430;p28"/>
          <p:cNvSpPr/>
          <p:nvPr/>
        </p:nvSpPr>
        <p:spPr>
          <a:xfrm>
            <a:off x="1852775" y="6018425"/>
            <a:ext cx="2750100" cy="253200"/>
          </a:xfrm>
          <a:prstGeom prst="rect">
            <a:avLst/>
          </a:prstGeom>
          <a:solidFill>
            <a:srgbClr val="181B27"/>
          </a:solidFill>
          <a:ln cap="flat" cmpd="sng" w="9525">
            <a:solidFill>
              <a:srgbClr val="181B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28"/>
          <p:cNvSpPr txBox="1"/>
          <p:nvPr/>
        </p:nvSpPr>
        <p:spPr>
          <a:xfrm>
            <a:off x="1680174" y="5910232"/>
            <a:ext cx="30000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000">
                <a:solidFill>
                  <a:srgbClr val="ED701A"/>
                </a:solidFill>
                <a:latin typeface="Montserrat"/>
                <a:ea typeface="Montserrat"/>
                <a:cs typeface="Montserrat"/>
                <a:sym typeface="Montserrat"/>
              </a:rPr>
              <a:t>: JEFF SING</a:t>
            </a:r>
            <a:endParaRPr>
              <a:solidFill>
                <a:schemeClr val="dk1"/>
              </a:solidFill>
            </a:endParaRPr>
          </a:p>
        </p:txBody>
      </p:sp>
      <p:grpSp>
        <p:nvGrpSpPr>
          <p:cNvPr id="432" name="Google Shape;432;p28"/>
          <p:cNvGrpSpPr/>
          <p:nvPr/>
        </p:nvGrpSpPr>
        <p:grpSpPr>
          <a:xfrm>
            <a:off x="6448575" y="1370950"/>
            <a:ext cx="2362514" cy="814247"/>
            <a:chOff x="5214050" y="717825"/>
            <a:chExt cx="2362514" cy="814247"/>
          </a:xfrm>
        </p:grpSpPr>
        <p:cxnSp>
          <p:nvCxnSpPr>
            <p:cNvPr id="433" name="Google Shape;433;p28"/>
            <p:cNvCxnSpPr/>
            <p:nvPr/>
          </p:nvCxnSpPr>
          <p:spPr>
            <a:xfrm flipH="1">
              <a:off x="5214050" y="1153772"/>
              <a:ext cx="273000" cy="378300"/>
            </a:xfrm>
            <a:prstGeom prst="straightConnector1">
              <a:avLst/>
            </a:prstGeom>
            <a:noFill/>
            <a:ln cap="flat" cmpd="sng" w="19050">
              <a:solidFill>
                <a:srgbClr val="802017"/>
              </a:solidFill>
              <a:prstDash val="solid"/>
              <a:round/>
              <a:headEnd len="med" w="med" type="oval"/>
              <a:tailEnd len="sm" w="sm" type="none"/>
            </a:ln>
          </p:spPr>
        </p:cxnSp>
        <p:sp>
          <p:nvSpPr>
            <p:cNvPr id="434" name="Google Shape;434;p28"/>
            <p:cNvSpPr txBox="1"/>
            <p:nvPr/>
          </p:nvSpPr>
          <p:spPr>
            <a:xfrm>
              <a:off x="5621464" y="717825"/>
              <a:ext cx="1955100" cy="669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US" sz="2000">
                  <a:solidFill>
                    <a:schemeClr val="lt1"/>
                  </a:solidFill>
                  <a:latin typeface="Fira Sans Extra Condensed"/>
                  <a:ea typeface="Fira Sans Extra Condensed"/>
                  <a:cs typeface="Fira Sans Extra Condensed"/>
                  <a:sym typeface="Fira Sans Extra Condensed"/>
                </a:rPr>
                <a:t>Visibility</a:t>
              </a:r>
              <a:endParaRPr b="1" sz="2000">
                <a:solidFill>
                  <a:schemeClr val="lt1"/>
                </a:solidFill>
                <a:latin typeface="Fira Sans Extra Condensed"/>
                <a:ea typeface="Fira Sans Extra Condensed"/>
                <a:cs typeface="Fira Sans Extra Condensed"/>
                <a:sym typeface="Fira Sans Extra Condensed"/>
              </a:endParaRPr>
            </a:p>
            <a:p>
              <a:pPr indent="0" lvl="0" marL="0" rtl="0" algn="l">
                <a:lnSpc>
                  <a:spcPct val="115000"/>
                </a:lnSpc>
                <a:spcBef>
                  <a:spcPts val="0"/>
                </a:spcBef>
                <a:spcAft>
                  <a:spcPts val="0"/>
                </a:spcAft>
                <a:buNone/>
              </a:pPr>
              <a:r>
                <a:t/>
              </a:r>
              <a:endParaRPr sz="600">
                <a:solidFill>
                  <a:schemeClr val="lt1"/>
                </a:solidFill>
                <a:latin typeface="Roboto"/>
                <a:ea typeface="Roboto"/>
                <a:cs typeface="Roboto"/>
                <a:sym typeface="Roboto"/>
              </a:endParaRPr>
            </a:p>
            <a:p>
              <a:pPr indent="0" lvl="0" marL="0" rtl="0" algn="ctr">
                <a:lnSpc>
                  <a:spcPct val="115000"/>
                </a:lnSpc>
                <a:spcBef>
                  <a:spcPts val="0"/>
                </a:spcBef>
                <a:spcAft>
                  <a:spcPts val="0"/>
                </a:spcAft>
                <a:buNone/>
              </a:pPr>
              <a:r>
                <a:rPr lang="en-US" sz="1000">
                  <a:solidFill>
                    <a:schemeClr val="lt1"/>
                  </a:solidFill>
                  <a:latin typeface="Fira Sans Extra Condensed"/>
                  <a:ea typeface="Fira Sans Extra Condensed"/>
                  <a:cs typeface="Fira Sans Extra Condensed"/>
                  <a:sym typeface="Fira Sans Extra Condensed"/>
                </a:rPr>
                <a:t>How do we share out data to the right parties and do they understand what it all means?</a:t>
              </a:r>
              <a:endParaRPr sz="1000">
                <a:solidFill>
                  <a:schemeClr val="lt1"/>
                </a:solidFill>
                <a:latin typeface="Fira Sans Extra Condensed"/>
                <a:ea typeface="Fira Sans Extra Condensed"/>
                <a:cs typeface="Fira Sans Extra Condensed"/>
                <a:sym typeface="Fira Sans Extra Condensed"/>
              </a:endParaRPr>
            </a:p>
          </p:txBody>
        </p:sp>
      </p:grpSp>
      <p:grpSp>
        <p:nvGrpSpPr>
          <p:cNvPr id="435" name="Google Shape;435;p28"/>
          <p:cNvGrpSpPr/>
          <p:nvPr/>
        </p:nvGrpSpPr>
        <p:grpSpPr>
          <a:xfrm>
            <a:off x="2707525" y="1370950"/>
            <a:ext cx="2435023" cy="804346"/>
            <a:chOff x="1883667" y="717792"/>
            <a:chExt cx="2024294" cy="814280"/>
          </a:xfrm>
        </p:grpSpPr>
        <p:cxnSp>
          <p:nvCxnSpPr>
            <p:cNvPr id="436" name="Google Shape;436;p28"/>
            <p:cNvCxnSpPr/>
            <p:nvPr/>
          </p:nvCxnSpPr>
          <p:spPr>
            <a:xfrm>
              <a:off x="3634961" y="1153772"/>
              <a:ext cx="273000" cy="378300"/>
            </a:xfrm>
            <a:prstGeom prst="straightConnector1">
              <a:avLst/>
            </a:prstGeom>
            <a:noFill/>
            <a:ln cap="flat" cmpd="sng" w="19050">
              <a:solidFill>
                <a:srgbClr val="EDA29B"/>
              </a:solidFill>
              <a:prstDash val="solid"/>
              <a:round/>
              <a:headEnd len="med" w="med" type="oval"/>
              <a:tailEnd len="sm" w="sm" type="none"/>
            </a:ln>
          </p:spPr>
        </p:cxnSp>
        <p:sp>
          <p:nvSpPr>
            <p:cNvPr id="437" name="Google Shape;437;p28"/>
            <p:cNvSpPr txBox="1"/>
            <p:nvPr/>
          </p:nvSpPr>
          <p:spPr>
            <a:xfrm>
              <a:off x="1883667" y="717792"/>
              <a:ext cx="1693200" cy="6696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b="1" lang="en-US" sz="2000">
                  <a:solidFill>
                    <a:schemeClr val="lt1"/>
                  </a:solidFill>
                  <a:latin typeface="Fira Sans Extra Condensed"/>
                  <a:ea typeface="Fira Sans Extra Condensed"/>
                  <a:cs typeface="Fira Sans Extra Condensed"/>
                  <a:sym typeface="Fira Sans Extra Condensed"/>
                </a:rPr>
                <a:t>Data Collection</a:t>
              </a:r>
              <a:endParaRPr b="1" sz="2000">
                <a:solidFill>
                  <a:schemeClr val="lt1"/>
                </a:solidFill>
                <a:latin typeface="Fira Sans Extra Condensed"/>
                <a:ea typeface="Fira Sans Extra Condensed"/>
                <a:cs typeface="Fira Sans Extra Condensed"/>
                <a:sym typeface="Fira Sans Extra Condensed"/>
              </a:endParaRPr>
            </a:p>
            <a:p>
              <a:pPr indent="0" lvl="0" marL="0" rtl="0" algn="r">
                <a:lnSpc>
                  <a:spcPct val="115000"/>
                </a:lnSpc>
                <a:spcBef>
                  <a:spcPts val="0"/>
                </a:spcBef>
                <a:spcAft>
                  <a:spcPts val="0"/>
                </a:spcAft>
                <a:buNone/>
              </a:pPr>
              <a:r>
                <a:t/>
              </a:r>
              <a:endParaRPr sz="600">
                <a:solidFill>
                  <a:schemeClr val="lt1"/>
                </a:solidFill>
                <a:latin typeface="Roboto"/>
                <a:ea typeface="Roboto"/>
                <a:cs typeface="Roboto"/>
                <a:sym typeface="Roboto"/>
              </a:endParaRPr>
            </a:p>
            <a:p>
              <a:pPr indent="0" lvl="0" marL="0" rtl="0" algn="ctr">
                <a:lnSpc>
                  <a:spcPct val="115000"/>
                </a:lnSpc>
                <a:spcBef>
                  <a:spcPts val="0"/>
                </a:spcBef>
                <a:spcAft>
                  <a:spcPts val="0"/>
                </a:spcAft>
                <a:buNone/>
              </a:pPr>
              <a:r>
                <a:rPr lang="en-US" sz="1000">
                  <a:solidFill>
                    <a:schemeClr val="lt1"/>
                  </a:solidFill>
                  <a:latin typeface="Fira Sans Extra Condensed"/>
                  <a:ea typeface="Fira Sans Extra Condensed"/>
                  <a:cs typeface="Fira Sans Extra Condensed"/>
                  <a:sym typeface="Fira Sans Extra Condensed"/>
                </a:rPr>
                <a:t>What indicators do we want to monitor to determine our system quality and customer satisfaction? </a:t>
              </a:r>
              <a:endParaRPr sz="1000">
                <a:solidFill>
                  <a:schemeClr val="lt1"/>
                </a:solidFill>
                <a:latin typeface="Fira Sans Extra Condensed"/>
                <a:ea typeface="Fira Sans Extra Condensed"/>
                <a:cs typeface="Fira Sans Extra Condensed"/>
                <a:sym typeface="Fira Sans Extra Condensed"/>
              </a:endParaRPr>
            </a:p>
            <a:p>
              <a:pPr indent="0" lvl="0" marL="0" rtl="0" algn="ctr">
                <a:lnSpc>
                  <a:spcPct val="115000"/>
                </a:lnSpc>
                <a:spcBef>
                  <a:spcPts val="0"/>
                </a:spcBef>
                <a:spcAft>
                  <a:spcPts val="0"/>
                </a:spcAft>
                <a:buNone/>
              </a:pPr>
              <a:r>
                <a:rPr lang="en-US" sz="1000">
                  <a:solidFill>
                    <a:schemeClr val="lt1"/>
                  </a:solidFill>
                  <a:latin typeface="Fira Sans Extra Condensed"/>
                  <a:ea typeface="Fira Sans Extra Condensed"/>
                  <a:cs typeface="Fira Sans Extra Condensed"/>
                  <a:sym typeface="Fira Sans Extra Condensed"/>
                </a:rPr>
                <a:t>How do we collect this data?</a:t>
              </a:r>
              <a:endParaRPr sz="1000">
                <a:solidFill>
                  <a:schemeClr val="lt1"/>
                </a:solidFill>
                <a:latin typeface="Fira Sans Extra Condensed"/>
                <a:ea typeface="Fira Sans Extra Condensed"/>
                <a:cs typeface="Fira Sans Extra Condensed"/>
                <a:sym typeface="Fira Sans Extra Condensed"/>
              </a:endParaRPr>
            </a:p>
          </p:txBody>
        </p:sp>
      </p:grpSp>
      <p:grpSp>
        <p:nvGrpSpPr>
          <p:cNvPr id="438" name="Google Shape;438;p28"/>
          <p:cNvGrpSpPr/>
          <p:nvPr/>
        </p:nvGrpSpPr>
        <p:grpSpPr>
          <a:xfrm>
            <a:off x="6934550" y="3224875"/>
            <a:ext cx="2910375" cy="669600"/>
            <a:chOff x="5625475" y="2586175"/>
            <a:chExt cx="2910375" cy="669600"/>
          </a:xfrm>
        </p:grpSpPr>
        <p:cxnSp>
          <p:nvCxnSpPr>
            <p:cNvPr id="439" name="Google Shape;439;p28"/>
            <p:cNvCxnSpPr/>
            <p:nvPr/>
          </p:nvCxnSpPr>
          <p:spPr>
            <a:xfrm rot="10800000">
              <a:off x="5625475" y="2771675"/>
              <a:ext cx="442200" cy="153300"/>
            </a:xfrm>
            <a:prstGeom prst="straightConnector1">
              <a:avLst/>
            </a:prstGeom>
            <a:noFill/>
            <a:ln cap="flat" cmpd="sng" w="19050">
              <a:solidFill>
                <a:srgbClr val="D83829"/>
              </a:solidFill>
              <a:prstDash val="solid"/>
              <a:round/>
              <a:headEnd len="med" w="med" type="oval"/>
              <a:tailEnd len="sm" w="sm" type="none"/>
            </a:ln>
          </p:spPr>
        </p:cxnSp>
        <p:sp>
          <p:nvSpPr>
            <p:cNvPr id="440" name="Google Shape;440;p28"/>
            <p:cNvSpPr txBox="1"/>
            <p:nvPr/>
          </p:nvSpPr>
          <p:spPr>
            <a:xfrm>
              <a:off x="6077350" y="2586175"/>
              <a:ext cx="2458500" cy="669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US" sz="1800">
                  <a:solidFill>
                    <a:schemeClr val="lt1"/>
                  </a:solidFill>
                  <a:latin typeface="Fira Sans Extra Condensed"/>
                  <a:ea typeface="Fira Sans Extra Condensed"/>
                  <a:cs typeface="Fira Sans Extra Condensed"/>
                  <a:sym typeface="Fira Sans Extra Condensed"/>
                </a:rPr>
                <a:t>     </a:t>
              </a:r>
              <a:r>
                <a:rPr b="1" lang="en-US" sz="2000">
                  <a:solidFill>
                    <a:schemeClr val="lt1"/>
                  </a:solidFill>
                  <a:latin typeface="Fira Sans Extra Condensed"/>
                  <a:ea typeface="Fira Sans Extra Condensed"/>
                  <a:cs typeface="Fira Sans Extra Condensed"/>
                  <a:sym typeface="Fira Sans Extra Condensed"/>
                </a:rPr>
                <a:t>Implementation</a:t>
              </a:r>
              <a:endParaRPr b="1" sz="2000">
                <a:solidFill>
                  <a:schemeClr val="lt1"/>
                </a:solidFill>
                <a:latin typeface="Fira Sans Extra Condensed"/>
                <a:ea typeface="Fira Sans Extra Condensed"/>
                <a:cs typeface="Fira Sans Extra Condensed"/>
                <a:sym typeface="Fira Sans Extra Condensed"/>
              </a:endParaRPr>
            </a:p>
            <a:p>
              <a:pPr indent="0" lvl="0" marL="0" rtl="0" algn="ctr">
                <a:lnSpc>
                  <a:spcPct val="115000"/>
                </a:lnSpc>
                <a:spcBef>
                  <a:spcPts val="0"/>
                </a:spcBef>
                <a:spcAft>
                  <a:spcPts val="0"/>
                </a:spcAft>
                <a:buNone/>
              </a:pPr>
              <a:r>
                <a:rPr lang="en-US" sz="1000">
                  <a:solidFill>
                    <a:schemeClr val="lt1"/>
                  </a:solidFill>
                  <a:latin typeface="Fira Sans Extra Condensed"/>
                  <a:ea typeface="Fira Sans Extra Condensed"/>
                  <a:cs typeface="Fira Sans Extra Condensed"/>
                  <a:sym typeface="Fira Sans Extra Condensed"/>
                </a:rPr>
                <a:t>Drive discussion and identify stakeholders to execute changes.</a:t>
              </a:r>
              <a:endParaRPr sz="1000">
                <a:solidFill>
                  <a:schemeClr val="lt1"/>
                </a:solidFill>
                <a:latin typeface="Fira Sans Extra Condensed"/>
                <a:ea typeface="Fira Sans Extra Condensed"/>
                <a:cs typeface="Fira Sans Extra Condensed"/>
                <a:sym typeface="Fira Sans Extra Condensed"/>
              </a:endParaRPr>
            </a:p>
          </p:txBody>
        </p:sp>
      </p:grpSp>
      <p:grpSp>
        <p:nvGrpSpPr>
          <p:cNvPr id="441" name="Google Shape;441;p28"/>
          <p:cNvGrpSpPr/>
          <p:nvPr/>
        </p:nvGrpSpPr>
        <p:grpSpPr>
          <a:xfrm>
            <a:off x="1416075" y="3354075"/>
            <a:ext cx="3328125" cy="669600"/>
            <a:chOff x="181550" y="2700950"/>
            <a:chExt cx="3328125" cy="669600"/>
          </a:xfrm>
        </p:grpSpPr>
        <p:cxnSp>
          <p:nvCxnSpPr>
            <p:cNvPr id="442" name="Google Shape;442;p28"/>
            <p:cNvCxnSpPr/>
            <p:nvPr/>
          </p:nvCxnSpPr>
          <p:spPr>
            <a:xfrm flipH="1" rot="10800000">
              <a:off x="3059375" y="2771675"/>
              <a:ext cx="450300" cy="145200"/>
            </a:xfrm>
            <a:prstGeom prst="straightConnector1">
              <a:avLst/>
            </a:prstGeom>
            <a:noFill/>
            <a:ln cap="flat" cmpd="sng" w="19050">
              <a:solidFill>
                <a:srgbClr val="D83829"/>
              </a:solidFill>
              <a:prstDash val="solid"/>
              <a:round/>
              <a:headEnd len="med" w="med" type="oval"/>
              <a:tailEnd len="sm" w="sm" type="none"/>
            </a:ln>
          </p:spPr>
        </p:cxnSp>
        <p:sp>
          <p:nvSpPr>
            <p:cNvPr id="443" name="Google Shape;443;p28"/>
            <p:cNvSpPr txBox="1"/>
            <p:nvPr/>
          </p:nvSpPr>
          <p:spPr>
            <a:xfrm>
              <a:off x="181550" y="2700950"/>
              <a:ext cx="2910300" cy="6696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b="1" lang="en-US" sz="2000">
                  <a:solidFill>
                    <a:schemeClr val="lt1"/>
                  </a:solidFill>
                  <a:latin typeface="Fira Sans Extra Condensed"/>
                  <a:ea typeface="Fira Sans Extra Condensed"/>
                  <a:cs typeface="Fira Sans Extra Condensed"/>
                  <a:sym typeface="Fira Sans Extra Condensed"/>
                </a:rPr>
                <a:t>Reflection &amp; Analytics</a:t>
              </a:r>
              <a:endParaRPr b="1" sz="2000">
                <a:solidFill>
                  <a:schemeClr val="lt1"/>
                </a:solidFill>
                <a:latin typeface="Fira Sans Extra Condensed"/>
                <a:ea typeface="Fira Sans Extra Condensed"/>
                <a:cs typeface="Fira Sans Extra Condensed"/>
                <a:sym typeface="Fira Sans Extra Condensed"/>
              </a:endParaRPr>
            </a:p>
            <a:p>
              <a:pPr indent="0" lvl="0" marL="0" rtl="0" algn="ctr">
                <a:lnSpc>
                  <a:spcPct val="115000"/>
                </a:lnSpc>
                <a:spcBef>
                  <a:spcPts val="0"/>
                </a:spcBef>
                <a:spcAft>
                  <a:spcPts val="0"/>
                </a:spcAft>
                <a:buNone/>
              </a:pPr>
              <a:r>
                <a:rPr lang="en-US" sz="1000">
                  <a:solidFill>
                    <a:schemeClr val="lt1"/>
                  </a:solidFill>
                  <a:latin typeface="Fira Sans Extra Condensed"/>
                  <a:ea typeface="Fira Sans Extra Condensed"/>
                  <a:cs typeface="Fira Sans Extra Condensed"/>
                  <a:sym typeface="Fira Sans Extra Condensed"/>
                </a:rPr>
                <a:t>Understand if our initiatives actually made a difference? </a:t>
              </a:r>
              <a:endParaRPr sz="1000">
                <a:solidFill>
                  <a:schemeClr val="lt1"/>
                </a:solidFill>
                <a:latin typeface="Fira Sans Extra Condensed"/>
                <a:ea typeface="Fira Sans Extra Condensed"/>
                <a:cs typeface="Fira Sans Extra Condensed"/>
                <a:sym typeface="Fira Sans Extra Condensed"/>
              </a:endParaRPr>
            </a:p>
            <a:p>
              <a:pPr indent="0" lvl="0" marL="0" rtl="0" algn="ctr">
                <a:lnSpc>
                  <a:spcPct val="115000"/>
                </a:lnSpc>
                <a:spcBef>
                  <a:spcPts val="0"/>
                </a:spcBef>
                <a:spcAft>
                  <a:spcPts val="0"/>
                </a:spcAft>
                <a:buClr>
                  <a:srgbClr val="000000"/>
                </a:buClr>
                <a:buSzPts val="1100"/>
                <a:buFont typeface="Arial"/>
                <a:buNone/>
              </a:pPr>
              <a:r>
                <a:rPr lang="en-US" sz="1000">
                  <a:solidFill>
                    <a:schemeClr val="lt1"/>
                  </a:solidFill>
                  <a:latin typeface="Fira Sans Extra Condensed"/>
                  <a:ea typeface="Fira Sans Extra Condensed"/>
                  <a:cs typeface="Fira Sans Extra Condensed"/>
                  <a:sym typeface="Fira Sans Extra Condensed"/>
                </a:rPr>
                <a:t>How should we iterate to perfection?</a:t>
              </a:r>
              <a:endParaRPr sz="1000">
                <a:solidFill>
                  <a:schemeClr val="lt1"/>
                </a:solidFill>
                <a:latin typeface="Fira Sans Extra Condensed"/>
                <a:ea typeface="Fira Sans Extra Condensed"/>
                <a:cs typeface="Fira Sans Extra Condensed"/>
                <a:sym typeface="Fira Sans Extra Condensed"/>
              </a:endParaRPr>
            </a:p>
          </p:txBody>
        </p:sp>
      </p:grpSp>
      <p:grpSp>
        <p:nvGrpSpPr>
          <p:cNvPr id="444" name="Google Shape;444;p28"/>
          <p:cNvGrpSpPr/>
          <p:nvPr/>
        </p:nvGrpSpPr>
        <p:grpSpPr>
          <a:xfrm>
            <a:off x="5042750" y="4194125"/>
            <a:ext cx="1698000" cy="1137925"/>
            <a:chOff x="3808225" y="3541000"/>
            <a:chExt cx="1698000" cy="1137925"/>
          </a:xfrm>
        </p:grpSpPr>
        <p:cxnSp>
          <p:nvCxnSpPr>
            <p:cNvPr id="445" name="Google Shape;445;p28"/>
            <p:cNvCxnSpPr/>
            <p:nvPr/>
          </p:nvCxnSpPr>
          <p:spPr>
            <a:xfrm rot="10800000">
              <a:off x="4563402" y="3541000"/>
              <a:ext cx="0" cy="489600"/>
            </a:xfrm>
            <a:prstGeom prst="straightConnector1">
              <a:avLst/>
            </a:prstGeom>
            <a:noFill/>
            <a:ln cap="flat" cmpd="sng" w="19050">
              <a:solidFill>
                <a:srgbClr val="802017"/>
              </a:solidFill>
              <a:prstDash val="solid"/>
              <a:round/>
              <a:headEnd len="med" w="med" type="oval"/>
              <a:tailEnd len="sm" w="sm" type="none"/>
            </a:ln>
          </p:spPr>
        </p:cxnSp>
        <p:sp>
          <p:nvSpPr>
            <p:cNvPr id="446" name="Google Shape;446;p28"/>
            <p:cNvSpPr txBox="1"/>
            <p:nvPr/>
          </p:nvSpPr>
          <p:spPr>
            <a:xfrm>
              <a:off x="3808225" y="4009325"/>
              <a:ext cx="1698000" cy="669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US" sz="1800">
                  <a:solidFill>
                    <a:schemeClr val="lt1"/>
                  </a:solidFill>
                  <a:latin typeface="Fira Sans Extra Condensed"/>
                  <a:ea typeface="Fira Sans Extra Condensed"/>
                  <a:cs typeface="Fira Sans Extra Condensed"/>
                  <a:sym typeface="Fira Sans Extra Condensed"/>
                </a:rPr>
                <a:t>  </a:t>
              </a:r>
              <a:r>
                <a:rPr b="1" lang="en-US" sz="2000">
                  <a:solidFill>
                    <a:schemeClr val="lt1"/>
                  </a:solidFill>
                  <a:latin typeface="Fira Sans Extra Condensed"/>
                  <a:ea typeface="Fira Sans Extra Condensed"/>
                  <a:cs typeface="Fira Sans Extra Condensed"/>
                  <a:sym typeface="Fira Sans Extra Condensed"/>
                </a:rPr>
                <a:t> Governance</a:t>
              </a:r>
              <a:endParaRPr b="1" sz="2000">
                <a:solidFill>
                  <a:schemeClr val="lt1"/>
                </a:solidFill>
                <a:latin typeface="Fira Sans Extra Condensed"/>
                <a:ea typeface="Fira Sans Extra Condensed"/>
                <a:cs typeface="Fira Sans Extra Condensed"/>
                <a:sym typeface="Fira Sans Extra Condensed"/>
              </a:endParaRPr>
            </a:p>
            <a:p>
              <a:pPr indent="0" lvl="0" marL="0" rtl="0" algn="ctr">
                <a:lnSpc>
                  <a:spcPct val="115000"/>
                </a:lnSpc>
                <a:spcBef>
                  <a:spcPts val="0"/>
                </a:spcBef>
                <a:spcAft>
                  <a:spcPts val="0"/>
                </a:spcAft>
                <a:buNone/>
              </a:pPr>
              <a:r>
                <a:rPr lang="en-US" sz="1000">
                  <a:solidFill>
                    <a:schemeClr val="lt1"/>
                  </a:solidFill>
                  <a:latin typeface="Fira Sans Extra Condensed"/>
                  <a:ea typeface="Fira Sans Extra Condensed"/>
                  <a:cs typeface="Fira Sans Extra Condensed"/>
                  <a:sym typeface="Fira Sans Extra Condensed"/>
                </a:rPr>
                <a:t>Review and Enact systems that hold stakeholders accountable for change.</a:t>
              </a:r>
              <a:endParaRPr sz="1000">
                <a:solidFill>
                  <a:schemeClr val="lt1"/>
                </a:solidFill>
                <a:latin typeface="Fira Sans Extra Condensed"/>
                <a:ea typeface="Fira Sans Extra Condensed"/>
                <a:cs typeface="Fira Sans Extra Condensed"/>
                <a:sym typeface="Fira Sans Extra Condensed"/>
              </a:endParaRPr>
            </a:p>
          </p:txBody>
        </p:sp>
      </p:grpSp>
      <p:sp>
        <p:nvSpPr>
          <p:cNvPr id="447" name="Google Shape;447;p28"/>
          <p:cNvSpPr/>
          <p:nvPr/>
        </p:nvSpPr>
        <p:spPr>
          <a:xfrm rot="1800047">
            <a:off x="4454368" y="1739559"/>
            <a:ext cx="2690936" cy="2690936"/>
          </a:xfrm>
          <a:prstGeom prst="blockArc">
            <a:avLst>
              <a:gd fmla="val 14414370" name="adj1"/>
              <a:gd fmla="val 18998613" name="adj2"/>
              <a:gd fmla="val 8907" name="adj3"/>
            </a:avLst>
          </a:prstGeom>
          <a:solidFill>
            <a:srgbClr val="802017"/>
          </a:solidFill>
          <a:ln>
            <a:noFill/>
          </a:ln>
          <a:effectLst>
            <a:outerShdw blurRad="71438" rotWithShape="0" algn="bl" dir="5400000" dist="9525">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28"/>
          <p:cNvSpPr/>
          <p:nvPr/>
        </p:nvSpPr>
        <p:spPr>
          <a:xfrm flipH="1" rot="-9000757">
            <a:off x="4460241" y="1737933"/>
            <a:ext cx="2690226" cy="2690226"/>
          </a:xfrm>
          <a:prstGeom prst="blockArc">
            <a:avLst>
              <a:gd fmla="val 20178804" name="adj1"/>
              <a:gd fmla="val 2623923" name="adj2"/>
              <a:gd fmla="val 8858" name="adj3"/>
            </a:avLst>
          </a:prstGeom>
          <a:solidFill>
            <a:schemeClr val="accent2"/>
          </a:solidFill>
          <a:ln>
            <a:noFill/>
          </a:ln>
          <a:effectLst>
            <a:outerShdw blurRad="71438" rotWithShape="0" algn="bl" dir="5400000" dist="9525">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28"/>
          <p:cNvSpPr/>
          <p:nvPr/>
        </p:nvSpPr>
        <p:spPr>
          <a:xfrm rot="-3781968">
            <a:off x="6791290" y="2511109"/>
            <a:ext cx="363191" cy="363191"/>
          </a:xfrm>
          <a:prstGeom prst="rtTriangle">
            <a:avLst/>
          </a:prstGeom>
          <a:solidFill>
            <a:srgbClr val="802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28"/>
          <p:cNvSpPr/>
          <p:nvPr/>
        </p:nvSpPr>
        <p:spPr>
          <a:xfrm flipH="1" rot="-1800109">
            <a:off x="4449555" y="1735599"/>
            <a:ext cx="2696852" cy="2696852"/>
          </a:xfrm>
          <a:prstGeom prst="blockArc">
            <a:avLst>
              <a:gd fmla="val 14334136" name="adj1"/>
              <a:gd fmla="val 18854681" name="adj2"/>
              <a:gd fmla="val 8846" name="adj3"/>
            </a:avLst>
          </a:prstGeom>
          <a:solidFill>
            <a:srgbClr val="FCE5CD"/>
          </a:solidFill>
          <a:ln>
            <a:noFill/>
          </a:ln>
          <a:effectLst>
            <a:outerShdw blurRad="71438" rotWithShape="0" algn="bl" dir="5400000" dist="9525">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28"/>
          <p:cNvSpPr/>
          <p:nvPr/>
        </p:nvSpPr>
        <p:spPr>
          <a:xfrm flipH="1" rot="-9000757">
            <a:off x="4442053" y="1742283"/>
            <a:ext cx="2690226" cy="2690226"/>
          </a:xfrm>
          <a:prstGeom prst="blockArc">
            <a:avLst>
              <a:gd fmla="val 15738599" name="adj1"/>
              <a:gd fmla="val 20008131" name="adj2"/>
              <a:gd fmla="val 9063" name="adj3"/>
            </a:avLst>
          </a:prstGeom>
          <a:solidFill>
            <a:srgbClr val="E69138"/>
          </a:solidFill>
          <a:ln>
            <a:noFill/>
          </a:ln>
          <a:effectLst>
            <a:outerShdw blurRad="71438" rotWithShape="0" algn="bl" dir="5400000" dist="9525">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28"/>
          <p:cNvSpPr/>
          <p:nvPr/>
        </p:nvSpPr>
        <p:spPr>
          <a:xfrm rot="9240359">
            <a:off x="4448036" y="2510815"/>
            <a:ext cx="363469" cy="363469"/>
          </a:xfrm>
          <a:prstGeom prst="rtTriangle">
            <a:avLst/>
          </a:prstGeom>
          <a:solidFill>
            <a:srgbClr val="F9CB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28"/>
          <p:cNvSpPr/>
          <p:nvPr/>
        </p:nvSpPr>
        <p:spPr>
          <a:xfrm rot="476150">
            <a:off x="6354483" y="3892325"/>
            <a:ext cx="362875" cy="362875"/>
          </a:xfrm>
          <a:prstGeom prst="rtTriangl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28"/>
          <p:cNvSpPr/>
          <p:nvPr/>
        </p:nvSpPr>
        <p:spPr>
          <a:xfrm rot="4857950">
            <a:off x="4888248" y="3892276"/>
            <a:ext cx="363003" cy="363003"/>
          </a:xfrm>
          <a:prstGeom prst="rtTriangle">
            <a:avLst/>
          </a:prstGeom>
          <a:solidFill>
            <a:srgbClr val="F6B2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28"/>
          <p:cNvSpPr/>
          <p:nvPr/>
        </p:nvSpPr>
        <p:spPr>
          <a:xfrm rot="-8100000">
            <a:off x="5617240" y="1680518"/>
            <a:ext cx="363170" cy="363170"/>
          </a:xfrm>
          <a:prstGeom prst="rtTriangle">
            <a:avLst/>
          </a:prstGeom>
          <a:solidFill>
            <a:srgbClr val="FCE5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28"/>
          <p:cNvSpPr/>
          <p:nvPr/>
        </p:nvSpPr>
        <p:spPr>
          <a:xfrm rot="9000757">
            <a:off x="4442057" y="1739908"/>
            <a:ext cx="2690226" cy="2690226"/>
          </a:xfrm>
          <a:prstGeom prst="blockArc">
            <a:avLst>
              <a:gd fmla="val 20184517" name="adj1"/>
              <a:gd fmla="val 3007258" name="adj2"/>
              <a:gd fmla="val 9336" name="adj3"/>
            </a:avLst>
          </a:prstGeom>
          <a:solidFill>
            <a:srgbClr val="F9CB9C"/>
          </a:solidFill>
          <a:ln cap="flat" cmpd="sng" w="9525">
            <a:solidFill>
              <a:srgbClr val="F9CB9C"/>
            </a:solidFill>
            <a:prstDash val="solid"/>
            <a:round/>
            <a:headEnd len="sm" w="sm" type="none"/>
            <a:tailEnd len="sm" w="sm" type="none"/>
          </a:ln>
          <a:effectLst>
            <a:outerShdw blurRad="71438" rotWithShape="0" algn="bl" dir="5400000" dist="9525">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28"/>
          <p:cNvSpPr/>
          <p:nvPr/>
        </p:nvSpPr>
        <p:spPr>
          <a:xfrm>
            <a:off x="2707523" y="1409375"/>
            <a:ext cx="409500" cy="4095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2200">
                <a:solidFill>
                  <a:srgbClr val="000000"/>
                </a:solidFill>
                <a:latin typeface="Fira Sans Extra Condensed"/>
                <a:ea typeface="Fira Sans Extra Condensed"/>
                <a:cs typeface="Fira Sans Extra Condensed"/>
                <a:sym typeface="Fira Sans Extra Condensed"/>
              </a:rPr>
              <a:t>1</a:t>
            </a:r>
            <a:endParaRPr sz="1800"/>
          </a:p>
        </p:txBody>
      </p:sp>
      <p:sp>
        <p:nvSpPr>
          <p:cNvPr id="458" name="Google Shape;458;p28"/>
          <p:cNvSpPr/>
          <p:nvPr/>
        </p:nvSpPr>
        <p:spPr>
          <a:xfrm>
            <a:off x="6934548" y="1409375"/>
            <a:ext cx="409500" cy="4095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2200">
                <a:solidFill>
                  <a:srgbClr val="000000"/>
                </a:solidFill>
                <a:latin typeface="Fira Sans Extra Condensed"/>
                <a:ea typeface="Fira Sans Extra Condensed"/>
                <a:cs typeface="Fira Sans Extra Condensed"/>
                <a:sym typeface="Fira Sans Extra Condensed"/>
              </a:rPr>
              <a:t>2</a:t>
            </a:r>
            <a:endParaRPr sz="1800"/>
          </a:p>
        </p:txBody>
      </p:sp>
      <p:sp>
        <p:nvSpPr>
          <p:cNvPr id="459" name="Google Shape;459;p28"/>
          <p:cNvSpPr/>
          <p:nvPr/>
        </p:nvSpPr>
        <p:spPr>
          <a:xfrm>
            <a:off x="7425085" y="3264305"/>
            <a:ext cx="409500" cy="4095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2200">
                <a:solidFill>
                  <a:srgbClr val="000000"/>
                </a:solidFill>
                <a:latin typeface="Fira Sans Extra Condensed"/>
                <a:ea typeface="Fira Sans Extra Condensed"/>
                <a:cs typeface="Fira Sans Extra Condensed"/>
                <a:sym typeface="Fira Sans Extra Condensed"/>
              </a:rPr>
              <a:t>3</a:t>
            </a:r>
            <a:endParaRPr sz="1800"/>
          </a:p>
        </p:txBody>
      </p:sp>
      <p:sp>
        <p:nvSpPr>
          <p:cNvPr id="460" name="Google Shape;460;p28"/>
          <p:cNvSpPr/>
          <p:nvPr/>
        </p:nvSpPr>
        <p:spPr>
          <a:xfrm>
            <a:off x="4865010" y="4688830"/>
            <a:ext cx="409500" cy="4095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2200">
                <a:solidFill>
                  <a:srgbClr val="000000"/>
                </a:solidFill>
                <a:latin typeface="Fira Sans Extra Condensed"/>
                <a:ea typeface="Fira Sans Extra Condensed"/>
                <a:cs typeface="Fira Sans Extra Condensed"/>
                <a:sym typeface="Fira Sans Extra Condensed"/>
              </a:rPr>
              <a:t>4</a:t>
            </a:r>
            <a:endParaRPr sz="1800"/>
          </a:p>
        </p:txBody>
      </p:sp>
      <p:sp>
        <p:nvSpPr>
          <p:cNvPr id="461" name="Google Shape;461;p28"/>
          <p:cNvSpPr/>
          <p:nvPr/>
        </p:nvSpPr>
        <p:spPr>
          <a:xfrm>
            <a:off x="1615198" y="3354930"/>
            <a:ext cx="409500" cy="4095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2200">
                <a:solidFill>
                  <a:srgbClr val="000000"/>
                </a:solidFill>
                <a:latin typeface="Fira Sans Extra Condensed"/>
                <a:ea typeface="Fira Sans Extra Condensed"/>
                <a:cs typeface="Fira Sans Extra Condensed"/>
                <a:sym typeface="Fira Sans Extra Condensed"/>
              </a:rPr>
              <a:t>5</a:t>
            </a:r>
            <a:endParaRPr sz="18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7"/>
                                        </p:tgtEl>
                                        <p:attrNameLst>
                                          <p:attrName>style.visibility</p:attrName>
                                        </p:attrNameLst>
                                      </p:cBhvr>
                                      <p:to>
                                        <p:strVal val="visible"/>
                                      </p:to>
                                    </p:set>
                                    <p:animEffect filter="fade" transition="in">
                                      <p:cBhvr>
                                        <p:cTn dur="1000"/>
                                        <p:tgtEl>
                                          <p:spTgt spid="457"/>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435"/>
                                        </p:tgtEl>
                                        <p:attrNameLst>
                                          <p:attrName>style.visibility</p:attrName>
                                        </p:attrNameLst>
                                      </p:cBhvr>
                                      <p:to>
                                        <p:strVal val="visible"/>
                                      </p:to>
                                    </p:set>
                                    <p:animEffect filter="fade" transition="in">
                                      <p:cBhvr>
                                        <p:cTn dur="1000"/>
                                        <p:tgtEl>
                                          <p:spTgt spid="43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8"/>
                                        </p:tgtEl>
                                        <p:attrNameLst>
                                          <p:attrName>style.visibility</p:attrName>
                                        </p:attrNameLst>
                                      </p:cBhvr>
                                      <p:to>
                                        <p:strVal val="visible"/>
                                      </p:to>
                                    </p:set>
                                    <p:animEffect filter="fade" transition="in">
                                      <p:cBhvr>
                                        <p:cTn dur="1000"/>
                                        <p:tgtEl>
                                          <p:spTgt spid="458"/>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432"/>
                                        </p:tgtEl>
                                        <p:attrNameLst>
                                          <p:attrName>style.visibility</p:attrName>
                                        </p:attrNameLst>
                                      </p:cBhvr>
                                      <p:to>
                                        <p:strVal val="visible"/>
                                      </p:to>
                                    </p:set>
                                    <p:animEffect filter="fade" transition="in">
                                      <p:cBhvr>
                                        <p:cTn dur="1000"/>
                                        <p:tgtEl>
                                          <p:spTgt spid="43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9"/>
                                        </p:tgtEl>
                                        <p:attrNameLst>
                                          <p:attrName>style.visibility</p:attrName>
                                        </p:attrNameLst>
                                      </p:cBhvr>
                                      <p:to>
                                        <p:strVal val="visible"/>
                                      </p:to>
                                    </p:set>
                                    <p:animEffect filter="fade" transition="in">
                                      <p:cBhvr>
                                        <p:cTn dur="1000"/>
                                        <p:tgtEl>
                                          <p:spTgt spid="459"/>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438"/>
                                        </p:tgtEl>
                                        <p:attrNameLst>
                                          <p:attrName>style.visibility</p:attrName>
                                        </p:attrNameLst>
                                      </p:cBhvr>
                                      <p:to>
                                        <p:strVal val="visible"/>
                                      </p:to>
                                    </p:set>
                                    <p:animEffect filter="fade" transition="in">
                                      <p:cBhvr>
                                        <p:cTn dur="1000"/>
                                        <p:tgtEl>
                                          <p:spTgt spid="43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0"/>
                                        </p:tgtEl>
                                        <p:attrNameLst>
                                          <p:attrName>style.visibility</p:attrName>
                                        </p:attrNameLst>
                                      </p:cBhvr>
                                      <p:to>
                                        <p:strVal val="visible"/>
                                      </p:to>
                                    </p:set>
                                    <p:animEffect filter="fade" transition="in">
                                      <p:cBhvr>
                                        <p:cTn dur="1000"/>
                                        <p:tgtEl>
                                          <p:spTgt spid="460"/>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444"/>
                                        </p:tgtEl>
                                        <p:attrNameLst>
                                          <p:attrName>style.visibility</p:attrName>
                                        </p:attrNameLst>
                                      </p:cBhvr>
                                      <p:to>
                                        <p:strVal val="visible"/>
                                      </p:to>
                                    </p:set>
                                    <p:animEffect filter="fade" transition="in">
                                      <p:cBhvr>
                                        <p:cTn dur="1000"/>
                                        <p:tgtEl>
                                          <p:spTgt spid="44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1"/>
                                        </p:tgtEl>
                                        <p:attrNameLst>
                                          <p:attrName>style.visibility</p:attrName>
                                        </p:attrNameLst>
                                      </p:cBhvr>
                                      <p:to>
                                        <p:strVal val="visible"/>
                                      </p:to>
                                    </p:set>
                                    <p:animEffect filter="fade" transition="in">
                                      <p:cBhvr>
                                        <p:cTn dur="1000"/>
                                        <p:tgtEl>
                                          <p:spTgt spid="461"/>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441"/>
                                        </p:tgtEl>
                                        <p:attrNameLst>
                                          <p:attrName>style.visibility</p:attrName>
                                        </p:attrNameLst>
                                      </p:cBhvr>
                                      <p:to>
                                        <p:strVal val="visible"/>
                                      </p:to>
                                    </p:set>
                                    <p:animEffect filter="fade" transition="in">
                                      <p:cBhvr>
                                        <p:cTn dur="1000"/>
                                        <p:tgtEl>
                                          <p:spTgt spid="44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sp>
        <p:nvSpPr>
          <p:cNvPr id="466" name="Google Shape;466;p29"/>
          <p:cNvSpPr txBox="1"/>
          <p:nvPr>
            <p:ph type="title"/>
          </p:nvPr>
        </p:nvSpPr>
        <p:spPr>
          <a:xfrm>
            <a:off x="838200" y="365125"/>
            <a:ext cx="10515600" cy="1325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ED701A"/>
              </a:buClr>
              <a:buSzPts val="4400"/>
              <a:buFont typeface="Montserrat"/>
              <a:buNone/>
            </a:pPr>
            <a:r>
              <a:rPr b="1" lang="en-US" sz="3600">
                <a:solidFill>
                  <a:srgbClr val="ED701A"/>
                </a:solidFill>
                <a:latin typeface="Montserrat"/>
                <a:ea typeface="Montserrat"/>
                <a:cs typeface="Montserrat"/>
                <a:sym typeface="Montserrat"/>
              </a:rPr>
              <a:t>KPI/METRICS THAT LINK QUALITY WITH BUSINESS SUCCESS</a:t>
            </a:r>
            <a:endParaRPr sz="3600"/>
          </a:p>
        </p:txBody>
      </p:sp>
      <p:sp>
        <p:nvSpPr>
          <p:cNvPr id="467" name="Google Shape;467;p29"/>
          <p:cNvSpPr txBox="1"/>
          <p:nvPr/>
        </p:nvSpPr>
        <p:spPr>
          <a:xfrm>
            <a:off x="472200" y="6322675"/>
            <a:ext cx="93315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lt1"/>
                </a:solidFill>
                <a:latin typeface="Montserrat"/>
                <a:ea typeface="Montserrat"/>
                <a:cs typeface="Montserrat"/>
                <a:sym typeface="Montserrat"/>
              </a:rPr>
              <a:t>TOPIC</a:t>
            </a:r>
            <a:r>
              <a:rPr b="1" lang="en-US" sz="2000">
                <a:solidFill>
                  <a:schemeClr val="lt1"/>
                </a:solidFill>
                <a:latin typeface="Montserrat"/>
                <a:ea typeface="Montserrat"/>
                <a:cs typeface="Montserrat"/>
                <a:sym typeface="Montserrat"/>
              </a:rPr>
              <a:t>: BUILDING A MODERN QA PROGRAM FROM THE GROUND UP</a:t>
            </a:r>
            <a:endParaRPr b="0" i="0" sz="2400" u="none" cap="none" strike="noStrike">
              <a:solidFill>
                <a:schemeClr val="lt1"/>
              </a:solidFill>
              <a:latin typeface="Montserrat"/>
              <a:ea typeface="Montserrat"/>
              <a:cs typeface="Montserrat"/>
              <a:sym typeface="Montserrat"/>
            </a:endParaRPr>
          </a:p>
        </p:txBody>
      </p:sp>
      <p:pic>
        <p:nvPicPr>
          <p:cNvPr id="468" name="Google Shape;468;p29"/>
          <p:cNvPicPr preferRelativeResize="0"/>
          <p:nvPr/>
        </p:nvPicPr>
        <p:blipFill rotWithShape="1">
          <a:blip r:embed="rId3">
            <a:alphaModFix/>
          </a:blip>
          <a:srcRect b="0" l="0" r="0" t="0"/>
          <a:stretch/>
        </p:blipFill>
        <p:spPr>
          <a:xfrm rot="-2403027">
            <a:off x="78659" y="6170896"/>
            <a:ext cx="871016" cy="561946"/>
          </a:xfrm>
          <a:prstGeom prst="rect">
            <a:avLst/>
          </a:prstGeom>
          <a:noFill/>
          <a:ln>
            <a:noFill/>
          </a:ln>
        </p:spPr>
      </p:pic>
      <p:cxnSp>
        <p:nvCxnSpPr>
          <p:cNvPr id="469" name="Google Shape;469;p29"/>
          <p:cNvCxnSpPr/>
          <p:nvPr/>
        </p:nvCxnSpPr>
        <p:spPr>
          <a:xfrm>
            <a:off x="430306" y="5782235"/>
            <a:ext cx="10400400" cy="0"/>
          </a:xfrm>
          <a:prstGeom prst="straightConnector1">
            <a:avLst/>
          </a:prstGeom>
          <a:noFill/>
          <a:ln cap="flat" cmpd="sng" w="9525">
            <a:solidFill>
              <a:srgbClr val="ED701A"/>
            </a:solidFill>
            <a:prstDash val="solid"/>
            <a:miter lim="800000"/>
            <a:headEnd len="sm" w="sm" type="none"/>
            <a:tailEnd len="sm" w="sm" type="none"/>
          </a:ln>
        </p:spPr>
      </p:cxnSp>
      <p:pic>
        <p:nvPicPr>
          <p:cNvPr descr="A picture containing text, sign&#10;&#10;Description automatically generated" id="470" name="Google Shape;470;p29"/>
          <p:cNvPicPr preferRelativeResize="0"/>
          <p:nvPr/>
        </p:nvPicPr>
        <p:blipFill rotWithShape="1">
          <a:blip r:embed="rId4">
            <a:alphaModFix/>
          </a:blip>
          <a:srcRect b="0" l="0" r="0" t="0"/>
          <a:stretch/>
        </p:blipFill>
        <p:spPr>
          <a:xfrm>
            <a:off x="11059592" y="5716591"/>
            <a:ext cx="1055288" cy="1141410"/>
          </a:xfrm>
          <a:prstGeom prst="rect">
            <a:avLst/>
          </a:prstGeom>
          <a:noFill/>
          <a:ln>
            <a:noFill/>
          </a:ln>
        </p:spPr>
      </p:pic>
      <p:sp>
        <p:nvSpPr>
          <p:cNvPr id="471" name="Google Shape;471;p29"/>
          <p:cNvSpPr/>
          <p:nvPr/>
        </p:nvSpPr>
        <p:spPr>
          <a:xfrm>
            <a:off x="1852775" y="6018425"/>
            <a:ext cx="2750100" cy="253200"/>
          </a:xfrm>
          <a:prstGeom prst="rect">
            <a:avLst/>
          </a:prstGeom>
          <a:solidFill>
            <a:srgbClr val="181B27"/>
          </a:solidFill>
          <a:ln cap="flat" cmpd="sng" w="9525">
            <a:solidFill>
              <a:srgbClr val="181B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29"/>
          <p:cNvSpPr txBox="1"/>
          <p:nvPr/>
        </p:nvSpPr>
        <p:spPr>
          <a:xfrm>
            <a:off x="1680174" y="5910232"/>
            <a:ext cx="30000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000">
                <a:solidFill>
                  <a:srgbClr val="ED701A"/>
                </a:solidFill>
                <a:latin typeface="Montserrat"/>
                <a:ea typeface="Montserrat"/>
                <a:cs typeface="Montserrat"/>
                <a:sym typeface="Montserrat"/>
              </a:rPr>
              <a:t>: JEFF SING</a:t>
            </a:r>
            <a:endParaRPr>
              <a:solidFill>
                <a:schemeClr val="dk1"/>
              </a:solidFill>
            </a:endParaRPr>
          </a:p>
        </p:txBody>
      </p:sp>
      <p:sp>
        <p:nvSpPr>
          <p:cNvPr id="473" name="Google Shape;473;p29"/>
          <p:cNvSpPr/>
          <p:nvPr/>
        </p:nvSpPr>
        <p:spPr>
          <a:xfrm>
            <a:off x="2437138" y="1761924"/>
            <a:ext cx="704700" cy="7047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74" name="Google Shape;474;p29"/>
          <p:cNvGrpSpPr/>
          <p:nvPr/>
        </p:nvGrpSpPr>
        <p:grpSpPr>
          <a:xfrm>
            <a:off x="3333801" y="1517811"/>
            <a:ext cx="6421054" cy="1192796"/>
            <a:chOff x="4321572" y="1507850"/>
            <a:chExt cx="4024478" cy="747600"/>
          </a:xfrm>
        </p:grpSpPr>
        <p:sp>
          <p:nvSpPr>
            <p:cNvPr id="475" name="Google Shape;475;p29"/>
            <p:cNvSpPr/>
            <p:nvPr/>
          </p:nvSpPr>
          <p:spPr>
            <a:xfrm flipH="1">
              <a:off x="4321572" y="1660850"/>
              <a:ext cx="1724100" cy="441600"/>
            </a:xfrm>
            <a:prstGeom prst="roundRect">
              <a:avLst>
                <a:gd fmla="val 50000" name="adj"/>
              </a:avLst>
            </a:prstGeom>
            <a:solidFill>
              <a:schemeClr val="accent4"/>
            </a:solidFill>
            <a:ln>
              <a:noFill/>
            </a:ln>
          </p:spPr>
          <p:txBody>
            <a:bodyPr anchorCtr="0" anchor="ctr" bIns="91425" lIns="0" spcFirstLastPara="1" rIns="0" wrap="square" tIns="91425">
              <a:noAutofit/>
            </a:bodyPr>
            <a:lstStyle/>
            <a:p>
              <a:pPr indent="0" lvl="0" marL="0" rtl="0" algn="ctr">
                <a:spcBef>
                  <a:spcPts val="0"/>
                </a:spcBef>
                <a:spcAft>
                  <a:spcPts val="0"/>
                </a:spcAft>
                <a:buNone/>
              </a:pPr>
              <a:r>
                <a:rPr lang="en-US" sz="1800">
                  <a:latin typeface="Fira Sans Extra Condensed SemiBold"/>
                  <a:ea typeface="Fira Sans Extra Condensed SemiBold"/>
                  <a:cs typeface="Fira Sans Extra Condensed SemiBold"/>
                  <a:sym typeface="Fira Sans Extra Condensed SemiBold"/>
                </a:rPr>
                <a:t>Normalized Bug Ratio</a:t>
              </a:r>
              <a:endParaRPr sz="1800">
                <a:latin typeface="Fira Sans Extra Condensed SemiBold"/>
                <a:ea typeface="Fira Sans Extra Condensed SemiBold"/>
                <a:cs typeface="Fira Sans Extra Condensed SemiBold"/>
                <a:sym typeface="Fira Sans Extra Condensed SemiBold"/>
              </a:endParaRPr>
            </a:p>
          </p:txBody>
        </p:sp>
        <p:sp>
          <p:nvSpPr>
            <p:cNvPr id="476" name="Google Shape;476;p29"/>
            <p:cNvSpPr txBox="1"/>
            <p:nvPr/>
          </p:nvSpPr>
          <p:spPr>
            <a:xfrm>
              <a:off x="6099950" y="1507850"/>
              <a:ext cx="2246100" cy="74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t/>
              </a:r>
              <a:endParaRPr sz="1500">
                <a:solidFill>
                  <a:schemeClr val="lt1"/>
                </a:solidFill>
                <a:latin typeface="Roboto"/>
                <a:ea typeface="Roboto"/>
                <a:cs typeface="Roboto"/>
                <a:sym typeface="Roboto"/>
              </a:endParaRPr>
            </a:p>
            <a:p>
              <a:pPr indent="0" lvl="0" marL="0" rtl="0" algn="ctr">
                <a:spcBef>
                  <a:spcPts val="0"/>
                </a:spcBef>
                <a:spcAft>
                  <a:spcPts val="0"/>
                </a:spcAft>
                <a:buClr>
                  <a:srgbClr val="000000"/>
                </a:buClr>
                <a:buSzPts val="1100"/>
                <a:buFont typeface="Arial"/>
                <a:buNone/>
              </a:pPr>
              <a:r>
                <a:rPr lang="en-US" sz="1500">
                  <a:solidFill>
                    <a:schemeClr val="lt1"/>
                  </a:solidFill>
                  <a:latin typeface="Roboto"/>
                  <a:ea typeface="Roboto"/>
                  <a:cs typeface="Roboto"/>
                  <a:sym typeface="Roboto"/>
                </a:rPr>
                <a:t>Number of incoming customer reported bugs vs number of outgoing pull requests</a:t>
              </a:r>
              <a:endParaRPr sz="1500">
                <a:solidFill>
                  <a:schemeClr val="lt1"/>
                </a:solidFill>
                <a:latin typeface="Roboto"/>
                <a:ea typeface="Roboto"/>
                <a:cs typeface="Roboto"/>
                <a:sym typeface="Roboto"/>
              </a:endParaRPr>
            </a:p>
          </p:txBody>
        </p:sp>
      </p:grpSp>
      <p:sp>
        <p:nvSpPr>
          <p:cNvPr id="477" name="Google Shape;477;p29"/>
          <p:cNvSpPr/>
          <p:nvPr/>
        </p:nvSpPr>
        <p:spPr>
          <a:xfrm>
            <a:off x="2437138" y="2954721"/>
            <a:ext cx="704700" cy="7047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78" name="Google Shape;478;p29"/>
          <p:cNvGrpSpPr/>
          <p:nvPr/>
        </p:nvGrpSpPr>
        <p:grpSpPr>
          <a:xfrm>
            <a:off x="3333801" y="2710607"/>
            <a:ext cx="6421054" cy="1192796"/>
            <a:chOff x="4321572" y="2255450"/>
            <a:chExt cx="4024478" cy="747600"/>
          </a:xfrm>
        </p:grpSpPr>
        <p:sp>
          <p:nvSpPr>
            <p:cNvPr id="479" name="Google Shape;479;p29"/>
            <p:cNvSpPr/>
            <p:nvPr/>
          </p:nvSpPr>
          <p:spPr>
            <a:xfrm flipH="1">
              <a:off x="4321572" y="2408459"/>
              <a:ext cx="1724100" cy="441600"/>
            </a:xfrm>
            <a:prstGeom prst="roundRect">
              <a:avLst>
                <a:gd fmla="val 50000" name="adj"/>
              </a:avLst>
            </a:prstGeom>
            <a:solidFill>
              <a:schemeClr val="accent6"/>
            </a:solidFill>
            <a:ln>
              <a:noFill/>
            </a:ln>
          </p:spPr>
          <p:txBody>
            <a:bodyPr anchorCtr="0" anchor="ctr" bIns="91425" lIns="0" spcFirstLastPara="1" rIns="0" wrap="square" tIns="91425">
              <a:noAutofit/>
            </a:bodyPr>
            <a:lstStyle/>
            <a:p>
              <a:pPr indent="0" lvl="0" marL="0" rtl="0" algn="ctr">
                <a:spcBef>
                  <a:spcPts val="0"/>
                </a:spcBef>
                <a:spcAft>
                  <a:spcPts val="0"/>
                </a:spcAft>
                <a:buNone/>
              </a:pPr>
              <a:r>
                <a:rPr lang="en-US" sz="1800">
                  <a:latin typeface="Fira Sans Extra Condensed SemiBold"/>
                  <a:ea typeface="Fira Sans Extra Condensed SemiBold"/>
                  <a:cs typeface="Fira Sans Extra Condensed SemiBold"/>
                  <a:sym typeface="Fira Sans Extra Condensed SemiBold"/>
                </a:rPr>
                <a:t>High Sev Bugs</a:t>
              </a:r>
              <a:endParaRPr sz="1800">
                <a:latin typeface="Fira Sans Extra Condensed SemiBold"/>
                <a:ea typeface="Fira Sans Extra Condensed SemiBold"/>
                <a:cs typeface="Fira Sans Extra Condensed SemiBold"/>
                <a:sym typeface="Fira Sans Extra Condensed SemiBold"/>
              </a:endParaRPr>
            </a:p>
          </p:txBody>
        </p:sp>
        <p:sp>
          <p:nvSpPr>
            <p:cNvPr id="480" name="Google Shape;480;p29"/>
            <p:cNvSpPr txBox="1"/>
            <p:nvPr/>
          </p:nvSpPr>
          <p:spPr>
            <a:xfrm>
              <a:off x="6099950" y="2255450"/>
              <a:ext cx="2246100" cy="747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n-US" sz="1500">
                  <a:solidFill>
                    <a:schemeClr val="lt1"/>
                  </a:solidFill>
                  <a:latin typeface="Roboto"/>
                  <a:ea typeface="Roboto"/>
                  <a:cs typeface="Roboto"/>
                  <a:sym typeface="Roboto"/>
                </a:rPr>
                <a:t> Amount of High/Medium Sev post production bugs + SLO/SLA status</a:t>
              </a:r>
              <a:endParaRPr sz="1500">
                <a:solidFill>
                  <a:schemeClr val="lt1"/>
                </a:solidFill>
                <a:latin typeface="Roboto"/>
                <a:ea typeface="Roboto"/>
                <a:cs typeface="Roboto"/>
                <a:sym typeface="Roboto"/>
              </a:endParaRPr>
            </a:p>
          </p:txBody>
        </p:sp>
      </p:grpSp>
      <p:sp>
        <p:nvSpPr>
          <p:cNvPr id="481" name="Google Shape;481;p29"/>
          <p:cNvSpPr/>
          <p:nvPr/>
        </p:nvSpPr>
        <p:spPr>
          <a:xfrm>
            <a:off x="2437138" y="4147517"/>
            <a:ext cx="704700" cy="7047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82" name="Google Shape;482;p29"/>
          <p:cNvGrpSpPr/>
          <p:nvPr/>
        </p:nvGrpSpPr>
        <p:grpSpPr>
          <a:xfrm>
            <a:off x="3333801" y="3903403"/>
            <a:ext cx="6421054" cy="1192796"/>
            <a:chOff x="4321572" y="3003050"/>
            <a:chExt cx="4024478" cy="747600"/>
          </a:xfrm>
        </p:grpSpPr>
        <p:sp>
          <p:nvSpPr>
            <p:cNvPr id="483" name="Google Shape;483;p29"/>
            <p:cNvSpPr/>
            <p:nvPr/>
          </p:nvSpPr>
          <p:spPr>
            <a:xfrm flipH="1">
              <a:off x="4321572" y="3156059"/>
              <a:ext cx="1724100" cy="441600"/>
            </a:xfrm>
            <a:prstGeom prst="roundRect">
              <a:avLst>
                <a:gd fmla="val 50000" name="adj"/>
              </a:avLst>
            </a:prstGeom>
            <a:solidFill>
              <a:schemeClr val="accent5"/>
            </a:solidFill>
            <a:ln>
              <a:noFill/>
            </a:ln>
          </p:spPr>
          <p:txBody>
            <a:bodyPr anchorCtr="0" anchor="ctr" bIns="91425" lIns="0" spcFirstLastPara="1" rIns="0" wrap="square" tIns="91425">
              <a:noAutofit/>
            </a:bodyPr>
            <a:lstStyle/>
            <a:p>
              <a:pPr indent="0" lvl="0" marL="0" rtl="0" algn="ctr">
                <a:spcBef>
                  <a:spcPts val="0"/>
                </a:spcBef>
                <a:spcAft>
                  <a:spcPts val="0"/>
                </a:spcAft>
                <a:buNone/>
              </a:pPr>
              <a:r>
                <a:rPr lang="en-US" sz="1800">
                  <a:latin typeface="Fira Sans Extra Condensed SemiBold"/>
                  <a:ea typeface="Fira Sans Extra Condensed SemiBold"/>
                  <a:cs typeface="Fira Sans Extra Condensed SemiBold"/>
                  <a:sym typeface="Fira Sans Extra Condensed SemiBold"/>
                </a:rPr>
                <a:t>Customer Satisfaction</a:t>
              </a:r>
              <a:endParaRPr sz="1800">
                <a:latin typeface="Fira Sans Extra Condensed SemiBold"/>
                <a:ea typeface="Fira Sans Extra Condensed SemiBold"/>
                <a:cs typeface="Fira Sans Extra Condensed SemiBold"/>
                <a:sym typeface="Fira Sans Extra Condensed SemiBold"/>
              </a:endParaRPr>
            </a:p>
          </p:txBody>
        </p:sp>
        <p:sp>
          <p:nvSpPr>
            <p:cNvPr id="484" name="Google Shape;484;p29"/>
            <p:cNvSpPr txBox="1"/>
            <p:nvPr/>
          </p:nvSpPr>
          <p:spPr>
            <a:xfrm>
              <a:off x="6099950" y="3003050"/>
              <a:ext cx="2246100" cy="74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t/>
              </a:r>
              <a:endParaRPr sz="1500">
                <a:solidFill>
                  <a:schemeClr val="lt1"/>
                </a:solidFill>
                <a:latin typeface="Roboto"/>
                <a:ea typeface="Roboto"/>
                <a:cs typeface="Roboto"/>
                <a:sym typeface="Roboto"/>
              </a:endParaRPr>
            </a:p>
            <a:p>
              <a:pPr indent="0" lvl="0" marL="0" rtl="0" algn="ctr">
                <a:spcBef>
                  <a:spcPts val="0"/>
                </a:spcBef>
                <a:spcAft>
                  <a:spcPts val="0"/>
                </a:spcAft>
                <a:buClr>
                  <a:srgbClr val="000000"/>
                </a:buClr>
                <a:buSzPts val="1100"/>
                <a:buFont typeface="Arial"/>
                <a:buNone/>
              </a:pPr>
              <a:r>
                <a:rPr lang="en-US" sz="1500">
                  <a:solidFill>
                    <a:schemeClr val="lt1"/>
                  </a:solidFill>
                  <a:latin typeface="Roboto"/>
                  <a:ea typeface="Roboto"/>
                  <a:cs typeface="Roboto"/>
                  <a:sym typeface="Roboto"/>
                </a:rPr>
                <a:t>NPS Score or any data that shows customer usage rates or </a:t>
              </a:r>
              <a:r>
                <a:rPr lang="en-US" sz="1500">
                  <a:solidFill>
                    <a:schemeClr val="lt1"/>
                  </a:solidFill>
                  <a:latin typeface="Roboto"/>
                  <a:ea typeface="Roboto"/>
                  <a:cs typeface="Roboto"/>
                  <a:sym typeface="Roboto"/>
                </a:rPr>
                <a:t>happiness</a:t>
              </a:r>
              <a:r>
                <a:rPr lang="en-US" sz="1500">
                  <a:solidFill>
                    <a:schemeClr val="lt1"/>
                  </a:solidFill>
                  <a:latin typeface="Roboto"/>
                  <a:ea typeface="Roboto"/>
                  <a:cs typeface="Roboto"/>
                  <a:sym typeface="Roboto"/>
                </a:rPr>
                <a:t> index.</a:t>
              </a:r>
              <a:endParaRPr sz="1500">
                <a:solidFill>
                  <a:schemeClr val="lt1"/>
                </a:solidFill>
                <a:latin typeface="Roboto"/>
                <a:ea typeface="Roboto"/>
                <a:cs typeface="Roboto"/>
                <a:sym typeface="Roboto"/>
              </a:endParaRPr>
            </a:p>
          </p:txBody>
        </p:sp>
      </p:grpSp>
      <p:cxnSp>
        <p:nvCxnSpPr>
          <p:cNvPr id="485" name="Google Shape;485;p29"/>
          <p:cNvCxnSpPr>
            <a:stCxn id="473" idx="4"/>
            <a:endCxn id="477" idx="0"/>
          </p:cNvCxnSpPr>
          <p:nvPr/>
        </p:nvCxnSpPr>
        <p:spPr>
          <a:xfrm>
            <a:off x="2789488" y="2466624"/>
            <a:ext cx="0" cy="488100"/>
          </a:xfrm>
          <a:prstGeom prst="straightConnector1">
            <a:avLst/>
          </a:prstGeom>
          <a:noFill/>
          <a:ln cap="flat" cmpd="sng" w="19050">
            <a:solidFill>
              <a:srgbClr val="E1E2EA"/>
            </a:solidFill>
            <a:prstDash val="solid"/>
            <a:round/>
            <a:headEnd len="med" w="med" type="none"/>
            <a:tailEnd len="med" w="med" type="none"/>
          </a:ln>
        </p:spPr>
      </p:cxnSp>
      <p:cxnSp>
        <p:nvCxnSpPr>
          <p:cNvPr id="486" name="Google Shape;486;p29"/>
          <p:cNvCxnSpPr>
            <a:stCxn id="477" idx="4"/>
            <a:endCxn id="481" idx="0"/>
          </p:cNvCxnSpPr>
          <p:nvPr/>
        </p:nvCxnSpPr>
        <p:spPr>
          <a:xfrm>
            <a:off x="2789488" y="3659421"/>
            <a:ext cx="0" cy="488100"/>
          </a:xfrm>
          <a:prstGeom prst="straightConnector1">
            <a:avLst/>
          </a:prstGeom>
          <a:noFill/>
          <a:ln cap="flat" cmpd="sng" w="19050">
            <a:solidFill>
              <a:srgbClr val="E1E2EA"/>
            </a:solidFill>
            <a:prstDash val="solid"/>
            <a:round/>
            <a:headEnd len="med" w="med" type="none"/>
            <a:tailEnd len="med" w="med" type="none"/>
          </a:ln>
        </p:spPr>
      </p:cxnSp>
      <p:sp>
        <p:nvSpPr>
          <p:cNvPr id="487" name="Google Shape;487;p29"/>
          <p:cNvSpPr/>
          <p:nvPr/>
        </p:nvSpPr>
        <p:spPr>
          <a:xfrm>
            <a:off x="2627724" y="1984624"/>
            <a:ext cx="323375" cy="259167"/>
          </a:xfrm>
          <a:custGeom>
            <a:rect b="b" l="l" r="r" t="t"/>
            <a:pathLst>
              <a:path extrusionOk="0" fill="none" h="860" w="1073">
                <a:moveTo>
                  <a:pt x="0" y="429"/>
                </a:moveTo>
                <a:lnTo>
                  <a:pt x="406" y="859"/>
                </a:lnTo>
                <a:lnTo>
                  <a:pt x="1072" y="1"/>
                </a:lnTo>
              </a:path>
            </a:pathLst>
          </a:custGeom>
          <a:solidFill>
            <a:srgbClr val="FFFFFF"/>
          </a:solid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29"/>
          <p:cNvSpPr/>
          <p:nvPr/>
        </p:nvSpPr>
        <p:spPr>
          <a:xfrm>
            <a:off x="2627724" y="3177420"/>
            <a:ext cx="323375" cy="259167"/>
          </a:xfrm>
          <a:custGeom>
            <a:rect b="b" l="l" r="r" t="t"/>
            <a:pathLst>
              <a:path extrusionOk="0" fill="none" h="860" w="1073">
                <a:moveTo>
                  <a:pt x="0" y="429"/>
                </a:moveTo>
                <a:lnTo>
                  <a:pt x="406" y="859"/>
                </a:lnTo>
                <a:lnTo>
                  <a:pt x="1072" y="1"/>
                </a:lnTo>
              </a:path>
            </a:pathLst>
          </a:custGeom>
          <a:solidFill>
            <a:srgbClr val="FFFFFF"/>
          </a:solid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29"/>
          <p:cNvSpPr/>
          <p:nvPr/>
        </p:nvSpPr>
        <p:spPr>
          <a:xfrm>
            <a:off x="2627724" y="4370217"/>
            <a:ext cx="323375" cy="259167"/>
          </a:xfrm>
          <a:custGeom>
            <a:rect b="b" l="l" r="r" t="t"/>
            <a:pathLst>
              <a:path extrusionOk="0" fill="none" h="860" w="1073">
                <a:moveTo>
                  <a:pt x="0" y="429"/>
                </a:moveTo>
                <a:lnTo>
                  <a:pt x="406" y="859"/>
                </a:lnTo>
                <a:lnTo>
                  <a:pt x="1072" y="1"/>
                </a:lnTo>
              </a:path>
            </a:pathLst>
          </a:custGeom>
          <a:solidFill>
            <a:srgbClr val="FFFFFF"/>
          </a:solid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3"/>
                                        </p:tgtEl>
                                        <p:attrNameLst>
                                          <p:attrName>style.visibility</p:attrName>
                                        </p:attrNameLst>
                                      </p:cBhvr>
                                      <p:to>
                                        <p:strVal val="visible"/>
                                      </p:to>
                                    </p:set>
                                    <p:animEffect filter="fade" transition="in">
                                      <p:cBhvr>
                                        <p:cTn dur="1000"/>
                                        <p:tgtEl>
                                          <p:spTgt spid="473"/>
                                        </p:tgtEl>
                                      </p:cBhvr>
                                    </p:animEffect>
                                  </p:childTnLst>
                                </p:cTn>
                              </p:par>
                              <p:par>
                                <p:cTn fill="hold" nodeType="withEffect" presetClass="entr" presetID="10" presetSubtype="0">
                                  <p:stCondLst>
                                    <p:cond delay="0"/>
                                  </p:stCondLst>
                                  <p:childTnLst>
                                    <p:set>
                                      <p:cBhvr>
                                        <p:cTn dur="1" fill="hold">
                                          <p:stCondLst>
                                            <p:cond delay="0"/>
                                          </p:stCondLst>
                                        </p:cTn>
                                        <p:tgtEl>
                                          <p:spTgt spid="474"/>
                                        </p:tgtEl>
                                        <p:attrNameLst>
                                          <p:attrName>style.visibility</p:attrName>
                                        </p:attrNameLst>
                                      </p:cBhvr>
                                      <p:to>
                                        <p:strVal val="visible"/>
                                      </p:to>
                                    </p:set>
                                    <p:animEffect filter="fade" transition="in">
                                      <p:cBhvr>
                                        <p:cTn dur="1000"/>
                                        <p:tgtEl>
                                          <p:spTgt spid="474"/>
                                        </p:tgtEl>
                                      </p:cBhvr>
                                    </p:animEffect>
                                  </p:childTnLst>
                                </p:cTn>
                              </p:par>
                              <p:par>
                                <p:cTn fill="hold" nodeType="withEffect" presetClass="entr" presetID="10" presetSubtype="0">
                                  <p:stCondLst>
                                    <p:cond delay="0"/>
                                  </p:stCondLst>
                                  <p:childTnLst>
                                    <p:set>
                                      <p:cBhvr>
                                        <p:cTn dur="1" fill="hold">
                                          <p:stCondLst>
                                            <p:cond delay="0"/>
                                          </p:stCondLst>
                                        </p:cTn>
                                        <p:tgtEl>
                                          <p:spTgt spid="487"/>
                                        </p:tgtEl>
                                        <p:attrNameLst>
                                          <p:attrName>style.visibility</p:attrName>
                                        </p:attrNameLst>
                                      </p:cBhvr>
                                      <p:to>
                                        <p:strVal val="visible"/>
                                      </p:to>
                                    </p:set>
                                    <p:animEffect filter="fade" transition="in">
                                      <p:cBhvr>
                                        <p:cTn dur="1000"/>
                                        <p:tgtEl>
                                          <p:spTgt spid="48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5"/>
                                        </p:tgtEl>
                                        <p:attrNameLst>
                                          <p:attrName>style.visibility</p:attrName>
                                        </p:attrNameLst>
                                      </p:cBhvr>
                                      <p:to>
                                        <p:strVal val="visible"/>
                                      </p:to>
                                    </p:set>
                                    <p:animEffect filter="fade" transition="in">
                                      <p:cBhvr>
                                        <p:cTn dur="1000"/>
                                        <p:tgtEl>
                                          <p:spTgt spid="485"/>
                                        </p:tgtEl>
                                      </p:cBhvr>
                                    </p:animEffect>
                                  </p:childTnLst>
                                </p:cTn>
                              </p:par>
                              <p:par>
                                <p:cTn fill="hold" nodeType="withEffect" presetClass="entr" presetID="10" presetSubtype="0">
                                  <p:stCondLst>
                                    <p:cond delay="0"/>
                                  </p:stCondLst>
                                  <p:childTnLst>
                                    <p:set>
                                      <p:cBhvr>
                                        <p:cTn dur="1" fill="hold">
                                          <p:stCondLst>
                                            <p:cond delay="0"/>
                                          </p:stCondLst>
                                        </p:cTn>
                                        <p:tgtEl>
                                          <p:spTgt spid="477"/>
                                        </p:tgtEl>
                                        <p:attrNameLst>
                                          <p:attrName>style.visibility</p:attrName>
                                        </p:attrNameLst>
                                      </p:cBhvr>
                                      <p:to>
                                        <p:strVal val="visible"/>
                                      </p:to>
                                    </p:set>
                                    <p:animEffect filter="fade" transition="in">
                                      <p:cBhvr>
                                        <p:cTn dur="1000"/>
                                        <p:tgtEl>
                                          <p:spTgt spid="477"/>
                                        </p:tgtEl>
                                      </p:cBhvr>
                                    </p:animEffect>
                                  </p:childTnLst>
                                </p:cTn>
                              </p:par>
                              <p:par>
                                <p:cTn fill="hold" nodeType="withEffect" presetClass="entr" presetID="10" presetSubtype="0">
                                  <p:stCondLst>
                                    <p:cond delay="0"/>
                                  </p:stCondLst>
                                  <p:childTnLst>
                                    <p:set>
                                      <p:cBhvr>
                                        <p:cTn dur="1" fill="hold">
                                          <p:stCondLst>
                                            <p:cond delay="0"/>
                                          </p:stCondLst>
                                        </p:cTn>
                                        <p:tgtEl>
                                          <p:spTgt spid="478"/>
                                        </p:tgtEl>
                                        <p:attrNameLst>
                                          <p:attrName>style.visibility</p:attrName>
                                        </p:attrNameLst>
                                      </p:cBhvr>
                                      <p:to>
                                        <p:strVal val="visible"/>
                                      </p:to>
                                    </p:set>
                                    <p:animEffect filter="fade" transition="in">
                                      <p:cBhvr>
                                        <p:cTn dur="1000"/>
                                        <p:tgtEl>
                                          <p:spTgt spid="478"/>
                                        </p:tgtEl>
                                      </p:cBhvr>
                                    </p:animEffect>
                                  </p:childTnLst>
                                </p:cTn>
                              </p:par>
                              <p:par>
                                <p:cTn fill="hold" nodeType="withEffect" presetClass="entr" presetID="10" presetSubtype="0">
                                  <p:stCondLst>
                                    <p:cond delay="0"/>
                                  </p:stCondLst>
                                  <p:childTnLst>
                                    <p:set>
                                      <p:cBhvr>
                                        <p:cTn dur="1" fill="hold">
                                          <p:stCondLst>
                                            <p:cond delay="0"/>
                                          </p:stCondLst>
                                        </p:cTn>
                                        <p:tgtEl>
                                          <p:spTgt spid="488"/>
                                        </p:tgtEl>
                                        <p:attrNameLst>
                                          <p:attrName>style.visibility</p:attrName>
                                        </p:attrNameLst>
                                      </p:cBhvr>
                                      <p:to>
                                        <p:strVal val="visible"/>
                                      </p:to>
                                    </p:set>
                                    <p:animEffect filter="fade" transition="in">
                                      <p:cBhvr>
                                        <p:cTn dur="1000"/>
                                        <p:tgtEl>
                                          <p:spTgt spid="48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6"/>
                                        </p:tgtEl>
                                        <p:attrNameLst>
                                          <p:attrName>style.visibility</p:attrName>
                                        </p:attrNameLst>
                                      </p:cBhvr>
                                      <p:to>
                                        <p:strVal val="visible"/>
                                      </p:to>
                                    </p:set>
                                    <p:animEffect filter="fade" transition="in">
                                      <p:cBhvr>
                                        <p:cTn dur="1000"/>
                                        <p:tgtEl>
                                          <p:spTgt spid="486"/>
                                        </p:tgtEl>
                                      </p:cBhvr>
                                    </p:animEffect>
                                  </p:childTnLst>
                                </p:cTn>
                              </p:par>
                              <p:par>
                                <p:cTn fill="hold" nodeType="withEffect" presetClass="entr" presetID="10" presetSubtype="0">
                                  <p:stCondLst>
                                    <p:cond delay="0"/>
                                  </p:stCondLst>
                                  <p:childTnLst>
                                    <p:set>
                                      <p:cBhvr>
                                        <p:cTn dur="1" fill="hold">
                                          <p:stCondLst>
                                            <p:cond delay="0"/>
                                          </p:stCondLst>
                                        </p:cTn>
                                        <p:tgtEl>
                                          <p:spTgt spid="481"/>
                                        </p:tgtEl>
                                        <p:attrNameLst>
                                          <p:attrName>style.visibility</p:attrName>
                                        </p:attrNameLst>
                                      </p:cBhvr>
                                      <p:to>
                                        <p:strVal val="visible"/>
                                      </p:to>
                                    </p:set>
                                    <p:animEffect filter="fade" transition="in">
                                      <p:cBhvr>
                                        <p:cTn dur="1000"/>
                                        <p:tgtEl>
                                          <p:spTgt spid="481"/>
                                        </p:tgtEl>
                                      </p:cBhvr>
                                    </p:animEffect>
                                  </p:childTnLst>
                                </p:cTn>
                              </p:par>
                              <p:par>
                                <p:cTn fill="hold" nodeType="withEffect" presetClass="entr" presetID="10" presetSubtype="0">
                                  <p:stCondLst>
                                    <p:cond delay="0"/>
                                  </p:stCondLst>
                                  <p:childTnLst>
                                    <p:set>
                                      <p:cBhvr>
                                        <p:cTn dur="1" fill="hold">
                                          <p:stCondLst>
                                            <p:cond delay="0"/>
                                          </p:stCondLst>
                                        </p:cTn>
                                        <p:tgtEl>
                                          <p:spTgt spid="482"/>
                                        </p:tgtEl>
                                        <p:attrNameLst>
                                          <p:attrName>style.visibility</p:attrName>
                                        </p:attrNameLst>
                                      </p:cBhvr>
                                      <p:to>
                                        <p:strVal val="visible"/>
                                      </p:to>
                                    </p:set>
                                    <p:animEffect filter="fade" transition="in">
                                      <p:cBhvr>
                                        <p:cTn dur="1000"/>
                                        <p:tgtEl>
                                          <p:spTgt spid="482"/>
                                        </p:tgtEl>
                                      </p:cBhvr>
                                    </p:animEffect>
                                  </p:childTnLst>
                                </p:cTn>
                              </p:par>
                              <p:par>
                                <p:cTn fill="hold" nodeType="withEffect" presetClass="entr" presetID="10" presetSubtype="0">
                                  <p:stCondLst>
                                    <p:cond delay="0"/>
                                  </p:stCondLst>
                                  <p:childTnLst>
                                    <p:set>
                                      <p:cBhvr>
                                        <p:cTn dur="1" fill="hold">
                                          <p:stCondLst>
                                            <p:cond delay="0"/>
                                          </p:stCondLst>
                                        </p:cTn>
                                        <p:tgtEl>
                                          <p:spTgt spid="489"/>
                                        </p:tgtEl>
                                        <p:attrNameLst>
                                          <p:attrName>style.visibility</p:attrName>
                                        </p:attrNameLst>
                                      </p:cBhvr>
                                      <p:to>
                                        <p:strVal val="visible"/>
                                      </p:to>
                                    </p:set>
                                    <p:animEffect filter="fade" transition="in">
                                      <p:cBhvr>
                                        <p:cTn dur="1000"/>
                                        <p:tgtEl>
                                          <p:spTgt spid="48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sp>
        <p:nvSpPr>
          <p:cNvPr id="494" name="Google Shape;494;p30"/>
          <p:cNvSpPr txBox="1"/>
          <p:nvPr>
            <p:ph type="title"/>
          </p:nvPr>
        </p:nvSpPr>
        <p:spPr>
          <a:xfrm>
            <a:off x="838200" y="365125"/>
            <a:ext cx="10515600" cy="1325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ED701A"/>
              </a:buClr>
              <a:buSzPts val="4400"/>
              <a:buFont typeface="Montserrat"/>
              <a:buNone/>
            </a:pPr>
            <a:r>
              <a:rPr b="1" lang="en-US" sz="3700">
                <a:solidFill>
                  <a:srgbClr val="ED701A"/>
                </a:solidFill>
                <a:latin typeface="Montserrat"/>
                <a:ea typeface="Montserrat"/>
                <a:cs typeface="Montserrat"/>
                <a:sym typeface="Montserrat"/>
              </a:rPr>
              <a:t>NON TRADITIONAL QUALITY METRICS</a:t>
            </a:r>
            <a:endParaRPr sz="3700"/>
          </a:p>
        </p:txBody>
      </p:sp>
      <p:sp>
        <p:nvSpPr>
          <p:cNvPr id="495" name="Google Shape;495;p30"/>
          <p:cNvSpPr txBox="1"/>
          <p:nvPr/>
        </p:nvSpPr>
        <p:spPr>
          <a:xfrm>
            <a:off x="472200" y="6322675"/>
            <a:ext cx="93315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lt1"/>
                </a:solidFill>
                <a:latin typeface="Montserrat"/>
                <a:ea typeface="Montserrat"/>
                <a:cs typeface="Montserrat"/>
                <a:sym typeface="Montserrat"/>
              </a:rPr>
              <a:t>TOPIC</a:t>
            </a:r>
            <a:r>
              <a:rPr b="1" lang="en-US" sz="2000">
                <a:solidFill>
                  <a:schemeClr val="lt1"/>
                </a:solidFill>
                <a:latin typeface="Montserrat"/>
                <a:ea typeface="Montserrat"/>
                <a:cs typeface="Montserrat"/>
                <a:sym typeface="Montserrat"/>
              </a:rPr>
              <a:t>: BUILDING A MODERN QA PROGRAM FROM THE GROUND UP</a:t>
            </a:r>
            <a:endParaRPr b="0" i="0" sz="2400" u="none" cap="none" strike="noStrike">
              <a:solidFill>
                <a:schemeClr val="lt1"/>
              </a:solidFill>
              <a:latin typeface="Montserrat"/>
              <a:ea typeface="Montserrat"/>
              <a:cs typeface="Montserrat"/>
              <a:sym typeface="Montserrat"/>
            </a:endParaRPr>
          </a:p>
        </p:txBody>
      </p:sp>
      <p:pic>
        <p:nvPicPr>
          <p:cNvPr id="496" name="Google Shape;496;p30"/>
          <p:cNvPicPr preferRelativeResize="0"/>
          <p:nvPr/>
        </p:nvPicPr>
        <p:blipFill rotWithShape="1">
          <a:blip r:embed="rId3">
            <a:alphaModFix/>
          </a:blip>
          <a:srcRect b="0" l="0" r="0" t="0"/>
          <a:stretch/>
        </p:blipFill>
        <p:spPr>
          <a:xfrm rot="-2403027">
            <a:off x="78659" y="6170896"/>
            <a:ext cx="871016" cy="561946"/>
          </a:xfrm>
          <a:prstGeom prst="rect">
            <a:avLst/>
          </a:prstGeom>
          <a:noFill/>
          <a:ln>
            <a:noFill/>
          </a:ln>
        </p:spPr>
      </p:pic>
      <p:cxnSp>
        <p:nvCxnSpPr>
          <p:cNvPr id="497" name="Google Shape;497;p30"/>
          <p:cNvCxnSpPr/>
          <p:nvPr/>
        </p:nvCxnSpPr>
        <p:spPr>
          <a:xfrm>
            <a:off x="430306" y="5782235"/>
            <a:ext cx="10400400" cy="0"/>
          </a:xfrm>
          <a:prstGeom prst="straightConnector1">
            <a:avLst/>
          </a:prstGeom>
          <a:noFill/>
          <a:ln cap="flat" cmpd="sng" w="9525">
            <a:solidFill>
              <a:srgbClr val="ED701A"/>
            </a:solidFill>
            <a:prstDash val="solid"/>
            <a:miter lim="800000"/>
            <a:headEnd len="sm" w="sm" type="none"/>
            <a:tailEnd len="sm" w="sm" type="none"/>
          </a:ln>
        </p:spPr>
      </p:cxnSp>
      <p:pic>
        <p:nvPicPr>
          <p:cNvPr descr="A picture containing text, sign&#10;&#10;Description automatically generated" id="498" name="Google Shape;498;p30"/>
          <p:cNvPicPr preferRelativeResize="0"/>
          <p:nvPr/>
        </p:nvPicPr>
        <p:blipFill rotWithShape="1">
          <a:blip r:embed="rId4">
            <a:alphaModFix/>
          </a:blip>
          <a:srcRect b="0" l="0" r="0" t="0"/>
          <a:stretch/>
        </p:blipFill>
        <p:spPr>
          <a:xfrm>
            <a:off x="11059592" y="5716591"/>
            <a:ext cx="1055288" cy="1141410"/>
          </a:xfrm>
          <a:prstGeom prst="rect">
            <a:avLst/>
          </a:prstGeom>
          <a:noFill/>
          <a:ln>
            <a:noFill/>
          </a:ln>
        </p:spPr>
      </p:pic>
      <p:sp>
        <p:nvSpPr>
          <p:cNvPr id="499" name="Google Shape;499;p30"/>
          <p:cNvSpPr/>
          <p:nvPr/>
        </p:nvSpPr>
        <p:spPr>
          <a:xfrm>
            <a:off x="1852775" y="6018425"/>
            <a:ext cx="2750100" cy="253200"/>
          </a:xfrm>
          <a:prstGeom prst="rect">
            <a:avLst/>
          </a:prstGeom>
          <a:solidFill>
            <a:srgbClr val="181B27"/>
          </a:solidFill>
          <a:ln cap="flat" cmpd="sng" w="9525">
            <a:solidFill>
              <a:srgbClr val="181B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30"/>
          <p:cNvSpPr txBox="1"/>
          <p:nvPr/>
        </p:nvSpPr>
        <p:spPr>
          <a:xfrm>
            <a:off x="1680174" y="5910232"/>
            <a:ext cx="30000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000">
                <a:solidFill>
                  <a:srgbClr val="ED701A"/>
                </a:solidFill>
                <a:latin typeface="Montserrat"/>
                <a:ea typeface="Montserrat"/>
                <a:cs typeface="Montserrat"/>
                <a:sym typeface="Montserrat"/>
              </a:rPr>
              <a:t>: JEFF SING</a:t>
            </a:r>
            <a:endParaRPr>
              <a:solidFill>
                <a:schemeClr val="dk1"/>
              </a:solidFill>
            </a:endParaRPr>
          </a:p>
        </p:txBody>
      </p:sp>
      <p:pic>
        <p:nvPicPr>
          <p:cNvPr id="501" name="Google Shape;501;p30"/>
          <p:cNvPicPr preferRelativeResize="0"/>
          <p:nvPr/>
        </p:nvPicPr>
        <p:blipFill>
          <a:blip r:embed="rId5">
            <a:alphaModFix/>
          </a:blip>
          <a:stretch>
            <a:fillRect/>
          </a:stretch>
        </p:blipFill>
        <p:spPr>
          <a:xfrm>
            <a:off x="257629" y="1405000"/>
            <a:ext cx="7600474" cy="3836775"/>
          </a:xfrm>
          <a:prstGeom prst="rect">
            <a:avLst/>
          </a:prstGeom>
          <a:noFill/>
          <a:ln>
            <a:noFill/>
          </a:ln>
        </p:spPr>
      </p:pic>
      <p:sp>
        <p:nvSpPr>
          <p:cNvPr id="502" name="Google Shape;502;p30"/>
          <p:cNvSpPr/>
          <p:nvPr/>
        </p:nvSpPr>
        <p:spPr>
          <a:xfrm>
            <a:off x="8244404" y="1423400"/>
            <a:ext cx="1553100" cy="3759300"/>
          </a:xfrm>
          <a:prstGeom prst="rightBrace">
            <a:avLst>
              <a:gd fmla="val 50000" name="adj1"/>
              <a:gd fmla="val 50000" name="adj2"/>
            </a:avLst>
          </a:prstGeom>
          <a:no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2"/>
              </a:solidFill>
            </a:endParaRPr>
          </a:p>
        </p:txBody>
      </p:sp>
      <p:sp>
        <p:nvSpPr>
          <p:cNvPr id="503" name="Google Shape;503;p30"/>
          <p:cNvSpPr txBox="1"/>
          <p:nvPr/>
        </p:nvSpPr>
        <p:spPr>
          <a:xfrm>
            <a:off x="9942625" y="2815488"/>
            <a:ext cx="23946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800">
                <a:solidFill>
                  <a:schemeClr val="accent2"/>
                </a:solidFill>
                <a:latin typeface="Montserrat"/>
                <a:ea typeface="Montserrat"/>
                <a:cs typeface="Montserrat"/>
                <a:sym typeface="Montserrat"/>
              </a:rPr>
              <a:t>Benchmarkable Metrics - can compare us vs other companies</a:t>
            </a:r>
            <a:endParaRPr b="1" sz="1800">
              <a:solidFill>
                <a:schemeClr val="accent2"/>
              </a:solidFill>
              <a:latin typeface="Montserrat"/>
              <a:ea typeface="Montserrat"/>
              <a:cs typeface="Montserrat"/>
              <a:sym typeface="Montserrat"/>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sp>
        <p:nvSpPr>
          <p:cNvPr id="508" name="Google Shape;508;p31"/>
          <p:cNvSpPr txBox="1"/>
          <p:nvPr>
            <p:ph type="title"/>
          </p:nvPr>
        </p:nvSpPr>
        <p:spPr>
          <a:xfrm>
            <a:off x="838200" y="365125"/>
            <a:ext cx="10515600" cy="1325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ED701A"/>
              </a:buClr>
              <a:buSzPts val="4400"/>
              <a:buFont typeface="Montserrat"/>
              <a:buNone/>
            </a:pPr>
            <a:r>
              <a:rPr b="1" lang="en-US">
                <a:solidFill>
                  <a:srgbClr val="ED701A"/>
                </a:solidFill>
                <a:latin typeface="Montserrat"/>
                <a:ea typeface="Montserrat"/>
                <a:cs typeface="Montserrat"/>
                <a:sym typeface="Montserrat"/>
              </a:rPr>
              <a:t>TRADITIONAL QA IN THE SDLC</a:t>
            </a:r>
            <a:endParaRPr/>
          </a:p>
        </p:txBody>
      </p:sp>
      <p:sp>
        <p:nvSpPr>
          <p:cNvPr id="509" name="Google Shape;509;p31"/>
          <p:cNvSpPr txBox="1"/>
          <p:nvPr/>
        </p:nvSpPr>
        <p:spPr>
          <a:xfrm>
            <a:off x="472200" y="6322675"/>
            <a:ext cx="93315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lt1"/>
                </a:solidFill>
                <a:latin typeface="Montserrat"/>
                <a:ea typeface="Montserrat"/>
                <a:cs typeface="Montserrat"/>
                <a:sym typeface="Montserrat"/>
              </a:rPr>
              <a:t>TOPIC</a:t>
            </a:r>
            <a:r>
              <a:rPr b="1" lang="en-US" sz="2000">
                <a:solidFill>
                  <a:schemeClr val="lt1"/>
                </a:solidFill>
                <a:latin typeface="Montserrat"/>
                <a:ea typeface="Montserrat"/>
                <a:cs typeface="Montserrat"/>
                <a:sym typeface="Montserrat"/>
              </a:rPr>
              <a:t>: BUILDING A MODERN QA PROGRAM FROM THE GROUND UP</a:t>
            </a:r>
            <a:endParaRPr b="0" i="0" sz="2400" u="none" cap="none" strike="noStrike">
              <a:solidFill>
                <a:schemeClr val="lt1"/>
              </a:solidFill>
              <a:latin typeface="Montserrat"/>
              <a:ea typeface="Montserrat"/>
              <a:cs typeface="Montserrat"/>
              <a:sym typeface="Montserrat"/>
            </a:endParaRPr>
          </a:p>
        </p:txBody>
      </p:sp>
      <p:pic>
        <p:nvPicPr>
          <p:cNvPr id="510" name="Google Shape;510;p31"/>
          <p:cNvPicPr preferRelativeResize="0"/>
          <p:nvPr/>
        </p:nvPicPr>
        <p:blipFill rotWithShape="1">
          <a:blip r:embed="rId3">
            <a:alphaModFix/>
          </a:blip>
          <a:srcRect b="0" l="0" r="0" t="0"/>
          <a:stretch/>
        </p:blipFill>
        <p:spPr>
          <a:xfrm rot="-2403027">
            <a:off x="78659" y="6170896"/>
            <a:ext cx="871016" cy="561946"/>
          </a:xfrm>
          <a:prstGeom prst="rect">
            <a:avLst/>
          </a:prstGeom>
          <a:noFill/>
          <a:ln>
            <a:noFill/>
          </a:ln>
        </p:spPr>
      </p:pic>
      <p:cxnSp>
        <p:nvCxnSpPr>
          <p:cNvPr id="511" name="Google Shape;511;p31"/>
          <p:cNvCxnSpPr/>
          <p:nvPr/>
        </p:nvCxnSpPr>
        <p:spPr>
          <a:xfrm>
            <a:off x="430306" y="5782235"/>
            <a:ext cx="10400400" cy="0"/>
          </a:xfrm>
          <a:prstGeom prst="straightConnector1">
            <a:avLst/>
          </a:prstGeom>
          <a:noFill/>
          <a:ln cap="flat" cmpd="sng" w="9525">
            <a:solidFill>
              <a:srgbClr val="ED701A"/>
            </a:solidFill>
            <a:prstDash val="solid"/>
            <a:miter lim="800000"/>
            <a:headEnd len="sm" w="sm" type="none"/>
            <a:tailEnd len="sm" w="sm" type="none"/>
          </a:ln>
        </p:spPr>
      </p:cxnSp>
      <p:pic>
        <p:nvPicPr>
          <p:cNvPr descr="A picture containing text, sign&#10;&#10;Description automatically generated" id="512" name="Google Shape;512;p31"/>
          <p:cNvPicPr preferRelativeResize="0"/>
          <p:nvPr/>
        </p:nvPicPr>
        <p:blipFill rotWithShape="1">
          <a:blip r:embed="rId4">
            <a:alphaModFix/>
          </a:blip>
          <a:srcRect b="0" l="0" r="0" t="0"/>
          <a:stretch/>
        </p:blipFill>
        <p:spPr>
          <a:xfrm>
            <a:off x="11059592" y="5716591"/>
            <a:ext cx="1055288" cy="1141410"/>
          </a:xfrm>
          <a:prstGeom prst="rect">
            <a:avLst/>
          </a:prstGeom>
          <a:noFill/>
          <a:ln>
            <a:noFill/>
          </a:ln>
        </p:spPr>
      </p:pic>
      <p:sp>
        <p:nvSpPr>
          <p:cNvPr id="513" name="Google Shape;513;p31"/>
          <p:cNvSpPr/>
          <p:nvPr/>
        </p:nvSpPr>
        <p:spPr>
          <a:xfrm>
            <a:off x="1852775" y="6018425"/>
            <a:ext cx="2750100" cy="253200"/>
          </a:xfrm>
          <a:prstGeom prst="rect">
            <a:avLst/>
          </a:prstGeom>
          <a:solidFill>
            <a:srgbClr val="181B27"/>
          </a:solidFill>
          <a:ln cap="flat" cmpd="sng" w="9525">
            <a:solidFill>
              <a:srgbClr val="181B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31"/>
          <p:cNvSpPr txBox="1"/>
          <p:nvPr/>
        </p:nvSpPr>
        <p:spPr>
          <a:xfrm>
            <a:off x="1680174" y="5910232"/>
            <a:ext cx="30000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000">
                <a:solidFill>
                  <a:srgbClr val="ED701A"/>
                </a:solidFill>
                <a:latin typeface="Montserrat"/>
                <a:ea typeface="Montserrat"/>
                <a:cs typeface="Montserrat"/>
                <a:sym typeface="Montserrat"/>
              </a:rPr>
              <a:t>: JEFF SING</a:t>
            </a:r>
            <a:endParaRPr>
              <a:solidFill>
                <a:schemeClr val="dk1"/>
              </a:solidFill>
            </a:endParaRPr>
          </a:p>
        </p:txBody>
      </p:sp>
      <p:pic>
        <p:nvPicPr>
          <p:cNvPr id="515" name="Google Shape;515;p31"/>
          <p:cNvPicPr preferRelativeResize="0"/>
          <p:nvPr/>
        </p:nvPicPr>
        <p:blipFill>
          <a:blip r:embed="rId5">
            <a:alphaModFix/>
          </a:blip>
          <a:stretch>
            <a:fillRect/>
          </a:stretch>
        </p:blipFill>
        <p:spPr>
          <a:xfrm>
            <a:off x="-290480" y="-968148"/>
            <a:ext cx="13223600" cy="9866025"/>
          </a:xfrm>
          <a:prstGeom prst="rect">
            <a:avLst/>
          </a:prstGeom>
          <a:noFill/>
          <a:ln>
            <a:noFill/>
          </a:ln>
        </p:spPr>
      </p:pic>
      <p:sp>
        <p:nvSpPr>
          <p:cNvPr id="516" name="Google Shape;516;p31"/>
          <p:cNvSpPr txBox="1"/>
          <p:nvPr>
            <p:ph type="title"/>
          </p:nvPr>
        </p:nvSpPr>
        <p:spPr>
          <a:xfrm>
            <a:off x="6180625" y="541950"/>
            <a:ext cx="10515600" cy="1325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ED701A"/>
              </a:buClr>
              <a:buSzPts val="4400"/>
              <a:buFont typeface="Montserrat"/>
              <a:buNone/>
            </a:pPr>
            <a:r>
              <a:rPr b="1" lang="en-US" sz="3700">
                <a:solidFill>
                  <a:schemeClr val="lt1"/>
                </a:solidFill>
                <a:latin typeface="Montserrat"/>
                <a:ea typeface="Montserrat"/>
                <a:cs typeface="Montserrat"/>
                <a:sym typeface="Montserrat"/>
              </a:rPr>
              <a:t>ENGINEERING LEADER</a:t>
            </a:r>
            <a:endParaRPr sz="3700">
              <a:solidFill>
                <a:schemeClr val="lt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pic>
        <p:nvPicPr>
          <p:cNvPr id="103" name="Google Shape;103;p14"/>
          <p:cNvPicPr preferRelativeResize="0"/>
          <p:nvPr/>
        </p:nvPicPr>
        <p:blipFill rotWithShape="1">
          <a:blip r:embed="rId3">
            <a:alphaModFix/>
          </a:blip>
          <a:srcRect b="0" l="0" r="0" t="0"/>
          <a:stretch/>
        </p:blipFill>
        <p:spPr>
          <a:xfrm>
            <a:off x="-325741" y="-165930"/>
            <a:ext cx="13192893" cy="7831735"/>
          </a:xfrm>
          <a:prstGeom prst="rect">
            <a:avLst/>
          </a:prstGeom>
          <a:noFill/>
          <a:ln>
            <a:noFill/>
          </a:ln>
        </p:spPr>
      </p:pic>
      <p:sp>
        <p:nvSpPr>
          <p:cNvPr id="104" name="Google Shape;104;p14"/>
          <p:cNvSpPr txBox="1"/>
          <p:nvPr/>
        </p:nvSpPr>
        <p:spPr>
          <a:xfrm>
            <a:off x="430306" y="5956557"/>
            <a:ext cx="43977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ED701A"/>
                </a:solidFill>
                <a:latin typeface="Montserrat"/>
                <a:ea typeface="Montserrat"/>
                <a:cs typeface="Montserrat"/>
                <a:sym typeface="Montserrat"/>
              </a:rPr>
              <a:t>SPEAKER: </a:t>
            </a:r>
            <a:r>
              <a:rPr lang="en-US" sz="2000">
                <a:solidFill>
                  <a:srgbClr val="ED701A"/>
                </a:solidFill>
                <a:latin typeface="Montserrat"/>
                <a:ea typeface="Montserrat"/>
                <a:cs typeface="Montserrat"/>
                <a:sym typeface="Montserrat"/>
              </a:rPr>
              <a:t>Jeff Sing</a:t>
            </a:r>
            <a:endParaRPr b="0" i="0" sz="1400" u="none" cap="none" strike="noStrike">
              <a:solidFill>
                <a:srgbClr val="000000"/>
              </a:solidFill>
              <a:latin typeface="Arial"/>
              <a:ea typeface="Arial"/>
              <a:cs typeface="Arial"/>
              <a:sym typeface="Arial"/>
            </a:endParaRPr>
          </a:p>
        </p:txBody>
      </p:sp>
      <p:sp>
        <p:nvSpPr>
          <p:cNvPr id="105" name="Google Shape;105;p14"/>
          <p:cNvSpPr txBox="1"/>
          <p:nvPr/>
        </p:nvSpPr>
        <p:spPr>
          <a:xfrm>
            <a:off x="472203" y="6322675"/>
            <a:ext cx="105156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lt1"/>
                </a:solidFill>
                <a:latin typeface="Montserrat"/>
                <a:ea typeface="Montserrat"/>
                <a:cs typeface="Montserrat"/>
                <a:sym typeface="Montserrat"/>
              </a:rPr>
              <a:t>TOPIC: </a:t>
            </a:r>
            <a:r>
              <a:rPr b="1" lang="en-US" sz="2000">
                <a:solidFill>
                  <a:schemeClr val="lt1"/>
                </a:solidFill>
                <a:latin typeface="Montserrat"/>
                <a:ea typeface="Montserrat"/>
                <a:cs typeface="Montserrat"/>
                <a:sym typeface="Montserrat"/>
              </a:rPr>
              <a:t>BUILDING A MODERN QA PROGRAM FROM THE GROUND UP</a:t>
            </a:r>
            <a:endParaRPr b="0" i="0" sz="2400" u="none" cap="none" strike="noStrike">
              <a:solidFill>
                <a:schemeClr val="lt1"/>
              </a:solidFill>
              <a:latin typeface="Montserrat"/>
              <a:ea typeface="Montserrat"/>
              <a:cs typeface="Montserrat"/>
              <a:sym typeface="Montserrat"/>
            </a:endParaRPr>
          </a:p>
        </p:txBody>
      </p:sp>
      <p:pic>
        <p:nvPicPr>
          <p:cNvPr id="106" name="Google Shape;106;p14"/>
          <p:cNvPicPr preferRelativeResize="0"/>
          <p:nvPr/>
        </p:nvPicPr>
        <p:blipFill rotWithShape="1">
          <a:blip r:embed="rId4">
            <a:alphaModFix/>
          </a:blip>
          <a:srcRect b="0" l="0" r="0" t="0"/>
          <a:stretch/>
        </p:blipFill>
        <p:spPr>
          <a:xfrm rot="-2403027">
            <a:off x="-110658" y="5930930"/>
            <a:ext cx="871016" cy="561946"/>
          </a:xfrm>
          <a:prstGeom prst="rect">
            <a:avLst/>
          </a:prstGeom>
          <a:noFill/>
          <a:ln>
            <a:noFill/>
          </a:ln>
        </p:spPr>
      </p:pic>
      <p:cxnSp>
        <p:nvCxnSpPr>
          <p:cNvPr id="107" name="Google Shape;107;p14"/>
          <p:cNvCxnSpPr/>
          <p:nvPr/>
        </p:nvCxnSpPr>
        <p:spPr>
          <a:xfrm>
            <a:off x="430306" y="5782235"/>
            <a:ext cx="10400400" cy="0"/>
          </a:xfrm>
          <a:prstGeom prst="straightConnector1">
            <a:avLst/>
          </a:prstGeom>
          <a:noFill/>
          <a:ln cap="flat" cmpd="sng" w="9525">
            <a:solidFill>
              <a:srgbClr val="ED701A"/>
            </a:solidFill>
            <a:prstDash val="solid"/>
            <a:miter lim="800000"/>
            <a:headEnd len="sm" w="sm" type="none"/>
            <a:tailEnd len="sm" w="sm" type="none"/>
          </a:ln>
        </p:spPr>
      </p:cxnSp>
      <p:pic>
        <p:nvPicPr>
          <p:cNvPr descr="A picture containing text, sign&#10;&#10;Description automatically generated" id="108" name="Google Shape;108;p14"/>
          <p:cNvPicPr preferRelativeResize="0"/>
          <p:nvPr/>
        </p:nvPicPr>
        <p:blipFill rotWithShape="1">
          <a:blip r:embed="rId5">
            <a:alphaModFix/>
          </a:blip>
          <a:srcRect b="0" l="0" r="0" t="0"/>
          <a:stretch/>
        </p:blipFill>
        <p:spPr>
          <a:xfrm>
            <a:off x="11059592" y="5716591"/>
            <a:ext cx="1055288" cy="1141410"/>
          </a:xfrm>
          <a:prstGeom prst="rect">
            <a:avLst/>
          </a:prstGeom>
          <a:noFill/>
          <a:ln>
            <a:noFill/>
          </a:ln>
        </p:spPr>
      </p:pic>
      <p:pic>
        <p:nvPicPr>
          <p:cNvPr id="109" name="Google Shape;109;p14"/>
          <p:cNvPicPr preferRelativeResize="0"/>
          <p:nvPr/>
        </p:nvPicPr>
        <p:blipFill rotWithShape="1">
          <a:blip r:embed="rId6">
            <a:alphaModFix/>
          </a:blip>
          <a:srcRect b="0" l="0" r="0" t="0"/>
          <a:stretch/>
        </p:blipFill>
        <p:spPr>
          <a:xfrm>
            <a:off x="10732518" y="271841"/>
            <a:ext cx="1426215" cy="1512131"/>
          </a:xfrm>
          <a:prstGeom prst="rect">
            <a:avLst/>
          </a:prstGeom>
          <a:noFill/>
          <a:ln>
            <a:noFill/>
          </a:ln>
        </p:spPr>
      </p:pic>
      <p:sp>
        <p:nvSpPr>
          <p:cNvPr id="110" name="Google Shape;110;p14"/>
          <p:cNvSpPr/>
          <p:nvPr/>
        </p:nvSpPr>
        <p:spPr>
          <a:xfrm flipH="1">
            <a:off x="1391535" y="2640785"/>
            <a:ext cx="3130800" cy="523500"/>
          </a:xfrm>
          <a:prstGeom prst="roundRect">
            <a:avLst>
              <a:gd fmla="val 50000" name="adj"/>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1800">
                <a:solidFill>
                  <a:schemeClr val="lt1"/>
                </a:solidFill>
                <a:latin typeface="Montserrat SemiBold"/>
                <a:ea typeface="Montserrat SemiBold"/>
                <a:cs typeface="Montserrat SemiBold"/>
                <a:sym typeface="Montserrat SemiBold"/>
              </a:rPr>
              <a:t>Learning</a:t>
            </a:r>
            <a:endParaRPr sz="1800">
              <a:solidFill>
                <a:schemeClr val="lt1"/>
              </a:solidFill>
              <a:latin typeface="Montserrat SemiBold"/>
              <a:ea typeface="Montserrat SemiBold"/>
              <a:cs typeface="Montserrat SemiBold"/>
              <a:sym typeface="Montserrat SemiBold"/>
            </a:endParaRPr>
          </a:p>
        </p:txBody>
      </p:sp>
      <p:grpSp>
        <p:nvGrpSpPr>
          <p:cNvPr id="111" name="Google Shape;111;p14"/>
          <p:cNvGrpSpPr/>
          <p:nvPr/>
        </p:nvGrpSpPr>
        <p:grpSpPr>
          <a:xfrm>
            <a:off x="1687265" y="3363741"/>
            <a:ext cx="2539272" cy="919173"/>
            <a:chOff x="706825" y="3137675"/>
            <a:chExt cx="2141400" cy="775150"/>
          </a:xfrm>
        </p:grpSpPr>
        <p:sp>
          <p:nvSpPr>
            <p:cNvPr id="112" name="Google Shape;112;p14"/>
            <p:cNvSpPr txBox="1"/>
            <p:nvPr/>
          </p:nvSpPr>
          <p:spPr>
            <a:xfrm flipH="1">
              <a:off x="706825" y="3137675"/>
              <a:ext cx="2141400" cy="36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US" sz="1800">
                  <a:solidFill>
                    <a:schemeClr val="lt2"/>
                  </a:solidFill>
                  <a:latin typeface="Fira Sans Extra Condensed SemiBold"/>
                  <a:ea typeface="Fira Sans Extra Condensed SemiBold"/>
                  <a:cs typeface="Fira Sans Extra Condensed SemiBold"/>
                  <a:sym typeface="Fira Sans Extra Condensed SemiBold"/>
                </a:rPr>
                <a:t>Skylight Healthcare</a:t>
              </a:r>
              <a:endParaRPr sz="1800">
                <a:solidFill>
                  <a:schemeClr val="lt2"/>
                </a:solidFill>
                <a:latin typeface="Fira Sans Extra Condensed SemiBold"/>
                <a:ea typeface="Fira Sans Extra Condensed SemiBold"/>
                <a:cs typeface="Fira Sans Extra Condensed SemiBold"/>
                <a:sym typeface="Fira Sans Extra Condensed SemiBold"/>
              </a:endParaRPr>
            </a:p>
          </p:txBody>
        </p:sp>
        <p:sp>
          <p:nvSpPr>
            <p:cNvPr id="113" name="Google Shape;113;p14"/>
            <p:cNvSpPr txBox="1"/>
            <p:nvPr/>
          </p:nvSpPr>
          <p:spPr>
            <a:xfrm flipH="1">
              <a:off x="706825" y="3545925"/>
              <a:ext cx="2141400" cy="36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US" sz="1200">
                  <a:solidFill>
                    <a:schemeClr val="lt2"/>
                  </a:solidFill>
                  <a:latin typeface="Roboto"/>
                  <a:ea typeface="Roboto"/>
                  <a:cs typeface="Roboto"/>
                  <a:sym typeface="Roboto"/>
                </a:rPr>
                <a:t>Medical Devices for Hospitals. 2 Person QA Org.</a:t>
              </a:r>
              <a:endParaRPr sz="1300">
                <a:solidFill>
                  <a:schemeClr val="lt2"/>
                </a:solidFill>
                <a:latin typeface="Roboto"/>
                <a:ea typeface="Roboto"/>
                <a:cs typeface="Roboto"/>
                <a:sym typeface="Roboto"/>
              </a:endParaRPr>
            </a:p>
          </p:txBody>
        </p:sp>
      </p:grpSp>
      <p:grpSp>
        <p:nvGrpSpPr>
          <p:cNvPr id="114" name="Google Shape;114;p14"/>
          <p:cNvGrpSpPr/>
          <p:nvPr/>
        </p:nvGrpSpPr>
        <p:grpSpPr>
          <a:xfrm>
            <a:off x="8314850" y="3363741"/>
            <a:ext cx="2539272" cy="919173"/>
            <a:chOff x="6295950" y="3137675"/>
            <a:chExt cx="2141400" cy="775150"/>
          </a:xfrm>
        </p:grpSpPr>
        <p:sp>
          <p:nvSpPr>
            <p:cNvPr id="115" name="Google Shape;115;p14"/>
            <p:cNvSpPr txBox="1"/>
            <p:nvPr/>
          </p:nvSpPr>
          <p:spPr>
            <a:xfrm flipH="1">
              <a:off x="6295950" y="3137675"/>
              <a:ext cx="2141400" cy="366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r>
                <a:rPr lang="en-US" sz="1800">
                  <a:solidFill>
                    <a:schemeClr val="lt2"/>
                  </a:solidFill>
                  <a:latin typeface="Fira Sans Extra Condensed SemiBold"/>
                  <a:ea typeface="Fira Sans Extra Condensed SemiBold"/>
                  <a:cs typeface="Fira Sans Extra Condensed SemiBold"/>
                  <a:sym typeface="Fira Sans Extra Condensed SemiBold"/>
                </a:rPr>
                <a:t>Optimizely</a:t>
              </a:r>
              <a:endParaRPr sz="1800">
                <a:solidFill>
                  <a:schemeClr val="lt2"/>
                </a:solidFill>
                <a:latin typeface="Fira Sans Extra Condensed SemiBold"/>
                <a:ea typeface="Fira Sans Extra Condensed SemiBold"/>
                <a:cs typeface="Fira Sans Extra Condensed SemiBold"/>
                <a:sym typeface="Fira Sans Extra Condensed SemiBold"/>
              </a:endParaRPr>
            </a:p>
          </p:txBody>
        </p:sp>
        <p:sp>
          <p:nvSpPr>
            <p:cNvPr id="116" name="Google Shape;116;p14"/>
            <p:cNvSpPr txBox="1"/>
            <p:nvPr/>
          </p:nvSpPr>
          <p:spPr>
            <a:xfrm flipH="1">
              <a:off x="6295950" y="3545925"/>
              <a:ext cx="2141400" cy="366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r>
                <a:rPr lang="en-US" sz="1200">
                  <a:solidFill>
                    <a:schemeClr val="lt2"/>
                  </a:solidFill>
                  <a:latin typeface="Roboto"/>
                  <a:ea typeface="Roboto"/>
                  <a:cs typeface="Roboto"/>
                  <a:sym typeface="Roboto"/>
                </a:rPr>
                <a:t>A/B Testing Platform.</a:t>
              </a:r>
              <a:endParaRPr sz="1200">
                <a:solidFill>
                  <a:schemeClr val="lt2"/>
                </a:solidFill>
                <a:latin typeface="Roboto"/>
                <a:ea typeface="Roboto"/>
                <a:cs typeface="Roboto"/>
                <a:sym typeface="Roboto"/>
              </a:endParaRPr>
            </a:p>
            <a:p>
              <a:pPr indent="0" lvl="0" marL="0" rtl="0" algn="r">
                <a:spcBef>
                  <a:spcPts val="0"/>
                </a:spcBef>
                <a:spcAft>
                  <a:spcPts val="0"/>
                </a:spcAft>
                <a:buClr>
                  <a:srgbClr val="000000"/>
                </a:buClr>
                <a:buSzPts val="1100"/>
                <a:buFont typeface="Arial"/>
                <a:buNone/>
              </a:pPr>
              <a:r>
                <a:rPr lang="en-US" sz="1200">
                  <a:solidFill>
                    <a:schemeClr val="lt2"/>
                  </a:solidFill>
                  <a:latin typeface="Roboto"/>
                  <a:ea typeface="Roboto"/>
                  <a:cs typeface="Roboto"/>
                  <a:sym typeface="Roboto"/>
                </a:rPr>
                <a:t>Built QA Org (6+)</a:t>
              </a:r>
              <a:endParaRPr sz="1200">
                <a:solidFill>
                  <a:schemeClr val="lt2"/>
                </a:solidFill>
                <a:latin typeface="Roboto"/>
                <a:ea typeface="Roboto"/>
                <a:cs typeface="Roboto"/>
                <a:sym typeface="Roboto"/>
              </a:endParaRPr>
            </a:p>
          </p:txBody>
        </p:sp>
      </p:grpSp>
      <p:grpSp>
        <p:nvGrpSpPr>
          <p:cNvPr id="117" name="Google Shape;117;p14"/>
          <p:cNvGrpSpPr/>
          <p:nvPr/>
        </p:nvGrpSpPr>
        <p:grpSpPr>
          <a:xfrm>
            <a:off x="1687265" y="4331947"/>
            <a:ext cx="2539272" cy="919173"/>
            <a:chOff x="706825" y="3954175"/>
            <a:chExt cx="2141400" cy="775150"/>
          </a:xfrm>
        </p:grpSpPr>
        <p:sp>
          <p:nvSpPr>
            <p:cNvPr id="118" name="Google Shape;118;p14"/>
            <p:cNvSpPr txBox="1"/>
            <p:nvPr/>
          </p:nvSpPr>
          <p:spPr>
            <a:xfrm flipH="1">
              <a:off x="706825" y="3954175"/>
              <a:ext cx="2141400" cy="36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US" sz="1800">
                  <a:solidFill>
                    <a:schemeClr val="lt2"/>
                  </a:solidFill>
                  <a:latin typeface="Fira Sans Extra Condensed SemiBold"/>
                  <a:ea typeface="Fira Sans Extra Condensed SemiBold"/>
                  <a:cs typeface="Fira Sans Extra Condensed SemiBold"/>
                  <a:sym typeface="Fira Sans Extra Condensed SemiBold"/>
                </a:rPr>
                <a:t>iovation</a:t>
              </a:r>
              <a:endParaRPr sz="1800">
                <a:solidFill>
                  <a:schemeClr val="lt2"/>
                </a:solidFill>
                <a:latin typeface="Fira Sans Extra Condensed SemiBold"/>
                <a:ea typeface="Fira Sans Extra Condensed SemiBold"/>
                <a:cs typeface="Fira Sans Extra Condensed SemiBold"/>
                <a:sym typeface="Fira Sans Extra Condensed SemiBold"/>
              </a:endParaRPr>
            </a:p>
          </p:txBody>
        </p:sp>
        <p:sp>
          <p:nvSpPr>
            <p:cNvPr id="119" name="Google Shape;119;p14"/>
            <p:cNvSpPr txBox="1"/>
            <p:nvPr/>
          </p:nvSpPr>
          <p:spPr>
            <a:xfrm flipH="1">
              <a:off x="706825" y="4362425"/>
              <a:ext cx="2141400" cy="36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US" sz="1200">
                  <a:solidFill>
                    <a:schemeClr val="lt2"/>
                  </a:solidFill>
                  <a:latin typeface="Roboto"/>
                  <a:ea typeface="Roboto"/>
                  <a:cs typeface="Roboto"/>
                  <a:sym typeface="Roboto"/>
                </a:rPr>
                <a:t>Device based auth service. Automation engineer, 10+ QA Org.</a:t>
              </a:r>
              <a:endParaRPr sz="1200">
                <a:solidFill>
                  <a:schemeClr val="lt2"/>
                </a:solidFill>
                <a:latin typeface="Roboto"/>
                <a:ea typeface="Roboto"/>
                <a:cs typeface="Roboto"/>
                <a:sym typeface="Roboto"/>
              </a:endParaRPr>
            </a:p>
          </p:txBody>
        </p:sp>
      </p:grpSp>
      <p:grpSp>
        <p:nvGrpSpPr>
          <p:cNvPr id="120" name="Google Shape;120;p14"/>
          <p:cNvGrpSpPr/>
          <p:nvPr/>
        </p:nvGrpSpPr>
        <p:grpSpPr>
          <a:xfrm>
            <a:off x="7951287" y="4331947"/>
            <a:ext cx="2902838" cy="919173"/>
            <a:chOff x="5989353" y="3954175"/>
            <a:chExt cx="2448000" cy="775150"/>
          </a:xfrm>
        </p:grpSpPr>
        <p:sp>
          <p:nvSpPr>
            <p:cNvPr id="121" name="Google Shape;121;p14"/>
            <p:cNvSpPr txBox="1"/>
            <p:nvPr/>
          </p:nvSpPr>
          <p:spPr>
            <a:xfrm flipH="1">
              <a:off x="6295950" y="3954175"/>
              <a:ext cx="2141400" cy="366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r>
                <a:rPr lang="en-US" sz="1800">
                  <a:solidFill>
                    <a:schemeClr val="lt2"/>
                  </a:solidFill>
                  <a:latin typeface="Fira Sans Extra Condensed SemiBold"/>
                  <a:ea typeface="Fira Sans Extra Condensed SemiBold"/>
                  <a:cs typeface="Fira Sans Extra Condensed SemiBold"/>
                  <a:sym typeface="Fira Sans Extra Condensed SemiBold"/>
                </a:rPr>
                <a:t>Iterable</a:t>
              </a:r>
              <a:endParaRPr sz="1800">
                <a:solidFill>
                  <a:schemeClr val="lt2"/>
                </a:solidFill>
                <a:latin typeface="Fira Sans Extra Condensed SemiBold"/>
                <a:ea typeface="Fira Sans Extra Condensed SemiBold"/>
                <a:cs typeface="Fira Sans Extra Condensed SemiBold"/>
                <a:sym typeface="Fira Sans Extra Condensed SemiBold"/>
              </a:endParaRPr>
            </a:p>
          </p:txBody>
        </p:sp>
        <p:sp>
          <p:nvSpPr>
            <p:cNvPr id="122" name="Google Shape;122;p14"/>
            <p:cNvSpPr txBox="1"/>
            <p:nvPr/>
          </p:nvSpPr>
          <p:spPr>
            <a:xfrm flipH="1">
              <a:off x="5989353" y="4362425"/>
              <a:ext cx="2448000" cy="366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r>
                <a:rPr lang="en-US" sz="1200">
                  <a:solidFill>
                    <a:schemeClr val="lt2"/>
                  </a:solidFill>
                  <a:latin typeface="Roboto"/>
                  <a:ea typeface="Roboto"/>
                  <a:cs typeface="Roboto"/>
                  <a:sym typeface="Roboto"/>
                </a:rPr>
                <a:t>Cross Channel Marketing Platform.</a:t>
              </a:r>
              <a:endParaRPr sz="1200">
                <a:solidFill>
                  <a:schemeClr val="lt2"/>
                </a:solidFill>
                <a:latin typeface="Roboto"/>
                <a:ea typeface="Roboto"/>
                <a:cs typeface="Roboto"/>
                <a:sym typeface="Roboto"/>
              </a:endParaRPr>
            </a:p>
            <a:p>
              <a:pPr indent="0" lvl="0" marL="0" rtl="0" algn="r">
                <a:spcBef>
                  <a:spcPts val="0"/>
                </a:spcBef>
                <a:spcAft>
                  <a:spcPts val="0"/>
                </a:spcAft>
                <a:buClr>
                  <a:srgbClr val="000000"/>
                </a:buClr>
                <a:buSzPts val="1100"/>
                <a:buFont typeface="Arial"/>
                <a:buNone/>
              </a:pPr>
              <a:r>
                <a:rPr lang="en-US" sz="1200">
                  <a:solidFill>
                    <a:schemeClr val="lt2"/>
                  </a:solidFill>
                  <a:latin typeface="Roboto"/>
                  <a:ea typeface="Roboto"/>
                  <a:cs typeface="Roboto"/>
                  <a:sym typeface="Roboto"/>
                </a:rPr>
                <a:t>Built QA Org (6+) and Eng Ops (2+)</a:t>
              </a:r>
              <a:endParaRPr sz="1200">
                <a:solidFill>
                  <a:schemeClr val="lt2"/>
                </a:solidFill>
                <a:latin typeface="Roboto"/>
                <a:ea typeface="Roboto"/>
                <a:cs typeface="Roboto"/>
                <a:sym typeface="Roboto"/>
              </a:endParaRPr>
            </a:p>
          </p:txBody>
        </p:sp>
      </p:grpSp>
      <p:sp>
        <p:nvSpPr>
          <p:cNvPr id="123" name="Google Shape;123;p14"/>
          <p:cNvSpPr/>
          <p:nvPr/>
        </p:nvSpPr>
        <p:spPr>
          <a:xfrm flipH="1">
            <a:off x="8019120" y="2640785"/>
            <a:ext cx="3130800" cy="523500"/>
          </a:xfrm>
          <a:prstGeom prst="roundRect">
            <a:avLst>
              <a:gd fmla="val 50000" name="adj"/>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1800">
                <a:solidFill>
                  <a:schemeClr val="lt1"/>
                </a:solidFill>
                <a:latin typeface="Montserrat SemiBold"/>
                <a:ea typeface="Montserrat SemiBold"/>
                <a:cs typeface="Montserrat SemiBold"/>
                <a:sym typeface="Montserrat SemiBold"/>
              </a:rPr>
              <a:t>Building</a:t>
            </a:r>
            <a:endParaRPr sz="1800">
              <a:solidFill>
                <a:schemeClr val="lt1"/>
              </a:solidFill>
              <a:latin typeface="Montserrat SemiBold"/>
              <a:ea typeface="Montserrat SemiBold"/>
              <a:cs typeface="Montserrat SemiBold"/>
              <a:sym typeface="Montserrat SemiBold"/>
            </a:endParaRPr>
          </a:p>
        </p:txBody>
      </p:sp>
      <p:pic>
        <p:nvPicPr>
          <p:cNvPr id="124" name="Google Shape;124;p14"/>
          <p:cNvPicPr preferRelativeResize="0"/>
          <p:nvPr/>
        </p:nvPicPr>
        <p:blipFill>
          <a:blip r:embed="rId7">
            <a:alphaModFix/>
          </a:blip>
          <a:stretch>
            <a:fillRect/>
          </a:stretch>
        </p:blipFill>
        <p:spPr>
          <a:xfrm>
            <a:off x="1064497" y="3311298"/>
            <a:ext cx="497425" cy="497425"/>
          </a:xfrm>
          <a:prstGeom prst="rect">
            <a:avLst/>
          </a:prstGeom>
          <a:noFill/>
          <a:ln>
            <a:noFill/>
          </a:ln>
        </p:spPr>
      </p:pic>
      <p:pic>
        <p:nvPicPr>
          <p:cNvPr id="125" name="Google Shape;125;p14"/>
          <p:cNvPicPr preferRelativeResize="0"/>
          <p:nvPr/>
        </p:nvPicPr>
        <p:blipFill>
          <a:blip r:embed="rId8">
            <a:alphaModFix/>
          </a:blip>
          <a:stretch>
            <a:fillRect/>
          </a:stretch>
        </p:blipFill>
        <p:spPr>
          <a:xfrm>
            <a:off x="993650" y="4320275"/>
            <a:ext cx="497425" cy="512730"/>
          </a:xfrm>
          <a:prstGeom prst="rect">
            <a:avLst/>
          </a:prstGeom>
          <a:noFill/>
          <a:ln>
            <a:noFill/>
          </a:ln>
        </p:spPr>
      </p:pic>
      <p:pic>
        <p:nvPicPr>
          <p:cNvPr id="126" name="Google Shape;126;p14"/>
          <p:cNvPicPr preferRelativeResize="0"/>
          <p:nvPr/>
        </p:nvPicPr>
        <p:blipFill>
          <a:blip r:embed="rId9">
            <a:alphaModFix/>
          </a:blip>
          <a:stretch>
            <a:fillRect/>
          </a:stretch>
        </p:blipFill>
        <p:spPr>
          <a:xfrm>
            <a:off x="11059598" y="3318072"/>
            <a:ext cx="497425" cy="483873"/>
          </a:xfrm>
          <a:prstGeom prst="rect">
            <a:avLst/>
          </a:prstGeom>
          <a:noFill/>
          <a:ln>
            <a:noFill/>
          </a:ln>
        </p:spPr>
      </p:pic>
      <p:pic>
        <p:nvPicPr>
          <p:cNvPr id="127" name="Google Shape;127;p14"/>
          <p:cNvPicPr preferRelativeResize="0"/>
          <p:nvPr/>
        </p:nvPicPr>
        <p:blipFill>
          <a:blip r:embed="rId10">
            <a:alphaModFix/>
          </a:blip>
          <a:stretch>
            <a:fillRect/>
          </a:stretch>
        </p:blipFill>
        <p:spPr>
          <a:xfrm>
            <a:off x="11050026" y="4289426"/>
            <a:ext cx="497425" cy="497425"/>
          </a:xfrm>
          <a:prstGeom prst="rect">
            <a:avLst/>
          </a:prstGeom>
          <a:noFill/>
          <a:ln>
            <a:noFill/>
          </a:ln>
        </p:spPr>
      </p:pic>
      <p:pic>
        <p:nvPicPr>
          <p:cNvPr id="128" name="Google Shape;128;p14"/>
          <p:cNvPicPr preferRelativeResize="0"/>
          <p:nvPr/>
        </p:nvPicPr>
        <p:blipFill>
          <a:blip r:embed="rId11">
            <a:alphaModFix/>
          </a:blip>
          <a:stretch>
            <a:fillRect/>
          </a:stretch>
        </p:blipFill>
        <p:spPr>
          <a:xfrm>
            <a:off x="5228550" y="900679"/>
            <a:ext cx="1734900" cy="1734900"/>
          </a:xfrm>
          <a:prstGeom prst="ellipse">
            <a:avLst/>
          </a:prstGeom>
          <a:noFill/>
          <a:ln>
            <a:noFill/>
          </a:ln>
        </p:spPr>
      </p:pic>
      <p:sp>
        <p:nvSpPr>
          <p:cNvPr id="129" name="Google Shape;129;p14"/>
          <p:cNvSpPr txBox="1"/>
          <p:nvPr/>
        </p:nvSpPr>
        <p:spPr>
          <a:xfrm>
            <a:off x="4765500" y="2748150"/>
            <a:ext cx="26610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a:solidFill>
                  <a:schemeClr val="lt2"/>
                </a:solidFill>
                <a:latin typeface="Montserrat"/>
                <a:ea typeface="Montserrat"/>
                <a:cs typeface="Montserrat"/>
                <a:sym typeface="Montserrat"/>
              </a:rPr>
              <a:t>Sr Engineering Manager  Iterable</a:t>
            </a:r>
            <a:endParaRPr b="1">
              <a:solidFill>
                <a:schemeClr val="lt2"/>
              </a:solidFill>
              <a:latin typeface="Montserrat"/>
              <a:ea typeface="Montserrat"/>
              <a:cs typeface="Montserrat"/>
              <a:sym typeface="Montserrat"/>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sp>
        <p:nvSpPr>
          <p:cNvPr id="521" name="Google Shape;521;p32"/>
          <p:cNvSpPr txBox="1"/>
          <p:nvPr>
            <p:ph type="title"/>
          </p:nvPr>
        </p:nvSpPr>
        <p:spPr>
          <a:xfrm>
            <a:off x="838200" y="365125"/>
            <a:ext cx="10515600" cy="1325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ED701A"/>
              </a:buClr>
              <a:buSzPts val="4400"/>
              <a:buFont typeface="Montserrat"/>
              <a:buNone/>
            </a:pPr>
            <a:r>
              <a:rPr b="1" lang="en-US">
                <a:solidFill>
                  <a:srgbClr val="ED701A"/>
                </a:solidFill>
                <a:latin typeface="Montserrat"/>
                <a:ea typeface="Montserrat"/>
                <a:cs typeface="Montserrat"/>
                <a:sym typeface="Montserrat"/>
              </a:rPr>
              <a:t>ENGINEERING LEADERSHIP</a:t>
            </a:r>
            <a:endParaRPr/>
          </a:p>
        </p:txBody>
      </p:sp>
      <p:sp>
        <p:nvSpPr>
          <p:cNvPr id="522" name="Google Shape;522;p32"/>
          <p:cNvSpPr txBox="1"/>
          <p:nvPr/>
        </p:nvSpPr>
        <p:spPr>
          <a:xfrm>
            <a:off x="472200" y="6322675"/>
            <a:ext cx="93315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lt1"/>
                </a:solidFill>
                <a:latin typeface="Montserrat"/>
                <a:ea typeface="Montserrat"/>
                <a:cs typeface="Montserrat"/>
                <a:sym typeface="Montserrat"/>
              </a:rPr>
              <a:t>TOPIC</a:t>
            </a:r>
            <a:r>
              <a:rPr b="1" lang="en-US" sz="2000">
                <a:solidFill>
                  <a:schemeClr val="lt1"/>
                </a:solidFill>
                <a:latin typeface="Montserrat"/>
                <a:ea typeface="Montserrat"/>
                <a:cs typeface="Montserrat"/>
                <a:sym typeface="Montserrat"/>
              </a:rPr>
              <a:t>: BUILDING A MODERN QA PROGRAM FROM THE GROUND UP</a:t>
            </a:r>
            <a:endParaRPr b="0" i="0" sz="2400" u="none" cap="none" strike="noStrike">
              <a:solidFill>
                <a:schemeClr val="lt1"/>
              </a:solidFill>
              <a:latin typeface="Montserrat"/>
              <a:ea typeface="Montserrat"/>
              <a:cs typeface="Montserrat"/>
              <a:sym typeface="Montserrat"/>
            </a:endParaRPr>
          </a:p>
        </p:txBody>
      </p:sp>
      <p:pic>
        <p:nvPicPr>
          <p:cNvPr id="523" name="Google Shape;523;p32"/>
          <p:cNvPicPr preferRelativeResize="0"/>
          <p:nvPr/>
        </p:nvPicPr>
        <p:blipFill rotWithShape="1">
          <a:blip r:embed="rId3">
            <a:alphaModFix/>
          </a:blip>
          <a:srcRect b="0" l="0" r="0" t="0"/>
          <a:stretch/>
        </p:blipFill>
        <p:spPr>
          <a:xfrm rot="-2403027">
            <a:off x="78659" y="6170896"/>
            <a:ext cx="871016" cy="561946"/>
          </a:xfrm>
          <a:prstGeom prst="rect">
            <a:avLst/>
          </a:prstGeom>
          <a:noFill/>
          <a:ln>
            <a:noFill/>
          </a:ln>
        </p:spPr>
      </p:pic>
      <p:cxnSp>
        <p:nvCxnSpPr>
          <p:cNvPr id="524" name="Google Shape;524;p32"/>
          <p:cNvCxnSpPr/>
          <p:nvPr/>
        </p:nvCxnSpPr>
        <p:spPr>
          <a:xfrm>
            <a:off x="430306" y="5782235"/>
            <a:ext cx="10400400" cy="0"/>
          </a:xfrm>
          <a:prstGeom prst="straightConnector1">
            <a:avLst/>
          </a:prstGeom>
          <a:noFill/>
          <a:ln cap="flat" cmpd="sng" w="9525">
            <a:solidFill>
              <a:srgbClr val="ED701A"/>
            </a:solidFill>
            <a:prstDash val="solid"/>
            <a:miter lim="800000"/>
            <a:headEnd len="sm" w="sm" type="none"/>
            <a:tailEnd len="sm" w="sm" type="none"/>
          </a:ln>
        </p:spPr>
      </p:cxnSp>
      <p:pic>
        <p:nvPicPr>
          <p:cNvPr descr="A picture containing text, sign&#10;&#10;Description automatically generated" id="525" name="Google Shape;525;p32"/>
          <p:cNvPicPr preferRelativeResize="0"/>
          <p:nvPr/>
        </p:nvPicPr>
        <p:blipFill rotWithShape="1">
          <a:blip r:embed="rId4">
            <a:alphaModFix/>
          </a:blip>
          <a:srcRect b="0" l="0" r="0" t="0"/>
          <a:stretch/>
        </p:blipFill>
        <p:spPr>
          <a:xfrm>
            <a:off x="11059592" y="5716591"/>
            <a:ext cx="1055288" cy="1141410"/>
          </a:xfrm>
          <a:prstGeom prst="rect">
            <a:avLst/>
          </a:prstGeom>
          <a:noFill/>
          <a:ln>
            <a:noFill/>
          </a:ln>
        </p:spPr>
      </p:pic>
      <p:sp>
        <p:nvSpPr>
          <p:cNvPr id="526" name="Google Shape;526;p32"/>
          <p:cNvSpPr/>
          <p:nvPr/>
        </p:nvSpPr>
        <p:spPr>
          <a:xfrm>
            <a:off x="1852775" y="6018425"/>
            <a:ext cx="2750100" cy="253200"/>
          </a:xfrm>
          <a:prstGeom prst="rect">
            <a:avLst/>
          </a:prstGeom>
          <a:solidFill>
            <a:srgbClr val="181B27"/>
          </a:solidFill>
          <a:ln cap="flat" cmpd="sng" w="9525">
            <a:solidFill>
              <a:srgbClr val="181B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32"/>
          <p:cNvSpPr txBox="1"/>
          <p:nvPr/>
        </p:nvSpPr>
        <p:spPr>
          <a:xfrm>
            <a:off x="1680174" y="5910232"/>
            <a:ext cx="30000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000">
                <a:solidFill>
                  <a:srgbClr val="ED701A"/>
                </a:solidFill>
                <a:latin typeface="Montserrat"/>
                <a:ea typeface="Montserrat"/>
                <a:cs typeface="Montserrat"/>
                <a:sym typeface="Montserrat"/>
              </a:rPr>
              <a:t>: JEFF SING</a:t>
            </a:r>
            <a:endParaRPr>
              <a:solidFill>
                <a:schemeClr val="dk1"/>
              </a:solidFill>
            </a:endParaRPr>
          </a:p>
        </p:txBody>
      </p:sp>
      <p:pic>
        <p:nvPicPr>
          <p:cNvPr id="528" name="Google Shape;528;p32"/>
          <p:cNvPicPr preferRelativeResize="0"/>
          <p:nvPr/>
        </p:nvPicPr>
        <p:blipFill>
          <a:blip r:embed="rId5">
            <a:alphaModFix/>
          </a:blip>
          <a:stretch>
            <a:fillRect/>
          </a:stretch>
        </p:blipFill>
        <p:spPr>
          <a:xfrm>
            <a:off x="362500" y="1423400"/>
            <a:ext cx="3600250" cy="3600250"/>
          </a:xfrm>
          <a:prstGeom prst="rect">
            <a:avLst/>
          </a:prstGeom>
          <a:noFill/>
          <a:ln>
            <a:noFill/>
          </a:ln>
        </p:spPr>
      </p:pic>
      <p:cxnSp>
        <p:nvCxnSpPr>
          <p:cNvPr id="529" name="Google Shape;529;p32"/>
          <p:cNvCxnSpPr>
            <a:stCxn id="530" idx="6"/>
            <a:endCxn id="531" idx="1"/>
          </p:cNvCxnSpPr>
          <p:nvPr/>
        </p:nvCxnSpPr>
        <p:spPr>
          <a:xfrm flipH="1" rot="10800000">
            <a:off x="3613438" y="1939425"/>
            <a:ext cx="1493400" cy="346800"/>
          </a:xfrm>
          <a:prstGeom prst="bentConnector3">
            <a:avLst>
              <a:gd fmla="val 50000" name="adj1"/>
            </a:avLst>
          </a:prstGeom>
          <a:noFill/>
          <a:ln cap="rnd" cmpd="sng" w="19050">
            <a:solidFill>
              <a:srgbClr val="E1E2EA"/>
            </a:solidFill>
            <a:prstDash val="solid"/>
            <a:round/>
            <a:headEnd len="med" w="med" type="oval"/>
            <a:tailEnd len="med" w="med" type="none"/>
          </a:ln>
        </p:spPr>
      </p:cxnSp>
      <p:cxnSp>
        <p:nvCxnSpPr>
          <p:cNvPr id="532" name="Google Shape;532;p32"/>
          <p:cNvCxnSpPr>
            <a:stCxn id="533" idx="6"/>
            <a:endCxn id="534" idx="1"/>
          </p:cNvCxnSpPr>
          <p:nvPr/>
        </p:nvCxnSpPr>
        <p:spPr>
          <a:xfrm>
            <a:off x="3643738" y="3081534"/>
            <a:ext cx="1463100" cy="311700"/>
          </a:xfrm>
          <a:prstGeom prst="bentConnector3">
            <a:avLst>
              <a:gd fmla="val 50000" name="adj1"/>
            </a:avLst>
          </a:prstGeom>
          <a:noFill/>
          <a:ln cap="rnd" cmpd="sng" w="19050">
            <a:solidFill>
              <a:srgbClr val="E1E2EA"/>
            </a:solidFill>
            <a:prstDash val="solid"/>
            <a:round/>
            <a:headEnd len="med" w="med" type="oval"/>
            <a:tailEnd len="med" w="med" type="none"/>
          </a:ln>
        </p:spPr>
      </p:cxnSp>
      <p:cxnSp>
        <p:nvCxnSpPr>
          <p:cNvPr id="535" name="Google Shape;535;p32"/>
          <p:cNvCxnSpPr>
            <a:stCxn id="536" idx="6"/>
            <a:endCxn id="537" idx="1"/>
          </p:cNvCxnSpPr>
          <p:nvPr/>
        </p:nvCxnSpPr>
        <p:spPr>
          <a:xfrm>
            <a:off x="3723838" y="3588239"/>
            <a:ext cx="1383000" cy="531900"/>
          </a:xfrm>
          <a:prstGeom prst="bentConnector3">
            <a:avLst>
              <a:gd fmla="val 50000" name="adj1"/>
            </a:avLst>
          </a:prstGeom>
          <a:noFill/>
          <a:ln cap="rnd" cmpd="sng" w="19050">
            <a:solidFill>
              <a:srgbClr val="E1E2EA"/>
            </a:solidFill>
            <a:prstDash val="solid"/>
            <a:round/>
            <a:headEnd len="med" w="med" type="oval"/>
            <a:tailEnd len="med" w="med" type="none"/>
          </a:ln>
        </p:spPr>
      </p:cxnSp>
      <p:cxnSp>
        <p:nvCxnSpPr>
          <p:cNvPr id="538" name="Google Shape;538;p32"/>
          <p:cNvCxnSpPr>
            <a:endCxn id="539" idx="1"/>
          </p:cNvCxnSpPr>
          <p:nvPr/>
        </p:nvCxnSpPr>
        <p:spPr>
          <a:xfrm flipH="1" rot="10800000">
            <a:off x="3207838" y="4847043"/>
            <a:ext cx="1899000" cy="45300"/>
          </a:xfrm>
          <a:prstGeom prst="bentConnector3">
            <a:avLst>
              <a:gd fmla="val 50000" name="adj1"/>
            </a:avLst>
          </a:prstGeom>
          <a:noFill/>
          <a:ln cap="rnd" cmpd="sng" w="19050">
            <a:solidFill>
              <a:srgbClr val="E1E2EA"/>
            </a:solidFill>
            <a:prstDash val="solid"/>
            <a:round/>
            <a:headEnd len="med" w="med" type="oval"/>
            <a:tailEnd len="med" w="med" type="none"/>
          </a:ln>
        </p:spPr>
      </p:cxnSp>
      <p:cxnSp>
        <p:nvCxnSpPr>
          <p:cNvPr id="540" name="Google Shape;540;p32"/>
          <p:cNvCxnSpPr>
            <a:stCxn id="541" idx="6"/>
            <a:endCxn id="542" idx="1"/>
          </p:cNvCxnSpPr>
          <p:nvPr/>
        </p:nvCxnSpPr>
        <p:spPr>
          <a:xfrm flipH="1" rot="10800000">
            <a:off x="3750838" y="2666330"/>
            <a:ext cx="1356000" cy="106800"/>
          </a:xfrm>
          <a:prstGeom prst="bentConnector3">
            <a:avLst>
              <a:gd fmla="val 50000" name="adj1"/>
            </a:avLst>
          </a:prstGeom>
          <a:noFill/>
          <a:ln cap="rnd" cmpd="sng" w="19050">
            <a:solidFill>
              <a:srgbClr val="E1E2EA"/>
            </a:solidFill>
            <a:prstDash val="solid"/>
            <a:round/>
            <a:headEnd len="med" w="med" type="oval"/>
            <a:tailEnd len="med" w="med" type="none"/>
          </a:ln>
        </p:spPr>
      </p:cxnSp>
      <p:sp>
        <p:nvSpPr>
          <p:cNvPr id="543" name="Google Shape;543;p32"/>
          <p:cNvSpPr/>
          <p:nvPr/>
        </p:nvSpPr>
        <p:spPr>
          <a:xfrm flipH="1">
            <a:off x="5607979" y="1651559"/>
            <a:ext cx="5389500" cy="569700"/>
          </a:xfrm>
          <a:prstGeom prst="roundRect">
            <a:avLst>
              <a:gd fmla="val 50000" name="adj"/>
            </a:avLst>
          </a:prstGeom>
          <a:solidFill>
            <a:schemeClr val="accent4"/>
          </a:solidFill>
          <a:ln>
            <a:noFill/>
          </a:ln>
        </p:spPr>
        <p:txBody>
          <a:bodyPr anchorCtr="0" anchor="ctr" bIns="91425" lIns="0" spcFirstLastPara="1" rIns="0" wrap="square" tIns="91425">
            <a:noAutofit/>
          </a:bodyPr>
          <a:lstStyle/>
          <a:p>
            <a:pPr indent="0" lvl="0" marL="0" rtl="0" algn="ctr">
              <a:lnSpc>
                <a:spcPct val="115000"/>
              </a:lnSpc>
              <a:spcBef>
                <a:spcPts val="0"/>
              </a:spcBef>
              <a:spcAft>
                <a:spcPts val="0"/>
              </a:spcAft>
              <a:buNone/>
            </a:pPr>
            <a:r>
              <a:rPr b="1" lang="en-US" sz="1800">
                <a:solidFill>
                  <a:schemeClr val="lt1"/>
                </a:solidFill>
                <a:latin typeface="Montserrat"/>
                <a:ea typeface="Montserrat"/>
                <a:cs typeface="Montserrat"/>
                <a:sym typeface="Montserrat"/>
              </a:rPr>
              <a:t>Involve Security Early and Often</a:t>
            </a:r>
            <a:endParaRPr b="1" sz="1800">
              <a:solidFill>
                <a:schemeClr val="lt1"/>
              </a:solidFill>
              <a:latin typeface="Montserrat"/>
              <a:ea typeface="Montserrat"/>
              <a:cs typeface="Montserrat"/>
              <a:sym typeface="Montserrat"/>
            </a:endParaRPr>
          </a:p>
        </p:txBody>
      </p:sp>
      <p:sp>
        <p:nvSpPr>
          <p:cNvPr id="531" name="Google Shape;531;p32"/>
          <p:cNvSpPr txBox="1"/>
          <p:nvPr/>
        </p:nvSpPr>
        <p:spPr>
          <a:xfrm>
            <a:off x="5106838" y="1641525"/>
            <a:ext cx="501000" cy="595800"/>
          </a:xfrm>
          <a:prstGeom prst="rect">
            <a:avLst/>
          </a:prstGeom>
          <a:noFill/>
          <a:ln>
            <a:noFill/>
          </a:ln>
        </p:spPr>
        <p:txBody>
          <a:bodyPr anchorCtr="0" anchor="ctr" bIns="91425" lIns="0" spcFirstLastPara="1" rIns="0" wrap="square" tIns="91425">
            <a:noAutofit/>
          </a:bodyPr>
          <a:lstStyle/>
          <a:p>
            <a:pPr indent="0" lvl="0" marL="0" rtl="0" algn="ctr">
              <a:spcBef>
                <a:spcPts val="0"/>
              </a:spcBef>
              <a:spcAft>
                <a:spcPts val="0"/>
              </a:spcAft>
              <a:buNone/>
            </a:pPr>
            <a:r>
              <a:rPr lang="en-US" sz="1800" u="sng">
                <a:solidFill>
                  <a:schemeClr val="lt1"/>
                </a:solidFill>
                <a:latin typeface="Fira Sans Extra Condensed SemiBold"/>
                <a:ea typeface="Fira Sans Extra Condensed SemiBold"/>
                <a:cs typeface="Fira Sans Extra Condensed SemiBold"/>
                <a:sym typeface="Fira Sans Extra Condensed SemiBold"/>
              </a:rPr>
              <a:t>01</a:t>
            </a:r>
            <a:endParaRPr sz="1800" u="sng">
              <a:solidFill>
                <a:schemeClr val="lt1"/>
              </a:solidFill>
              <a:latin typeface="Fira Sans Extra Condensed SemiBold"/>
              <a:ea typeface="Fira Sans Extra Condensed SemiBold"/>
              <a:cs typeface="Fira Sans Extra Condensed SemiBold"/>
              <a:sym typeface="Fira Sans Extra Condensed SemiBold"/>
            </a:endParaRPr>
          </a:p>
        </p:txBody>
      </p:sp>
      <p:sp>
        <p:nvSpPr>
          <p:cNvPr id="544" name="Google Shape;544;p32"/>
          <p:cNvSpPr/>
          <p:nvPr/>
        </p:nvSpPr>
        <p:spPr>
          <a:xfrm flipH="1">
            <a:off x="5607979" y="2379197"/>
            <a:ext cx="5389500" cy="569700"/>
          </a:xfrm>
          <a:prstGeom prst="roundRect">
            <a:avLst>
              <a:gd fmla="val 50000" name="adj"/>
            </a:avLst>
          </a:prstGeom>
          <a:solidFill>
            <a:srgbClr val="8999CE"/>
          </a:solidFill>
          <a:ln>
            <a:noFill/>
          </a:ln>
        </p:spPr>
        <p:txBody>
          <a:bodyPr anchorCtr="0" anchor="ctr" bIns="91425" lIns="0" spcFirstLastPara="1" rIns="0" wrap="square" tIns="91425">
            <a:noAutofit/>
          </a:bodyPr>
          <a:lstStyle/>
          <a:p>
            <a:pPr indent="0" lvl="0" marL="0" rtl="0" algn="ctr">
              <a:lnSpc>
                <a:spcPct val="115000"/>
              </a:lnSpc>
              <a:spcBef>
                <a:spcPts val="0"/>
              </a:spcBef>
              <a:spcAft>
                <a:spcPts val="0"/>
              </a:spcAft>
              <a:buClr>
                <a:srgbClr val="000000"/>
              </a:buClr>
              <a:buSzPts val="1100"/>
              <a:buFont typeface="Arial"/>
              <a:buNone/>
            </a:pPr>
            <a:r>
              <a:rPr b="1" lang="en-US" sz="1800">
                <a:solidFill>
                  <a:schemeClr val="lt1"/>
                </a:solidFill>
                <a:latin typeface="Montserrat"/>
                <a:ea typeface="Montserrat"/>
                <a:cs typeface="Montserrat"/>
                <a:sym typeface="Montserrat"/>
              </a:rPr>
              <a:t>Utilize Soft Power</a:t>
            </a:r>
            <a:endParaRPr b="1" sz="1800">
              <a:solidFill>
                <a:schemeClr val="lt1"/>
              </a:solidFill>
              <a:latin typeface="Montserrat"/>
              <a:ea typeface="Montserrat"/>
              <a:cs typeface="Montserrat"/>
              <a:sym typeface="Montserrat"/>
            </a:endParaRPr>
          </a:p>
        </p:txBody>
      </p:sp>
      <p:sp>
        <p:nvSpPr>
          <p:cNvPr id="542" name="Google Shape;542;p32"/>
          <p:cNvSpPr txBox="1"/>
          <p:nvPr/>
        </p:nvSpPr>
        <p:spPr>
          <a:xfrm>
            <a:off x="5106838" y="2368430"/>
            <a:ext cx="501000" cy="595800"/>
          </a:xfrm>
          <a:prstGeom prst="rect">
            <a:avLst/>
          </a:prstGeom>
          <a:noFill/>
          <a:ln>
            <a:noFill/>
          </a:ln>
        </p:spPr>
        <p:txBody>
          <a:bodyPr anchorCtr="0" anchor="ctr" bIns="91425" lIns="0" spcFirstLastPara="1" rIns="0" wrap="square" tIns="91425">
            <a:noAutofit/>
          </a:bodyPr>
          <a:lstStyle/>
          <a:p>
            <a:pPr indent="0" lvl="0" marL="0" rtl="0" algn="ctr">
              <a:spcBef>
                <a:spcPts val="0"/>
              </a:spcBef>
              <a:spcAft>
                <a:spcPts val="0"/>
              </a:spcAft>
              <a:buNone/>
            </a:pPr>
            <a:r>
              <a:rPr lang="en-US" sz="1800" u="sng">
                <a:solidFill>
                  <a:schemeClr val="lt1"/>
                </a:solidFill>
                <a:latin typeface="Fira Sans Extra Condensed SemiBold"/>
                <a:ea typeface="Fira Sans Extra Condensed SemiBold"/>
                <a:cs typeface="Fira Sans Extra Condensed SemiBold"/>
                <a:sym typeface="Fira Sans Extra Condensed SemiBold"/>
              </a:rPr>
              <a:t>02</a:t>
            </a:r>
            <a:endParaRPr sz="1800" u="sng">
              <a:solidFill>
                <a:schemeClr val="lt1"/>
              </a:solidFill>
              <a:latin typeface="Fira Sans Extra Condensed SemiBold"/>
              <a:ea typeface="Fira Sans Extra Condensed SemiBold"/>
              <a:cs typeface="Fira Sans Extra Condensed SemiBold"/>
              <a:sym typeface="Fira Sans Extra Condensed SemiBold"/>
            </a:endParaRPr>
          </a:p>
        </p:txBody>
      </p:sp>
      <p:sp>
        <p:nvSpPr>
          <p:cNvPr id="545" name="Google Shape;545;p32"/>
          <p:cNvSpPr/>
          <p:nvPr/>
        </p:nvSpPr>
        <p:spPr>
          <a:xfrm flipH="1">
            <a:off x="5607979" y="3106836"/>
            <a:ext cx="5389500" cy="569700"/>
          </a:xfrm>
          <a:prstGeom prst="roundRect">
            <a:avLst>
              <a:gd fmla="val 50000" name="adj"/>
            </a:avLst>
          </a:prstGeom>
          <a:solidFill>
            <a:srgbClr val="E4796B"/>
          </a:solidFill>
          <a:ln>
            <a:noFill/>
          </a:ln>
        </p:spPr>
        <p:txBody>
          <a:bodyPr anchorCtr="0" anchor="ctr" bIns="91425" lIns="0" spcFirstLastPara="1" rIns="0" wrap="square" tIns="91425">
            <a:noAutofit/>
          </a:bodyPr>
          <a:lstStyle/>
          <a:p>
            <a:pPr indent="0" lvl="0" marL="0" rtl="0" algn="ctr">
              <a:lnSpc>
                <a:spcPct val="115000"/>
              </a:lnSpc>
              <a:spcBef>
                <a:spcPts val="0"/>
              </a:spcBef>
              <a:spcAft>
                <a:spcPts val="0"/>
              </a:spcAft>
              <a:buClr>
                <a:srgbClr val="000000"/>
              </a:buClr>
              <a:buSzPts val="1100"/>
              <a:buFont typeface="Arial"/>
              <a:buNone/>
            </a:pPr>
            <a:r>
              <a:rPr b="1" lang="en-US" sz="1800">
                <a:solidFill>
                  <a:schemeClr val="lt1"/>
                </a:solidFill>
                <a:latin typeface="Montserrat"/>
                <a:ea typeface="Montserrat"/>
                <a:cs typeface="Montserrat"/>
                <a:sym typeface="Montserrat"/>
              </a:rPr>
              <a:t>Swiss Army Knife Job Roles</a:t>
            </a:r>
            <a:endParaRPr b="1" sz="1800">
              <a:solidFill>
                <a:schemeClr val="lt1"/>
              </a:solidFill>
              <a:latin typeface="Montserrat"/>
              <a:ea typeface="Montserrat"/>
              <a:cs typeface="Montserrat"/>
              <a:sym typeface="Montserrat"/>
            </a:endParaRPr>
          </a:p>
        </p:txBody>
      </p:sp>
      <p:sp>
        <p:nvSpPr>
          <p:cNvPr id="534" name="Google Shape;534;p32"/>
          <p:cNvSpPr txBox="1"/>
          <p:nvPr/>
        </p:nvSpPr>
        <p:spPr>
          <a:xfrm>
            <a:off x="5106838" y="3095334"/>
            <a:ext cx="501000" cy="595800"/>
          </a:xfrm>
          <a:prstGeom prst="rect">
            <a:avLst/>
          </a:prstGeom>
          <a:noFill/>
          <a:ln>
            <a:noFill/>
          </a:ln>
        </p:spPr>
        <p:txBody>
          <a:bodyPr anchorCtr="0" anchor="ctr" bIns="91425" lIns="0" spcFirstLastPara="1" rIns="0" wrap="square" tIns="91425">
            <a:noAutofit/>
          </a:bodyPr>
          <a:lstStyle/>
          <a:p>
            <a:pPr indent="0" lvl="0" marL="0" rtl="0" algn="ctr">
              <a:spcBef>
                <a:spcPts val="0"/>
              </a:spcBef>
              <a:spcAft>
                <a:spcPts val="0"/>
              </a:spcAft>
              <a:buNone/>
            </a:pPr>
            <a:r>
              <a:rPr lang="en-US" sz="1800" u="sng">
                <a:solidFill>
                  <a:schemeClr val="lt1"/>
                </a:solidFill>
                <a:latin typeface="Fira Sans Extra Condensed SemiBold"/>
                <a:ea typeface="Fira Sans Extra Condensed SemiBold"/>
                <a:cs typeface="Fira Sans Extra Condensed SemiBold"/>
                <a:sym typeface="Fira Sans Extra Condensed SemiBold"/>
              </a:rPr>
              <a:t>03</a:t>
            </a:r>
            <a:endParaRPr sz="1800" u="sng">
              <a:solidFill>
                <a:schemeClr val="lt1"/>
              </a:solidFill>
              <a:latin typeface="Fira Sans Extra Condensed SemiBold"/>
              <a:ea typeface="Fira Sans Extra Condensed SemiBold"/>
              <a:cs typeface="Fira Sans Extra Condensed SemiBold"/>
              <a:sym typeface="Fira Sans Extra Condensed SemiBold"/>
            </a:endParaRPr>
          </a:p>
        </p:txBody>
      </p:sp>
      <p:sp>
        <p:nvSpPr>
          <p:cNvPr id="546" name="Google Shape;546;p32"/>
          <p:cNvSpPr/>
          <p:nvPr/>
        </p:nvSpPr>
        <p:spPr>
          <a:xfrm flipH="1">
            <a:off x="5607979" y="3834475"/>
            <a:ext cx="5389500" cy="569700"/>
          </a:xfrm>
          <a:prstGeom prst="roundRect">
            <a:avLst>
              <a:gd fmla="val 50000" name="adj"/>
            </a:avLst>
          </a:prstGeom>
          <a:solidFill>
            <a:srgbClr val="659E67"/>
          </a:solidFill>
          <a:ln>
            <a:noFill/>
          </a:ln>
        </p:spPr>
        <p:txBody>
          <a:bodyPr anchorCtr="0" anchor="ctr" bIns="91425" lIns="0" spcFirstLastPara="1" rIns="0" wrap="square" tIns="91425">
            <a:noAutofit/>
          </a:bodyPr>
          <a:lstStyle/>
          <a:p>
            <a:pPr indent="0" lvl="0" marL="0" rtl="0" algn="ctr">
              <a:lnSpc>
                <a:spcPct val="115000"/>
              </a:lnSpc>
              <a:spcBef>
                <a:spcPts val="0"/>
              </a:spcBef>
              <a:spcAft>
                <a:spcPts val="0"/>
              </a:spcAft>
              <a:buNone/>
            </a:pPr>
            <a:r>
              <a:rPr b="1" lang="en-US" sz="1800">
                <a:solidFill>
                  <a:schemeClr val="lt1"/>
                </a:solidFill>
                <a:latin typeface="Montserrat"/>
                <a:ea typeface="Montserrat"/>
                <a:cs typeface="Montserrat"/>
                <a:sym typeface="Montserrat"/>
              </a:rPr>
              <a:t>Thoughtful Team Building</a:t>
            </a:r>
            <a:endParaRPr b="1" sz="1800">
              <a:solidFill>
                <a:schemeClr val="lt1"/>
              </a:solidFill>
              <a:latin typeface="Montserrat"/>
              <a:ea typeface="Montserrat"/>
              <a:cs typeface="Montserrat"/>
              <a:sym typeface="Montserrat"/>
            </a:endParaRPr>
          </a:p>
        </p:txBody>
      </p:sp>
      <p:sp>
        <p:nvSpPr>
          <p:cNvPr id="537" name="Google Shape;537;p32"/>
          <p:cNvSpPr txBox="1"/>
          <p:nvPr/>
        </p:nvSpPr>
        <p:spPr>
          <a:xfrm>
            <a:off x="5106838" y="3822239"/>
            <a:ext cx="501000" cy="595800"/>
          </a:xfrm>
          <a:prstGeom prst="rect">
            <a:avLst/>
          </a:prstGeom>
          <a:noFill/>
          <a:ln>
            <a:noFill/>
          </a:ln>
        </p:spPr>
        <p:txBody>
          <a:bodyPr anchorCtr="0" anchor="ctr" bIns="91425" lIns="0" spcFirstLastPara="1" rIns="0" wrap="square" tIns="91425">
            <a:noAutofit/>
          </a:bodyPr>
          <a:lstStyle/>
          <a:p>
            <a:pPr indent="0" lvl="0" marL="0" rtl="0" algn="ctr">
              <a:spcBef>
                <a:spcPts val="0"/>
              </a:spcBef>
              <a:spcAft>
                <a:spcPts val="0"/>
              </a:spcAft>
              <a:buNone/>
            </a:pPr>
            <a:r>
              <a:rPr lang="en-US" sz="1800" u="sng">
                <a:solidFill>
                  <a:schemeClr val="lt1"/>
                </a:solidFill>
                <a:latin typeface="Fira Sans Extra Condensed SemiBold"/>
                <a:ea typeface="Fira Sans Extra Condensed SemiBold"/>
                <a:cs typeface="Fira Sans Extra Condensed SemiBold"/>
                <a:sym typeface="Fira Sans Extra Condensed SemiBold"/>
              </a:rPr>
              <a:t>04</a:t>
            </a:r>
            <a:endParaRPr sz="1800" u="sng">
              <a:solidFill>
                <a:schemeClr val="lt1"/>
              </a:solidFill>
              <a:latin typeface="Fira Sans Extra Condensed SemiBold"/>
              <a:ea typeface="Fira Sans Extra Condensed SemiBold"/>
              <a:cs typeface="Fira Sans Extra Condensed SemiBold"/>
              <a:sym typeface="Fira Sans Extra Condensed SemiBold"/>
            </a:endParaRPr>
          </a:p>
        </p:txBody>
      </p:sp>
      <p:sp>
        <p:nvSpPr>
          <p:cNvPr id="547" name="Google Shape;547;p32"/>
          <p:cNvSpPr/>
          <p:nvPr/>
        </p:nvSpPr>
        <p:spPr>
          <a:xfrm flipH="1">
            <a:off x="5607979" y="4562113"/>
            <a:ext cx="5389500" cy="569700"/>
          </a:xfrm>
          <a:prstGeom prst="roundRect">
            <a:avLst>
              <a:gd fmla="val 50000" name="adj"/>
            </a:avLst>
          </a:prstGeom>
          <a:solidFill>
            <a:srgbClr val="E2A8A2"/>
          </a:solidFill>
          <a:ln>
            <a:noFill/>
          </a:ln>
        </p:spPr>
        <p:txBody>
          <a:bodyPr anchorCtr="0" anchor="ctr" bIns="91425" lIns="0" spcFirstLastPara="1" rIns="0" wrap="square" tIns="91425">
            <a:noAutofit/>
          </a:bodyPr>
          <a:lstStyle/>
          <a:p>
            <a:pPr indent="0" lvl="0" marL="0" rtl="0" algn="ctr">
              <a:lnSpc>
                <a:spcPct val="115000"/>
              </a:lnSpc>
              <a:spcBef>
                <a:spcPts val="0"/>
              </a:spcBef>
              <a:spcAft>
                <a:spcPts val="0"/>
              </a:spcAft>
              <a:buClr>
                <a:srgbClr val="000000"/>
              </a:buClr>
              <a:buSzPts val="1100"/>
              <a:buFont typeface="Arial"/>
              <a:buNone/>
            </a:pPr>
            <a:r>
              <a:rPr b="1" lang="en-US" sz="1800">
                <a:solidFill>
                  <a:schemeClr val="lt1"/>
                </a:solidFill>
                <a:latin typeface="Montserrat"/>
                <a:ea typeface="Montserrat"/>
                <a:cs typeface="Montserrat"/>
                <a:sym typeface="Montserrat"/>
              </a:rPr>
              <a:t>People Manager To Scale</a:t>
            </a:r>
            <a:endParaRPr b="1" sz="1800">
              <a:solidFill>
                <a:schemeClr val="lt1"/>
              </a:solidFill>
              <a:latin typeface="Montserrat"/>
              <a:ea typeface="Montserrat"/>
              <a:cs typeface="Montserrat"/>
              <a:sym typeface="Montserrat"/>
            </a:endParaRPr>
          </a:p>
        </p:txBody>
      </p:sp>
      <p:sp>
        <p:nvSpPr>
          <p:cNvPr id="539" name="Google Shape;539;p32"/>
          <p:cNvSpPr txBox="1"/>
          <p:nvPr/>
        </p:nvSpPr>
        <p:spPr>
          <a:xfrm>
            <a:off x="5106838" y="4549143"/>
            <a:ext cx="501000" cy="595800"/>
          </a:xfrm>
          <a:prstGeom prst="rect">
            <a:avLst/>
          </a:prstGeom>
          <a:noFill/>
          <a:ln>
            <a:noFill/>
          </a:ln>
        </p:spPr>
        <p:txBody>
          <a:bodyPr anchorCtr="0" anchor="ctr" bIns="91425" lIns="0" spcFirstLastPara="1" rIns="0" wrap="square" tIns="91425">
            <a:noAutofit/>
          </a:bodyPr>
          <a:lstStyle/>
          <a:p>
            <a:pPr indent="0" lvl="0" marL="0" rtl="0" algn="ctr">
              <a:spcBef>
                <a:spcPts val="0"/>
              </a:spcBef>
              <a:spcAft>
                <a:spcPts val="0"/>
              </a:spcAft>
              <a:buNone/>
            </a:pPr>
            <a:r>
              <a:rPr lang="en-US" sz="1800" u="sng">
                <a:solidFill>
                  <a:schemeClr val="lt1"/>
                </a:solidFill>
                <a:latin typeface="Fira Sans Extra Condensed SemiBold"/>
                <a:ea typeface="Fira Sans Extra Condensed SemiBold"/>
                <a:cs typeface="Fira Sans Extra Condensed SemiBold"/>
                <a:sym typeface="Fira Sans Extra Condensed SemiBold"/>
              </a:rPr>
              <a:t>05</a:t>
            </a:r>
            <a:endParaRPr sz="1800" u="sng">
              <a:solidFill>
                <a:schemeClr val="lt1"/>
              </a:solidFill>
              <a:latin typeface="Fira Sans Extra Condensed SemiBold"/>
              <a:ea typeface="Fira Sans Extra Condensed SemiBold"/>
              <a:cs typeface="Fira Sans Extra Condensed SemiBold"/>
              <a:sym typeface="Fira Sans Extra Condensed SemiBo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9"/>
                                        </p:tgtEl>
                                        <p:attrNameLst>
                                          <p:attrName>style.visibility</p:attrName>
                                        </p:attrNameLst>
                                      </p:cBhvr>
                                      <p:to>
                                        <p:strVal val="visible"/>
                                      </p:to>
                                    </p:set>
                                    <p:animEffect filter="fade" transition="in">
                                      <p:cBhvr>
                                        <p:cTn dur="1000"/>
                                        <p:tgtEl>
                                          <p:spTgt spid="529"/>
                                        </p:tgtEl>
                                      </p:cBhvr>
                                    </p:animEffect>
                                  </p:childTnLst>
                                </p:cTn>
                              </p:par>
                              <p:par>
                                <p:cTn fill="hold" nodeType="withEffect" presetClass="entr" presetID="10" presetSubtype="0">
                                  <p:stCondLst>
                                    <p:cond delay="0"/>
                                  </p:stCondLst>
                                  <p:childTnLst>
                                    <p:set>
                                      <p:cBhvr>
                                        <p:cTn dur="1" fill="hold">
                                          <p:stCondLst>
                                            <p:cond delay="0"/>
                                          </p:stCondLst>
                                        </p:cTn>
                                        <p:tgtEl>
                                          <p:spTgt spid="543"/>
                                        </p:tgtEl>
                                        <p:attrNameLst>
                                          <p:attrName>style.visibility</p:attrName>
                                        </p:attrNameLst>
                                      </p:cBhvr>
                                      <p:to>
                                        <p:strVal val="visible"/>
                                      </p:to>
                                    </p:set>
                                    <p:animEffect filter="fade" transition="in">
                                      <p:cBhvr>
                                        <p:cTn dur="1000"/>
                                        <p:tgtEl>
                                          <p:spTgt spid="543"/>
                                        </p:tgtEl>
                                      </p:cBhvr>
                                    </p:animEffect>
                                  </p:childTnLst>
                                </p:cTn>
                              </p:par>
                              <p:par>
                                <p:cTn fill="hold" nodeType="withEffect" presetClass="entr" presetID="10" presetSubtype="0">
                                  <p:stCondLst>
                                    <p:cond delay="0"/>
                                  </p:stCondLst>
                                  <p:childTnLst>
                                    <p:set>
                                      <p:cBhvr>
                                        <p:cTn dur="1" fill="hold">
                                          <p:stCondLst>
                                            <p:cond delay="0"/>
                                          </p:stCondLst>
                                        </p:cTn>
                                        <p:tgtEl>
                                          <p:spTgt spid="531"/>
                                        </p:tgtEl>
                                        <p:attrNameLst>
                                          <p:attrName>style.visibility</p:attrName>
                                        </p:attrNameLst>
                                      </p:cBhvr>
                                      <p:to>
                                        <p:strVal val="visible"/>
                                      </p:to>
                                    </p:set>
                                    <p:animEffect filter="fade" transition="in">
                                      <p:cBhvr>
                                        <p:cTn dur="1000"/>
                                        <p:tgtEl>
                                          <p:spTgt spid="53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0"/>
                                        </p:tgtEl>
                                        <p:attrNameLst>
                                          <p:attrName>style.visibility</p:attrName>
                                        </p:attrNameLst>
                                      </p:cBhvr>
                                      <p:to>
                                        <p:strVal val="visible"/>
                                      </p:to>
                                    </p:set>
                                    <p:animEffect filter="fade" transition="in">
                                      <p:cBhvr>
                                        <p:cTn dur="1000"/>
                                        <p:tgtEl>
                                          <p:spTgt spid="540"/>
                                        </p:tgtEl>
                                      </p:cBhvr>
                                    </p:animEffect>
                                  </p:childTnLst>
                                </p:cTn>
                              </p:par>
                              <p:par>
                                <p:cTn fill="hold" nodeType="withEffect" presetClass="entr" presetID="10" presetSubtype="0">
                                  <p:stCondLst>
                                    <p:cond delay="0"/>
                                  </p:stCondLst>
                                  <p:childTnLst>
                                    <p:set>
                                      <p:cBhvr>
                                        <p:cTn dur="1" fill="hold">
                                          <p:stCondLst>
                                            <p:cond delay="0"/>
                                          </p:stCondLst>
                                        </p:cTn>
                                        <p:tgtEl>
                                          <p:spTgt spid="544"/>
                                        </p:tgtEl>
                                        <p:attrNameLst>
                                          <p:attrName>style.visibility</p:attrName>
                                        </p:attrNameLst>
                                      </p:cBhvr>
                                      <p:to>
                                        <p:strVal val="visible"/>
                                      </p:to>
                                    </p:set>
                                    <p:animEffect filter="fade" transition="in">
                                      <p:cBhvr>
                                        <p:cTn dur="1000"/>
                                        <p:tgtEl>
                                          <p:spTgt spid="544"/>
                                        </p:tgtEl>
                                      </p:cBhvr>
                                    </p:animEffect>
                                  </p:childTnLst>
                                </p:cTn>
                              </p:par>
                              <p:par>
                                <p:cTn fill="hold" nodeType="withEffect" presetClass="entr" presetID="10" presetSubtype="0">
                                  <p:stCondLst>
                                    <p:cond delay="0"/>
                                  </p:stCondLst>
                                  <p:childTnLst>
                                    <p:set>
                                      <p:cBhvr>
                                        <p:cTn dur="1" fill="hold">
                                          <p:stCondLst>
                                            <p:cond delay="0"/>
                                          </p:stCondLst>
                                        </p:cTn>
                                        <p:tgtEl>
                                          <p:spTgt spid="542"/>
                                        </p:tgtEl>
                                        <p:attrNameLst>
                                          <p:attrName>style.visibility</p:attrName>
                                        </p:attrNameLst>
                                      </p:cBhvr>
                                      <p:to>
                                        <p:strVal val="visible"/>
                                      </p:to>
                                    </p:set>
                                    <p:animEffect filter="fade" transition="in">
                                      <p:cBhvr>
                                        <p:cTn dur="1000"/>
                                        <p:tgtEl>
                                          <p:spTgt spid="54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2"/>
                                        </p:tgtEl>
                                        <p:attrNameLst>
                                          <p:attrName>style.visibility</p:attrName>
                                        </p:attrNameLst>
                                      </p:cBhvr>
                                      <p:to>
                                        <p:strVal val="visible"/>
                                      </p:to>
                                    </p:set>
                                    <p:animEffect filter="fade" transition="in">
                                      <p:cBhvr>
                                        <p:cTn dur="1000"/>
                                        <p:tgtEl>
                                          <p:spTgt spid="532"/>
                                        </p:tgtEl>
                                      </p:cBhvr>
                                    </p:animEffect>
                                  </p:childTnLst>
                                </p:cTn>
                              </p:par>
                              <p:par>
                                <p:cTn fill="hold" nodeType="withEffect" presetClass="entr" presetID="10" presetSubtype="0">
                                  <p:stCondLst>
                                    <p:cond delay="0"/>
                                  </p:stCondLst>
                                  <p:childTnLst>
                                    <p:set>
                                      <p:cBhvr>
                                        <p:cTn dur="1" fill="hold">
                                          <p:stCondLst>
                                            <p:cond delay="0"/>
                                          </p:stCondLst>
                                        </p:cTn>
                                        <p:tgtEl>
                                          <p:spTgt spid="545"/>
                                        </p:tgtEl>
                                        <p:attrNameLst>
                                          <p:attrName>style.visibility</p:attrName>
                                        </p:attrNameLst>
                                      </p:cBhvr>
                                      <p:to>
                                        <p:strVal val="visible"/>
                                      </p:to>
                                    </p:set>
                                    <p:animEffect filter="fade" transition="in">
                                      <p:cBhvr>
                                        <p:cTn dur="1000"/>
                                        <p:tgtEl>
                                          <p:spTgt spid="545"/>
                                        </p:tgtEl>
                                      </p:cBhvr>
                                    </p:animEffect>
                                  </p:childTnLst>
                                </p:cTn>
                              </p:par>
                              <p:par>
                                <p:cTn fill="hold" nodeType="withEffect" presetClass="entr" presetID="10" presetSubtype="0">
                                  <p:stCondLst>
                                    <p:cond delay="0"/>
                                  </p:stCondLst>
                                  <p:childTnLst>
                                    <p:set>
                                      <p:cBhvr>
                                        <p:cTn dur="1" fill="hold">
                                          <p:stCondLst>
                                            <p:cond delay="0"/>
                                          </p:stCondLst>
                                        </p:cTn>
                                        <p:tgtEl>
                                          <p:spTgt spid="534"/>
                                        </p:tgtEl>
                                        <p:attrNameLst>
                                          <p:attrName>style.visibility</p:attrName>
                                        </p:attrNameLst>
                                      </p:cBhvr>
                                      <p:to>
                                        <p:strVal val="visible"/>
                                      </p:to>
                                    </p:set>
                                    <p:animEffect filter="fade" transition="in">
                                      <p:cBhvr>
                                        <p:cTn dur="1000"/>
                                        <p:tgtEl>
                                          <p:spTgt spid="53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5"/>
                                        </p:tgtEl>
                                        <p:attrNameLst>
                                          <p:attrName>style.visibility</p:attrName>
                                        </p:attrNameLst>
                                      </p:cBhvr>
                                      <p:to>
                                        <p:strVal val="visible"/>
                                      </p:to>
                                    </p:set>
                                    <p:animEffect filter="fade" transition="in">
                                      <p:cBhvr>
                                        <p:cTn dur="1000"/>
                                        <p:tgtEl>
                                          <p:spTgt spid="535"/>
                                        </p:tgtEl>
                                      </p:cBhvr>
                                    </p:animEffect>
                                  </p:childTnLst>
                                </p:cTn>
                              </p:par>
                              <p:par>
                                <p:cTn fill="hold" nodeType="withEffect" presetClass="entr" presetID="10" presetSubtype="0">
                                  <p:stCondLst>
                                    <p:cond delay="0"/>
                                  </p:stCondLst>
                                  <p:childTnLst>
                                    <p:set>
                                      <p:cBhvr>
                                        <p:cTn dur="1" fill="hold">
                                          <p:stCondLst>
                                            <p:cond delay="0"/>
                                          </p:stCondLst>
                                        </p:cTn>
                                        <p:tgtEl>
                                          <p:spTgt spid="546"/>
                                        </p:tgtEl>
                                        <p:attrNameLst>
                                          <p:attrName>style.visibility</p:attrName>
                                        </p:attrNameLst>
                                      </p:cBhvr>
                                      <p:to>
                                        <p:strVal val="visible"/>
                                      </p:to>
                                    </p:set>
                                    <p:animEffect filter="fade" transition="in">
                                      <p:cBhvr>
                                        <p:cTn dur="1000"/>
                                        <p:tgtEl>
                                          <p:spTgt spid="546"/>
                                        </p:tgtEl>
                                      </p:cBhvr>
                                    </p:animEffect>
                                  </p:childTnLst>
                                </p:cTn>
                              </p:par>
                              <p:par>
                                <p:cTn fill="hold" nodeType="withEffect" presetClass="entr" presetID="10" presetSubtype="0">
                                  <p:stCondLst>
                                    <p:cond delay="0"/>
                                  </p:stCondLst>
                                  <p:childTnLst>
                                    <p:set>
                                      <p:cBhvr>
                                        <p:cTn dur="1" fill="hold">
                                          <p:stCondLst>
                                            <p:cond delay="0"/>
                                          </p:stCondLst>
                                        </p:cTn>
                                        <p:tgtEl>
                                          <p:spTgt spid="537"/>
                                        </p:tgtEl>
                                        <p:attrNameLst>
                                          <p:attrName>style.visibility</p:attrName>
                                        </p:attrNameLst>
                                      </p:cBhvr>
                                      <p:to>
                                        <p:strVal val="visible"/>
                                      </p:to>
                                    </p:set>
                                    <p:animEffect filter="fade" transition="in">
                                      <p:cBhvr>
                                        <p:cTn dur="1000"/>
                                        <p:tgtEl>
                                          <p:spTgt spid="53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8"/>
                                        </p:tgtEl>
                                        <p:attrNameLst>
                                          <p:attrName>style.visibility</p:attrName>
                                        </p:attrNameLst>
                                      </p:cBhvr>
                                      <p:to>
                                        <p:strVal val="visible"/>
                                      </p:to>
                                    </p:set>
                                    <p:animEffect filter="fade" transition="in">
                                      <p:cBhvr>
                                        <p:cTn dur="1000"/>
                                        <p:tgtEl>
                                          <p:spTgt spid="538"/>
                                        </p:tgtEl>
                                      </p:cBhvr>
                                    </p:animEffect>
                                  </p:childTnLst>
                                </p:cTn>
                              </p:par>
                              <p:par>
                                <p:cTn fill="hold" nodeType="withEffect" presetClass="entr" presetID="10" presetSubtype="0">
                                  <p:stCondLst>
                                    <p:cond delay="0"/>
                                  </p:stCondLst>
                                  <p:childTnLst>
                                    <p:set>
                                      <p:cBhvr>
                                        <p:cTn dur="1" fill="hold">
                                          <p:stCondLst>
                                            <p:cond delay="0"/>
                                          </p:stCondLst>
                                        </p:cTn>
                                        <p:tgtEl>
                                          <p:spTgt spid="547"/>
                                        </p:tgtEl>
                                        <p:attrNameLst>
                                          <p:attrName>style.visibility</p:attrName>
                                        </p:attrNameLst>
                                      </p:cBhvr>
                                      <p:to>
                                        <p:strVal val="visible"/>
                                      </p:to>
                                    </p:set>
                                    <p:animEffect filter="fade" transition="in">
                                      <p:cBhvr>
                                        <p:cTn dur="1000"/>
                                        <p:tgtEl>
                                          <p:spTgt spid="547"/>
                                        </p:tgtEl>
                                      </p:cBhvr>
                                    </p:animEffect>
                                  </p:childTnLst>
                                </p:cTn>
                              </p:par>
                              <p:par>
                                <p:cTn fill="hold" nodeType="withEffect" presetClass="entr" presetID="10" presetSubtype="0">
                                  <p:stCondLst>
                                    <p:cond delay="0"/>
                                  </p:stCondLst>
                                  <p:childTnLst>
                                    <p:set>
                                      <p:cBhvr>
                                        <p:cTn dur="1" fill="hold">
                                          <p:stCondLst>
                                            <p:cond delay="0"/>
                                          </p:stCondLst>
                                        </p:cTn>
                                        <p:tgtEl>
                                          <p:spTgt spid="539"/>
                                        </p:tgtEl>
                                        <p:attrNameLst>
                                          <p:attrName>style.visibility</p:attrName>
                                        </p:attrNameLst>
                                      </p:cBhvr>
                                      <p:to>
                                        <p:strVal val="visible"/>
                                      </p:to>
                                    </p:set>
                                    <p:animEffect filter="fade" transition="in">
                                      <p:cBhvr>
                                        <p:cTn dur="1000"/>
                                        <p:tgtEl>
                                          <p:spTgt spid="53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51" name="Shape 551"/>
        <p:cNvGrpSpPr/>
        <p:nvPr/>
      </p:nvGrpSpPr>
      <p:grpSpPr>
        <a:xfrm>
          <a:off x="0" y="0"/>
          <a:ext cx="0" cy="0"/>
          <a:chOff x="0" y="0"/>
          <a:chExt cx="0" cy="0"/>
        </a:xfrm>
      </p:grpSpPr>
      <p:sp>
        <p:nvSpPr>
          <p:cNvPr id="552" name="Google Shape;552;p33"/>
          <p:cNvSpPr txBox="1"/>
          <p:nvPr>
            <p:ph type="title"/>
          </p:nvPr>
        </p:nvSpPr>
        <p:spPr>
          <a:xfrm>
            <a:off x="838200" y="365125"/>
            <a:ext cx="10515600" cy="1325700"/>
          </a:xfrm>
          <a:prstGeom prst="rect">
            <a:avLst/>
          </a:prstGeom>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553" name="Google Shape;553;p33"/>
          <p:cNvSpPr txBox="1"/>
          <p:nvPr>
            <p:ph idx="1" type="body"/>
          </p:nvPr>
        </p:nvSpPr>
        <p:spPr>
          <a:xfrm>
            <a:off x="838200" y="1825625"/>
            <a:ext cx="10515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pic>
        <p:nvPicPr>
          <p:cNvPr id="554" name="Google Shape;554;p33"/>
          <p:cNvPicPr preferRelativeResize="0"/>
          <p:nvPr/>
        </p:nvPicPr>
        <p:blipFill rotWithShape="1">
          <a:blip r:embed="rId4">
            <a:alphaModFix/>
          </a:blip>
          <a:srcRect b="0" l="21030" r="21035" t="0"/>
          <a:stretch/>
        </p:blipFill>
        <p:spPr>
          <a:xfrm>
            <a:off x="-331125" y="-2254450"/>
            <a:ext cx="13494897" cy="17469972"/>
          </a:xfrm>
          <a:prstGeom prst="rect">
            <a:avLst/>
          </a:prstGeom>
          <a:noFill/>
          <a:ln>
            <a:noFill/>
          </a:ln>
        </p:spPr>
      </p:pic>
      <p:sp>
        <p:nvSpPr>
          <p:cNvPr id="555" name="Google Shape;555;p33"/>
          <p:cNvSpPr txBox="1"/>
          <p:nvPr>
            <p:ph type="title"/>
          </p:nvPr>
        </p:nvSpPr>
        <p:spPr>
          <a:xfrm>
            <a:off x="362857" y="561075"/>
            <a:ext cx="11699700" cy="1325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ED701A"/>
              </a:buClr>
              <a:buSzPts val="4400"/>
              <a:buFont typeface="Montserrat"/>
              <a:buNone/>
            </a:pPr>
            <a:r>
              <a:rPr b="1" lang="en-US" sz="2900">
                <a:solidFill>
                  <a:schemeClr val="lt1"/>
                </a:solidFill>
                <a:latin typeface="Montserrat"/>
                <a:ea typeface="Montserrat"/>
                <a:cs typeface="Montserrat"/>
                <a:sym typeface="Montserrat"/>
              </a:rPr>
              <a:t>Now you know the roles, how do you navigate the start?</a:t>
            </a:r>
            <a:endParaRPr sz="2900">
              <a:solidFill>
                <a:schemeClr val="lt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9" name="Shape 559"/>
        <p:cNvGrpSpPr/>
        <p:nvPr/>
      </p:nvGrpSpPr>
      <p:grpSpPr>
        <a:xfrm>
          <a:off x="0" y="0"/>
          <a:ext cx="0" cy="0"/>
          <a:chOff x="0" y="0"/>
          <a:chExt cx="0" cy="0"/>
        </a:xfrm>
      </p:grpSpPr>
      <p:grpSp>
        <p:nvGrpSpPr>
          <p:cNvPr id="560" name="Google Shape;560;p34"/>
          <p:cNvGrpSpPr/>
          <p:nvPr/>
        </p:nvGrpSpPr>
        <p:grpSpPr>
          <a:xfrm>
            <a:off x="6326079" y="1131326"/>
            <a:ext cx="1937020" cy="4308092"/>
            <a:chOff x="4753382" y="1174640"/>
            <a:chExt cx="1527016" cy="3396210"/>
          </a:xfrm>
        </p:grpSpPr>
        <p:sp>
          <p:nvSpPr>
            <p:cNvPr id="561" name="Google Shape;561;p34"/>
            <p:cNvSpPr/>
            <p:nvPr/>
          </p:nvSpPr>
          <p:spPr>
            <a:xfrm>
              <a:off x="4753390" y="2235650"/>
              <a:ext cx="1527000" cy="23352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62" name="Google Shape;562;p34"/>
            <p:cNvGrpSpPr/>
            <p:nvPr/>
          </p:nvGrpSpPr>
          <p:grpSpPr>
            <a:xfrm>
              <a:off x="4753382" y="3291038"/>
              <a:ext cx="1527016" cy="1209413"/>
              <a:chOff x="2397549" y="2677550"/>
              <a:chExt cx="1346100" cy="1209413"/>
            </a:xfrm>
          </p:grpSpPr>
          <p:sp>
            <p:nvSpPr>
              <p:cNvPr id="563" name="Google Shape;563;p34"/>
              <p:cNvSpPr txBox="1"/>
              <p:nvPr/>
            </p:nvSpPr>
            <p:spPr>
              <a:xfrm>
                <a:off x="2517674" y="2957263"/>
                <a:ext cx="1131300" cy="929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n-US" sz="900">
                    <a:solidFill>
                      <a:srgbClr val="FFFFFF"/>
                    </a:solidFill>
                    <a:latin typeface="Roboto"/>
                    <a:ea typeface="Roboto"/>
                    <a:cs typeface="Roboto"/>
                    <a:sym typeface="Roboto"/>
                  </a:rPr>
                  <a:t>Small quick wins will create a lot of value and help build momentum for bigger wins later.</a:t>
                </a:r>
                <a:endParaRPr sz="900">
                  <a:solidFill>
                    <a:srgbClr val="FFFFFF"/>
                  </a:solidFill>
                  <a:latin typeface="Roboto"/>
                  <a:ea typeface="Roboto"/>
                  <a:cs typeface="Roboto"/>
                  <a:sym typeface="Roboto"/>
                </a:endParaRPr>
              </a:p>
              <a:p>
                <a:pPr indent="0" lvl="0" marL="0" rtl="0" algn="ctr">
                  <a:spcBef>
                    <a:spcPts val="0"/>
                  </a:spcBef>
                  <a:spcAft>
                    <a:spcPts val="0"/>
                  </a:spcAft>
                  <a:buClr>
                    <a:srgbClr val="000000"/>
                  </a:buClr>
                  <a:buSzPts val="1100"/>
                  <a:buFont typeface="Arial"/>
                  <a:buNone/>
                </a:pPr>
                <a:r>
                  <a:t/>
                </a:r>
                <a:endParaRPr sz="1200">
                  <a:solidFill>
                    <a:srgbClr val="FFFFFF"/>
                  </a:solidFill>
                  <a:latin typeface="Roboto"/>
                  <a:ea typeface="Roboto"/>
                  <a:cs typeface="Roboto"/>
                  <a:sym typeface="Roboto"/>
                </a:endParaRPr>
              </a:p>
              <a:p>
                <a:pPr indent="0" lvl="0" marL="0" rtl="0" algn="ctr">
                  <a:spcBef>
                    <a:spcPts val="0"/>
                  </a:spcBef>
                  <a:spcAft>
                    <a:spcPts val="0"/>
                  </a:spcAft>
                  <a:buNone/>
                </a:pPr>
                <a:r>
                  <a:t/>
                </a:r>
                <a:endParaRPr sz="1200">
                  <a:solidFill>
                    <a:srgbClr val="FFFFFF"/>
                  </a:solidFill>
                  <a:latin typeface="Roboto"/>
                  <a:ea typeface="Roboto"/>
                  <a:cs typeface="Roboto"/>
                  <a:sym typeface="Roboto"/>
                </a:endParaRPr>
              </a:p>
            </p:txBody>
          </p:sp>
          <p:sp>
            <p:nvSpPr>
              <p:cNvPr id="564" name="Google Shape;564;p34"/>
              <p:cNvSpPr txBox="1"/>
              <p:nvPr/>
            </p:nvSpPr>
            <p:spPr>
              <a:xfrm>
                <a:off x="2397549" y="2677550"/>
                <a:ext cx="1346100" cy="348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en-US" sz="1800">
                    <a:solidFill>
                      <a:srgbClr val="FFFFFF"/>
                    </a:solidFill>
                    <a:latin typeface="Fira Sans Extra Condensed"/>
                    <a:ea typeface="Fira Sans Extra Condensed"/>
                    <a:cs typeface="Fira Sans Extra Condensed"/>
                    <a:sym typeface="Fira Sans Extra Condensed"/>
                  </a:rPr>
                  <a:t>Quick Win</a:t>
                </a:r>
                <a:endParaRPr b="1" sz="1800">
                  <a:solidFill>
                    <a:srgbClr val="FFFFFF"/>
                  </a:solidFill>
                  <a:latin typeface="Fira Sans Extra Condensed"/>
                  <a:ea typeface="Fira Sans Extra Condensed"/>
                  <a:cs typeface="Fira Sans Extra Condensed"/>
                  <a:sym typeface="Fira Sans Extra Condensed"/>
                </a:endParaRPr>
              </a:p>
            </p:txBody>
          </p:sp>
        </p:grpSp>
        <p:sp>
          <p:nvSpPr>
            <p:cNvPr id="565" name="Google Shape;565;p34"/>
            <p:cNvSpPr/>
            <p:nvPr/>
          </p:nvSpPr>
          <p:spPr>
            <a:xfrm>
              <a:off x="4753390" y="1641800"/>
              <a:ext cx="1527000" cy="15270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34"/>
            <p:cNvSpPr/>
            <p:nvPr/>
          </p:nvSpPr>
          <p:spPr>
            <a:xfrm>
              <a:off x="5272445" y="1174640"/>
              <a:ext cx="488886" cy="488886"/>
            </a:xfrm>
            <a:custGeom>
              <a:rect b="b" l="l" r="r" t="t"/>
              <a:pathLst>
                <a:path extrusionOk="0" h="1566" w="1566">
                  <a:moveTo>
                    <a:pt x="796" y="1"/>
                  </a:moveTo>
                  <a:cubicBezTo>
                    <a:pt x="359" y="1"/>
                    <a:pt x="1" y="359"/>
                    <a:pt x="1" y="796"/>
                  </a:cubicBezTo>
                  <a:cubicBezTo>
                    <a:pt x="1" y="1207"/>
                    <a:pt x="359" y="1565"/>
                    <a:pt x="796" y="1565"/>
                  </a:cubicBezTo>
                  <a:cubicBezTo>
                    <a:pt x="1231" y="1565"/>
                    <a:pt x="1565" y="1207"/>
                    <a:pt x="1565" y="796"/>
                  </a:cubicBezTo>
                  <a:cubicBezTo>
                    <a:pt x="1565" y="359"/>
                    <a:pt x="1231" y="1"/>
                    <a:pt x="79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en-US" sz="2000">
                  <a:solidFill>
                    <a:srgbClr val="FFFFFF"/>
                  </a:solidFill>
                  <a:latin typeface="Roboto"/>
                  <a:ea typeface="Roboto"/>
                  <a:cs typeface="Roboto"/>
                  <a:sym typeface="Roboto"/>
                </a:rPr>
                <a:t>3</a:t>
              </a:r>
              <a:endParaRPr sz="2000"/>
            </a:p>
          </p:txBody>
        </p:sp>
      </p:grpSp>
      <p:sp>
        <p:nvSpPr>
          <p:cNvPr id="567" name="Google Shape;567;p34"/>
          <p:cNvSpPr/>
          <p:nvPr/>
        </p:nvSpPr>
        <p:spPr>
          <a:xfrm>
            <a:off x="6635060" y="2032954"/>
            <a:ext cx="1318849" cy="1318849"/>
          </a:xfrm>
          <a:custGeom>
            <a:rect b="b" l="l" r="r" t="t"/>
            <a:pathLst>
              <a:path extrusionOk="0" h="9688" w="9688">
                <a:moveTo>
                  <a:pt x="4844" y="0"/>
                </a:moveTo>
                <a:cubicBezTo>
                  <a:pt x="2168" y="0"/>
                  <a:pt x="1" y="2168"/>
                  <a:pt x="1" y="4844"/>
                </a:cubicBezTo>
                <a:cubicBezTo>
                  <a:pt x="1" y="7520"/>
                  <a:pt x="2168" y="9687"/>
                  <a:pt x="4844" y="9687"/>
                </a:cubicBezTo>
                <a:cubicBezTo>
                  <a:pt x="7520" y="9687"/>
                  <a:pt x="9688" y="7520"/>
                  <a:pt x="9688" y="4844"/>
                </a:cubicBezTo>
                <a:cubicBezTo>
                  <a:pt x="9688" y="2168"/>
                  <a:pt x="7520" y="0"/>
                  <a:pt x="4844"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34"/>
          <p:cNvSpPr txBox="1"/>
          <p:nvPr>
            <p:ph type="title"/>
          </p:nvPr>
        </p:nvSpPr>
        <p:spPr>
          <a:xfrm>
            <a:off x="838200" y="266700"/>
            <a:ext cx="10515600" cy="1325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ED701A"/>
              </a:buClr>
              <a:buSzPts val="4400"/>
              <a:buFont typeface="Montserrat"/>
              <a:buNone/>
            </a:pPr>
            <a:r>
              <a:rPr b="1" lang="en-US" sz="3100">
                <a:solidFill>
                  <a:srgbClr val="ED701A"/>
                </a:solidFill>
                <a:latin typeface="Montserrat"/>
                <a:ea typeface="Montserrat"/>
                <a:cs typeface="Montserrat"/>
                <a:sym typeface="Montserrat"/>
              </a:rPr>
              <a:t>TIPS THAT HELPED ME BUILD FROM SCRATCH</a:t>
            </a:r>
            <a:endParaRPr sz="3100"/>
          </a:p>
        </p:txBody>
      </p:sp>
      <p:sp>
        <p:nvSpPr>
          <p:cNvPr id="569" name="Google Shape;569;p34"/>
          <p:cNvSpPr txBox="1"/>
          <p:nvPr/>
        </p:nvSpPr>
        <p:spPr>
          <a:xfrm>
            <a:off x="472200" y="6322675"/>
            <a:ext cx="93315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lt1"/>
                </a:solidFill>
                <a:latin typeface="Montserrat"/>
                <a:ea typeface="Montserrat"/>
                <a:cs typeface="Montserrat"/>
                <a:sym typeface="Montserrat"/>
              </a:rPr>
              <a:t>TOPIC</a:t>
            </a:r>
            <a:r>
              <a:rPr b="1" lang="en-US" sz="2000">
                <a:solidFill>
                  <a:schemeClr val="lt1"/>
                </a:solidFill>
                <a:latin typeface="Montserrat"/>
                <a:ea typeface="Montserrat"/>
                <a:cs typeface="Montserrat"/>
                <a:sym typeface="Montserrat"/>
              </a:rPr>
              <a:t>: BUILDING A MODERN QA PROGRAM FROM THE GROUND UP</a:t>
            </a:r>
            <a:endParaRPr b="0" i="0" sz="2400" u="none" cap="none" strike="noStrike">
              <a:solidFill>
                <a:schemeClr val="lt1"/>
              </a:solidFill>
              <a:latin typeface="Montserrat"/>
              <a:ea typeface="Montserrat"/>
              <a:cs typeface="Montserrat"/>
              <a:sym typeface="Montserrat"/>
            </a:endParaRPr>
          </a:p>
        </p:txBody>
      </p:sp>
      <p:pic>
        <p:nvPicPr>
          <p:cNvPr id="570" name="Google Shape;570;p34"/>
          <p:cNvPicPr preferRelativeResize="0"/>
          <p:nvPr/>
        </p:nvPicPr>
        <p:blipFill rotWithShape="1">
          <a:blip r:embed="rId3">
            <a:alphaModFix/>
          </a:blip>
          <a:srcRect b="0" l="0" r="0" t="0"/>
          <a:stretch/>
        </p:blipFill>
        <p:spPr>
          <a:xfrm rot="-2403027">
            <a:off x="78659" y="6170896"/>
            <a:ext cx="871016" cy="561946"/>
          </a:xfrm>
          <a:prstGeom prst="rect">
            <a:avLst/>
          </a:prstGeom>
          <a:noFill/>
          <a:ln>
            <a:noFill/>
          </a:ln>
        </p:spPr>
      </p:pic>
      <p:cxnSp>
        <p:nvCxnSpPr>
          <p:cNvPr id="571" name="Google Shape;571;p34"/>
          <p:cNvCxnSpPr/>
          <p:nvPr/>
        </p:nvCxnSpPr>
        <p:spPr>
          <a:xfrm>
            <a:off x="430306" y="5782235"/>
            <a:ext cx="10400400" cy="0"/>
          </a:xfrm>
          <a:prstGeom prst="straightConnector1">
            <a:avLst/>
          </a:prstGeom>
          <a:noFill/>
          <a:ln cap="flat" cmpd="sng" w="9525">
            <a:solidFill>
              <a:srgbClr val="ED701A"/>
            </a:solidFill>
            <a:prstDash val="solid"/>
            <a:miter lim="800000"/>
            <a:headEnd len="sm" w="sm" type="none"/>
            <a:tailEnd len="sm" w="sm" type="none"/>
          </a:ln>
        </p:spPr>
      </p:cxnSp>
      <p:pic>
        <p:nvPicPr>
          <p:cNvPr descr="A picture containing text, sign&#10;&#10;Description automatically generated" id="572" name="Google Shape;572;p34"/>
          <p:cNvPicPr preferRelativeResize="0"/>
          <p:nvPr/>
        </p:nvPicPr>
        <p:blipFill rotWithShape="1">
          <a:blip r:embed="rId4">
            <a:alphaModFix/>
          </a:blip>
          <a:srcRect b="0" l="0" r="0" t="0"/>
          <a:stretch/>
        </p:blipFill>
        <p:spPr>
          <a:xfrm>
            <a:off x="11059592" y="5716591"/>
            <a:ext cx="1055288" cy="1141410"/>
          </a:xfrm>
          <a:prstGeom prst="rect">
            <a:avLst/>
          </a:prstGeom>
          <a:noFill/>
          <a:ln>
            <a:noFill/>
          </a:ln>
        </p:spPr>
      </p:pic>
      <p:sp>
        <p:nvSpPr>
          <p:cNvPr id="573" name="Google Shape;573;p34"/>
          <p:cNvSpPr/>
          <p:nvPr/>
        </p:nvSpPr>
        <p:spPr>
          <a:xfrm>
            <a:off x="1852775" y="6018425"/>
            <a:ext cx="2750100" cy="253200"/>
          </a:xfrm>
          <a:prstGeom prst="rect">
            <a:avLst/>
          </a:prstGeom>
          <a:solidFill>
            <a:srgbClr val="181B27"/>
          </a:solidFill>
          <a:ln cap="flat" cmpd="sng" w="9525">
            <a:solidFill>
              <a:srgbClr val="181B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34"/>
          <p:cNvSpPr txBox="1"/>
          <p:nvPr/>
        </p:nvSpPr>
        <p:spPr>
          <a:xfrm>
            <a:off x="1680174" y="5910232"/>
            <a:ext cx="30000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000">
                <a:solidFill>
                  <a:srgbClr val="ED701A"/>
                </a:solidFill>
                <a:latin typeface="Montserrat"/>
                <a:ea typeface="Montserrat"/>
                <a:cs typeface="Montserrat"/>
                <a:sym typeface="Montserrat"/>
              </a:rPr>
              <a:t>: JEFF SING</a:t>
            </a:r>
            <a:endParaRPr>
              <a:solidFill>
                <a:schemeClr val="dk1"/>
              </a:solidFill>
            </a:endParaRPr>
          </a:p>
        </p:txBody>
      </p:sp>
      <p:grpSp>
        <p:nvGrpSpPr>
          <p:cNvPr id="575" name="Google Shape;575;p34"/>
          <p:cNvGrpSpPr/>
          <p:nvPr/>
        </p:nvGrpSpPr>
        <p:grpSpPr>
          <a:xfrm>
            <a:off x="1531720" y="1080551"/>
            <a:ext cx="1937020" cy="4358867"/>
            <a:chOff x="973832" y="1134613"/>
            <a:chExt cx="1527016" cy="3436237"/>
          </a:xfrm>
        </p:grpSpPr>
        <p:sp>
          <p:nvSpPr>
            <p:cNvPr id="576" name="Google Shape;576;p34"/>
            <p:cNvSpPr/>
            <p:nvPr/>
          </p:nvSpPr>
          <p:spPr>
            <a:xfrm>
              <a:off x="973840" y="2235650"/>
              <a:ext cx="1527000" cy="2335200"/>
            </a:xfrm>
            <a:prstGeom prst="roundRect">
              <a:avLst>
                <a:gd fmla="val 16667"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77" name="Google Shape;577;p34"/>
            <p:cNvGrpSpPr/>
            <p:nvPr/>
          </p:nvGrpSpPr>
          <p:grpSpPr>
            <a:xfrm>
              <a:off x="973832" y="3291038"/>
              <a:ext cx="1527016" cy="1209400"/>
              <a:chOff x="2397549" y="2677550"/>
              <a:chExt cx="1346101" cy="1209400"/>
            </a:xfrm>
          </p:grpSpPr>
          <p:sp>
            <p:nvSpPr>
              <p:cNvPr id="578" name="Google Shape;578;p34"/>
              <p:cNvSpPr txBox="1"/>
              <p:nvPr/>
            </p:nvSpPr>
            <p:spPr>
              <a:xfrm>
                <a:off x="2397550" y="2957250"/>
                <a:ext cx="1346100" cy="929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n-US" sz="900">
                    <a:solidFill>
                      <a:srgbClr val="FFFFFF"/>
                    </a:solidFill>
                    <a:latin typeface="Roboto"/>
                    <a:ea typeface="Roboto"/>
                    <a:cs typeface="Roboto"/>
                    <a:sym typeface="Roboto"/>
                  </a:rPr>
                  <a:t>Establish a mission statement which will guide you on which projects you should engage on.</a:t>
                </a:r>
                <a:endParaRPr sz="900">
                  <a:solidFill>
                    <a:srgbClr val="FFFFFF"/>
                  </a:solidFill>
                  <a:latin typeface="Roboto"/>
                  <a:ea typeface="Roboto"/>
                  <a:cs typeface="Roboto"/>
                  <a:sym typeface="Roboto"/>
                </a:endParaRPr>
              </a:p>
              <a:p>
                <a:pPr indent="0" lvl="0" marL="0" rtl="0" algn="l">
                  <a:spcBef>
                    <a:spcPts val="0"/>
                  </a:spcBef>
                  <a:spcAft>
                    <a:spcPts val="0"/>
                  </a:spcAft>
                  <a:buNone/>
                </a:pPr>
                <a:r>
                  <a:t/>
                </a:r>
                <a:endParaRPr sz="1200">
                  <a:solidFill>
                    <a:srgbClr val="FFFFFF"/>
                  </a:solidFill>
                  <a:latin typeface="Roboto"/>
                  <a:ea typeface="Roboto"/>
                  <a:cs typeface="Roboto"/>
                  <a:sym typeface="Roboto"/>
                </a:endParaRPr>
              </a:p>
            </p:txBody>
          </p:sp>
          <p:sp>
            <p:nvSpPr>
              <p:cNvPr id="579" name="Google Shape;579;p34"/>
              <p:cNvSpPr txBox="1"/>
              <p:nvPr/>
            </p:nvSpPr>
            <p:spPr>
              <a:xfrm>
                <a:off x="2397549" y="2677550"/>
                <a:ext cx="1346100" cy="348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en-US" sz="1800">
                    <a:solidFill>
                      <a:srgbClr val="FFFFFF"/>
                    </a:solidFill>
                    <a:latin typeface="Fira Sans Extra Condensed"/>
                    <a:ea typeface="Fira Sans Extra Condensed"/>
                    <a:cs typeface="Fira Sans Extra Condensed"/>
                    <a:sym typeface="Fira Sans Extra Condensed"/>
                  </a:rPr>
                  <a:t>North Star</a:t>
                </a:r>
                <a:endParaRPr b="1" sz="1800">
                  <a:solidFill>
                    <a:srgbClr val="FFFFFF"/>
                  </a:solidFill>
                  <a:latin typeface="Fira Sans Extra Condensed"/>
                  <a:ea typeface="Fira Sans Extra Condensed"/>
                  <a:cs typeface="Fira Sans Extra Condensed"/>
                  <a:sym typeface="Fira Sans Extra Condensed"/>
                </a:endParaRPr>
              </a:p>
            </p:txBody>
          </p:sp>
        </p:grpSp>
        <p:sp>
          <p:nvSpPr>
            <p:cNvPr id="580" name="Google Shape;580;p34"/>
            <p:cNvSpPr/>
            <p:nvPr/>
          </p:nvSpPr>
          <p:spPr>
            <a:xfrm>
              <a:off x="973840" y="1641800"/>
              <a:ext cx="1527000" cy="15270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34"/>
            <p:cNvSpPr/>
            <p:nvPr/>
          </p:nvSpPr>
          <p:spPr>
            <a:xfrm>
              <a:off x="1472891" y="1134613"/>
              <a:ext cx="528913" cy="528913"/>
            </a:xfrm>
            <a:custGeom>
              <a:rect b="b" l="l" r="r" t="t"/>
              <a:pathLst>
                <a:path extrusionOk="0" h="1566" w="1566">
                  <a:moveTo>
                    <a:pt x="796" y="1"/>
                  </a:moveTo>
                  <a:cubicBezTo>
                    <a:pt x="359" y="1"/>
                    <a:pt x="1" y="359"/>
                    <a:pt x="1" y="796"/>
                  </a:cubicBezTo>
                  <a:cubicBezTo>
                    <a:pt x="1" y="1207"/>
                    <a:pt x="359" y="1565"/>
                    <a:pt x="796" y="1565"/>
                  </a:cubicBezTo>
                  <a:cubicBezTo>
                    <a:pt x="1231" y="1565"/>
                    <a:pt x="1565" y="1207"/>
                    <a:pt x="1565" y="796"/>
                  </a:cubicBezTo>
                  <a:cubicBezTo>
                    <a:pt x="1565" y="359"/>
                    <a:pt x="1231" y="1"/>
                    <a:pt x="79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en-US" sz="2000">
                  <a:solidFill>
                    <a:srgbClr val="FFFFFF"/>
                  </a:solidFill>
                  <a:latin typeface="Roboto"/>
                  <a:ea typeface="Roboto"/>
                  <a:cs typeface="Roboto"/>
                  <a:sym typeface="Roboto"/>
                </a:rPr>
                <a:t>1</a:t>
              </a:r>
              <a:endParaRPr sz="2000"/>
            </a:p>
          </p:txBody>
        </p:sp>
      </p:grpSp>
      <p:sp>
        <p:nvSpPr>
          <p:cNvPr id="582" name="Google Shape;582;p34"/>
          <p:cNvSpPr/>
          <p:nvPr/>
        </p:nvSpPr>
        <p:spPr>
          <a:xfrm>
            <a:off x="1840783" y="2032944"/>
            <a:ext cx="1318827" cy="1318827"/>
          </a:xfrm>
          <a:custGeom>
            <a:rect b="b" l="l" r="r" t="t"/>
            <a:pathLst>
              <a:path extrusionOk="0" h="9688" w="9688">
                <a:moveTo>
                  <a:pt x="4844" y="0"/>
                </a:moveTo>
                <a:cubicBezTo>
                  <a:pt x="2168" y="0"/>
                  <a:pt x="1" y="2168"/>
                  <a:pt x="1" y="4844"/>
                </a:cubicBezTo>
                <a:cubicBezTo>
                  <a:pt x="1" y="7519"/>
                  <a:pt x="2168" y="9687"/>
                  <a:pt x="4844" y="9687"/>
                </a:cubicBezTo>
                <a:cubicBezTo>
                  <a:pt x="7520" y="9687"/>
                  <a:pt x="9688" y="7519"/>
                  <a:pt x="9688" y="4844"/>
                </a:cubicBezTo>
                <a:cubicBezTo>
                  <a:pt x="9688" y="2168"/>
                  <a:pt x="7520" y="0"/>
                  <a:pt x="484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83" name="Google Shape;583;p34"/>
          <p:cNvPicPr preferRelativeResize="0"/>
          <p:nvPr/>
        </p:nvPicPr>
        <p:blipFill>
          <a:blip r:embed="rId5">
            <a:alphaModFix/>
          </a:blip>
          <a:stretch>
            <a:fillRect/>
          </a:stretch>
        </p:blipFill>
        <p:spPr>
          <a:xfrm>
            <a:off x="1897979" y="2090147"/>
            <a:ext cx="1204420" cy="1204416"/>
          </a:xfrm>
          <a:prstGeom prst="rect">
            <a:avLst/>
          </a:prstGeom>
          <a:noFill/>
          <a:ln>
            <a:noFill/>
          </a:ln>
        </p:spPr>
      </p:pic>
      <p:grpSp>
        <p:nvGrpSpPr>
          <p:cNvPr id="584" name="Google Shape;584;p34"/>
          <p:cNvGrpSpPr/>
          <p:nvPr/>
        </p:nvGrpSpPr>
        <p:grpSpPr>
          <a:xfrm>
            <a:off x="3928899" y="1111301"/>
            <a:ext cx="1937020" cy="4328117"/>
            <a:chOff x="2863607" y="1158854"/>
            <a:chExt cx="1527016" cy="3411996"/>
          </a:xfrm>
        </p:grpSpPr>
        <p:sp>
          <p:nvSpPr>
            <p:cNvPr id="585" name="Google Shape;585;p34"/>
            <p:cNvSpPr/>
            <p:nvPr/>
          </p:nvSpPr>
          <p:spPr>
            <a:xfrm>
              <a:off x="2863615" y="2235650"/>
              <a:ext cx="1527000" cy="2335200"/>
            </a:xfrm>
            <a:prstGeom prst="roundRect">
              <a:avLst>
                <a:gd fmla="val 16667" name="adj"/>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86" name="Google Shape;586;p34"/>
            <p:cNvGrpSpPr/>
            <p:nvPr/>
          </p:nvGrpSpPr>
          <p:grpSpPr>
            <a:xfrm>
              <a:off x="2863607" y="3291038"/>
              <a:ext cx="1527016" cy="1209400"/>
              <a:chOff x="2397549" y="2677550"/>
              <a:chExt cx="1346101" cy="1209400"/>
            </a:xfrm>
          </p:grpSpPr>
          <p:sp>
            <p:nvSpPr>
              <p:cNvPr id="587" name="Google Shape;587;p34"/>
              <p:cNvSpPr txBox="1"/>
              <p:nvPr/>
            </p:nvSpPr>
            <p:spPr>
              <a:xfrm>
                <a:off x="2397550" y="2957250"/>
                <a:ext cx="1346100" cy="929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900">
                    <a:solidFill>
                      <a:srgbClr val="FFFFFF"/>
                    </a:solidFill>
                    <a:latin typeface="Roboto"/>
                    <a:ea typeface="Roboto"/>
                    <a:cs typeface="Roboto"/>
                    <a:sym typeface="Roboto"/>
                  </a:rPr>
                  <a:t>Does current initiatives makes sense at this point in time? If not, why are you pursuing them?</a:t>
                </a:r>
                <a:endParaRPr sz="900">
                  <a:solidFill>
                    <a:srgbClr val="FFFFFF"/>
                  </a:solidFill>
                  <a:latin typeface="Roboto"/>
                  <a:ea typeface="Roboto"/>
                  <a:cs typeface="Roboto"/>
                  <a:sym typeface="Roboto"/>
                </a:endParaRPr>
              </a:p>
            </p:txBody>
          </p:sp>
          <p:sp>
            <p:nvSpPr>
              <p:cNvPr id="588" name="Google Shape;588;p34"/>
              <p:cNvSpPr txBox="1"/>
              <p:nvPr/>
            </p:nvSpPr>
            <p:spPr>
              <a:xfrm>
                <a:off x="2397549" y="2677550"/>
                <a:ext cx="1346100" cy="348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en-US" sz="1800">
                    <a:solidFill>
                      <a:srgbClr val="FFFFFF"/>
                    </a:solidFill>
                    <a:latin typeface="Fira Sans Extra Condensed"/>
                    <a:ea typeface="Fira Sans Extra Condensed"/>
                    <a:cs typeface="Fira Sans Extra Condensed"/>
                    <a:sym typeface="Fira Sans Extra Condensed"/>
                  </a:rPr>
                  <a:t>Judge Value</a:t>
                </a:r>
                <a:endParaRPr b="1" sz="1800">
                  <a:solidFill>
                    <a:srgbClr val="FFFFFF"/>
                  </a:solidFill>
                  <a:latin typeface="Fira Sans Extra Condensed"/>
                  <a:ea typeface="Fira Sans Extra Condensed"/>
                  <a:cs typeface="Fira Sans Extra Condensed"/>
                  <a:sym typeface="Fira Sans Extra Condensed"/>
                </a:endParaRPr>
              </a:p>
            </p:txBody>
          </p:sp>
        </p:grpSp>
        <p:sp>
          <p:nvSpPr>
            <p:cNvPr id="589" name="Google Shape;589;p34"/>
            <p:cNvSpPr/>
            <p:nvPr/>
          </p:nvSpPr>
          <p:spPr>
            <a:xfrm>
              <a:off x="2863615" y="1641800"/>
              <a:ext cx="1527000" cy="15270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34"/>
            <p:cNvSpPr/>
            <p:nvPr/>
          </p:nvSpPr>
          <p:spPr>
            <a:xfrm>
              <a:off x="3374781" y="1158854"/>
              <a:ext cx="504671" cy="504671"/>
            </a:xfrm>
            <a:custGeom>
              <a:rect b="b" l="l" r="r" t="t"/>
              <a:pathLst>
                <a:path extrusionOk="0" h="1566" w="1566">
                  <a:moveTo>
                    <a:pt x="796" y="1"/>
                  </a:moveTo>
                  <a:cubicBezTo>
                    <a:pt x="359" y="1"/>
                    <a:pt x="1" y="359"/>
                    <a:pt x="1" y="796"/>
                  </a:cubicBezTo>
                  <a:cubicBezTo>
                    <a:pt x="1" y="1207"/>
                    <a:pt x="359" y="1565"/>
                    <a:pt x="796" y="1565"/>
                  </a:cubicBezTo>
                  <a:cubicBezTo>
                    <a:pt x="1231" y="1565"/>
                    <a:pt x="1565" y="1207"/>
                    <a:pt x="1565" y="796"/>
                  </a:cubicBezTo>
                  <a:cubicBezTo>
                    <a:pt x="1565" y="359"/>
                    <a:pt x="1231" y="1"/>
                    <a:pt x="796" y="1"/>
                  </a:cubicBezTo>
                  <a:close/>
                </a:path>
              </a:pathLst>
            </a:custGeom>
            <a:solidFill>
              <a:srgbClr val="FFCC3C"/>
            </a:solid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en-US" sz="2000">
                  <a:solidFill>
                    <a:srgbClr val="FFFFFF"/>
                  </a:solidFill>
                  <a:latin typeface="Roboto"/>
                  <a:ea typeface="Roboto"/>
                  <a:cs typeface="Roboto"/>
                  <a:sym typeface="Roboto"/>
                </a:rPr>
                <a:t>2</a:t>
              </a:r>
              <a:endParaRPr sz="2000"/>
            </a:p>
          </p:txBody>
        </p:sp>
      </p:grpSp>
      <p:grpSp>
        <p:nvGrpSpPr>
          <p:cNvPr id="591" name="Google Shape;591;p34"/>
          <p:cNvGrpSpPr/>
          <p:nvPr/>
        </p:nvGrpSpPr>
        <p:grpSpPr>
          <a:xfrm>
            <a:off x="8723259" y="1131326"/>
            <a:ext cx="1937020" cy="4308092"/>
            <a:chOff x="6643157" y="1174640"/>
            <a:chExt cx="1527016" cy="3396210"/>
          </a:xfrm>
        </p:grpSpPr>
        <p:sp>
          <p:nvSpPr>
            <p:cNvPr id="592" name="Google Shape;592;p34"/>
            <p:cNvSpPr/>
            <p:nvPr/>
          </p:nvSpPr>
          <p:spPr>
            <a:xfrm>
              <a:off x="6643165" y="2235650"/>
              <a:ext cx="1527000" cy="2335200"/>
            </a:xfrm>
            <a:prstGeom prst="roundRect">
              <a:avLst>
                <a:gd fmla="val 16667"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93" name="Google Shape;593;p34"/>
            <p:cNvGrpSpPr/>
            <p:nvPr/>
          </p:nvGrpSpPr>
          <p:grpSpPr>
            <a:xfrm>
              <a:off x="6643157" y="3291038"/>
              <a:ext cx="1527016" cy="1209400"/>
              <a:chOff x="2397549" y="2677550"/>
              <a:chExt cx="1346101" cy="1209400"/>
            </a:xfrm>
          </p:grpSpPr>
          <p:sp>
            <p:nvSpPr>
              <p:cNvPr id="594" name="Google Shape;594;p34"/>
              <p:cNvSpPr txBox="1"/>
              <p:nvPr/>
            </p:nvSpPr>
            <p:spPr>
              <a:xfrm>
                <a:off x="2397550" y="2957250"/>
                <a:ext cx="1346100" cy="929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n-US" sz="900">
                    <a:solidFill>
                      <a:srgbClr val="FFFFFF"/>
                    </a:solidFill>
                    <a:latin typeface="Roboto"/>
                    <a:ea typeface="Roboto"/>
                    <a:cs typeface="Roboto"/>
                    <a:sym typeface="Roboto"/>
                  </a:rPr>
                  <a:t>Find your champions that will be your stakeholders in quality. They will help you steer your program.</a:t>
                </a:r>
                <a:endParaRPr sz="900">
                  <a:solidFill>
                    <a:srgbClr val="FFFFFF"/>
                  </a:solidFill>
                  <a:latin typeface="Roboto"/>
                  <a:ea typeface="Roboto"/>
                  <a:cs typeface="Roboto"/>
                  <a:sym typeface="Roboto"/>
                </a:endParaRPr>
              </a:p>
              <a:p>
                <a:pPr indent="0" lvl="0" marL="0" rtl="0" algn="ctr">
                  <a:spcBef>
                    <a:spcPts val="0"/>
                  </a:spcBef>
                  <a:spcAft>
                    <a:spcPts val="0"/>
                  </a:spcAft>
                  <a:buClr>
                    <a:srgbClr val="000000"/>
                  </a:buClr>
                  <a:buSzPts val="1100"/>
                  <a:buFont typeface="Arial"/>
                  <a:buNone/>
                </a:pPr>
                <a:r>
                  <a:t/>
                </a:r>
                <a:endParaRPr sz="1200">
                  <a:solidFill>
                    <a:srgbClr val="FFFFFF"/>
                  </a:solidFill>
                  <a:latin typeface="Roboto"/>
                  <a:ea typeface="Roboto"/>
                  <a:cs typeface="Roboto"/>
                  <a:sym typeface="Roboto"/>
                </a:endParaRPr>
              </a:p>
              <a:p>
                <a:pPr indent="0" lvl="0" marL="0" rtl="0" algn="l">
                  <a:spcBef>
                    <a:spcPts val="0"/>
                  </a:spcBef>
                  <a:spcAft>
                    <a:spcPts val="0"/>
                  </a:spcAft>
                  <a:buNone/>
                </a:pPr>
                <a:r>
                  <a:t/>
                </a:r>
                <a:endParaRPr sz="1200">
                  <a:solidFill>
                    <a:srgbClr val="FFFFFF"/>
                  </a:solidFill>
                  <a:latin typeface="Roboto"/>
                  <a:ea typeface="Roboto"/>
                  <a:cs typeface="Roboto"/>
                  <a:sym typeface="Roboto"/>
                </a:endParaRPr>
              </a:p>
            </p:txBody>
          </p:sp>
          <p:sp>
            <p:nvSpPr>
              <p:cNvPr id="595" name="Google Shape;595;p34"/>
              <p:cNvSpPr txBox="1"/>
              <p:nvPr/>
            </p:nvSpPr>
            <p:spPr>
              <a:xfrm>
                <a:off x="2397549" y="2677550"/>
                <a:ext cx="1346100" cy="348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en-US" sz="1800">
                    <a:solidFill>
                      <a:srgbClr val="FFFFFF"/>
                    </a:solidFill>
                    <a:latin typeface="Fira Sans Extra Condensed"/>
                    <a:ea typeface="Fira Sans Extra Condensed"/>
                    <a:cs typeface="Fira Sans Extra Condensed"/>
                    <a:sym typeface="Fira Sans Extra Condensed"/>
                  </a:rPr>
                  <a:t>Don’t Go Alone</a:t>
                </a:r>
                <a:endParaRPr b="1" sz="1800">
                  <a:solidFill>
                    <a:srgbClr val="FFFFFF"/>
                  </a:solidFill>
                  <a:latin typeface="Fira Sans Extra Condensed"/>
                  <a:ea typeface="Fira Sans Extra Condensed"/>
                  <a:cs typeface="Fira Sans Extra Condensed"/>
                  <a:sym typeface="Fira Sans Extra Condensed"/>
                </a:endParaRPr>
              </a:p>
            </p:txBody>
          </p:sp>
        </p:grpSp>
        <p:sp>
          <p:nvSpPr>
            <p:cNvPr id="596" name="Google Shape;596;p34"/>
            <p:cNvSpPr/>
            <p:nvPr/>
          </p:nvSpPr>
          <p:spPr>
            <a:xfrm>
              <a:off x="6643165" y="1641800"/>
              <a:ext cx="1527000" cy="15270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34"/>
            <p:cNvSpPr/>
            <p:nvPr/>
          </p:nvSpPr>
          <p:spPr>
            <a:xfrm>
              <a:off x="7162225" y="1174640"/>
              <a:ext cx="488886" cy="488886"/>
            </a:xfrm>
            <a:custGeom>
              <a:rect b="b" l="l" r="r" t="t"/>
              <a:pathLst>
                <a:path extrusionOk="0" h="1566" w="1566">
                  <a:moveTo>
                    <a:pt x="796" y="1"/>
                  </a:moveTo>
                  <a:cubicBezTo>
                    <a:pt x="359" y="1"/>
                    <a:pt x="1" y="359"/>
                    <a:pt x="1" y="796"/>
                  </a:cubicBezTo>
                  <a:cubicBezTo>
                    <a:pt x="1" y="1207"/>
                    <a:pt x="359" y="1565"/>
                    <a:pt x="796" y="1565"/>
                  </a:cubicBezTo>
                  <a:cubicBezTo>
                    <a:pt x="1231" y="1565"/>
                    <a:pt x="1565" y="1207"/>
                    <a:pt x="1565" y="796"/>
                  </a:cubicBezTo>
                  <a:cubicBezTo>
                    <a:pt x="1565" y="359"/>
                    <a:pt x="1231" y="1"/>
                    <a:pt x="796"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en-US" sz="2000">
                  <a:solidFill>
                    <a:srgbClr val="FFFFFF"/>
                  </a:solidFill>
                  <a:latin typeface="Roboto"/>
                  <a:ea typeface="Roboto"/>
                  <a:cs typeface="Roboto"/>
                  <a:sym typeface="Roboto"/>
                </a:rPr>
                <a:t>4</a:t>
              </a:r>
              <a:endParaRPr b="1" sz="2000">
                <a:solidFill>
                  <a:srgbClr val="FFFFFF"/>
                </a:solidFill>
                <a:latin typeface="Roboto"/>
                <a:ea typeface="Roboto"/>
                <a:cs typeface="Roboto"/>
                <a:sym typeface="Roboto"/>
              </a:endParaRPr>
            </a:p>
          </p:txBody>
        </p:sp>
      </p:grpSp>
      <p:sp>
        <p:nvSpPr>
          <p:cNvPr id="598" name="Google Shape;598;p34"/>
          <p:cNvSpPr/>
          <p:nvPr/>
        </p:nvSpPr>
        <p:spPr>
          <a:xfrm>
            <a:off x="4237589" y="2032604"/>
            <a:ext cx="1319508" cy="1319508"/>
          </a:xfrm>
          <a:custGeom>
            <a:rect b="b" l="l" r="r" t="t"/>
            <a:pathLst>
              <a:path extrusionOk="0" h="9693" w="9693">
                <a:moveTo>
                  <a:pt x="4844" y="1"/>
                </a:moveTo>
                <a:cubicBezTo>
                  <a:pt x="2173" y="1"/>
                  <a:pt x="1" y="2173"/>
                  <a:pt x="1" y="4849"/>
                </a:cubicBezTo>
                <a:cubicBezTo>
                  <a:pt x="1" y="7520"/>
                  <a:pt x="2173" y="9692"/>
                  <a:pt x="4844" y="9692"/>
                </a:cubicBezTo>
                <a:cubicBezTo>
                  <a:pt x="7520" y="9692"/>
                  <a:pt x="9692" y="7520"/>
                  <a:pt x="9692" y="4849"/>
                </a:cubicBezTo>
                <a:cubicBezTo>
                  <a:pt x="9692" y="2173"/>
                  <a:pt x="7520" y="1"/>
                  <a:pt x="4844" y="1"/>
                </a:cubicBezTo>
                <a:close/>
              </a:path>
            </a:pathLst>
          </a:custGeom>
          <a:solidFill>
            <a:srgbClr val="FFCC3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99" name="Google Shape;599;p34"/>
          <p:cNvPicPr preferRelativeResize="0"/>
          <p:nvPr/>
        </p:nvPicPr>
        <p:blipFill>
          <a:blip r:embed="rId6">
            <a:alphaModFix/>
          </a:blip>
          <a:stretch>
            <a:fillRect/>
          </a:stretch>
        </p:blipFill>
        <p:spPr>
          <a:xfrm>
            <a:off x="4431876" y="2255493"/>
            <a:ext cx="873712" cy="873709"/>
          </a:xfrm>
          <a:prstGeom prst="rect">
            <a:avLst/>
          </a:prstGeom>
          <a:noFill/>
          <a:ln>
            <a:noFill/>
          </a:ln>
        </p:spPr>
      </p:pic>
      <p:pic>
        <p:nvPicPr>
          <p:cNvPr id="600" name="Google Shape;600;p34"/>
          <p:cNvPicPr preferRelativeResize="0"/>
          <p:nvPr/>
        </p:nvPicPr>
        <p:blipFill>
          <a:blip r:embed="rId7">
            <a:alphaModFix/>
          </a:blip>
          <a:stretch>
            <a:fillRect/>
          </a:stretch>
        </p:blipFill>
        <p:spPr>
          <a:xfrm>
            <a:off x="6780425" y="2090138"/>
            <a:ext cx="1028325" cy="1028325"/>
          </a:xfrm>
          <a:prstGeom prst="rect">
            <a:avLst/>
          </a:prstGeom>
          <a:noFill/>
          <a:ln>
            <a:noFill/>
          </a:ln>
        </p:spPr>
      </p:pic>
      <p:sp>
        <p:nvSpPr>
          <p:cNvPr id="601" name="Google Shape;601;p34"/>
          <p:cNvSpPr/>
          <p:nvPr/>
        </p:nvSpPr>
        <p:spPr>
          <a:xfrm>
            <a:off x="9031816" y="2033101"/>
            <a:ext cx="1318849" cy="1318713"/>
          </a:xfrm>
          <a:custGeom>
            <a:rect b="b" l="l" r="r" t="t"/>
            <a:pathLst>
              <a:path extrusionOk="0" h="9687" w="9688">
                <a:moveTo>
                  <a:pt x="4844" y="0"/>
                </a:moveTo>
                <a:cubicBezTo>
                  <a:pt x="2169" y="0"/>
                  <a:pt x="1" y="2168"/>
                  <a:pt x="1" y="4844"/>
                </a:cubicBezTo>
                <a:cubicBezTo>
                  <a:pt x="1" y="7519"/>
                  <a:pt x="2169" y="9687"/>
                  <a:pt x="4844" y="9687"/>
                </a:cubicBezTo>
                <a:cubicBezTo>
                  <a:pt x="7520" y="9687"/>
                  <a:pt x="9688" y="7519"/>
                  <a:pt x="9688" y="4844"/>
                </a:cubicBezTo>
                <a:cubicBezTo>
                  <a:pt x="9688" y="2168"/>
                  <a:pt x="7520" y="0"/>
                  <a:pt x="484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02" name="Google Shape;602;p34"/>
          <p:cNvPicPr preferRelativeResize="0"/>
          <p:nvPr/>
        </p:nvPicPr>
        <p:blipFill>
          <a:blip r:embed="rId8">
            <a:alphaModFix/>
          </a:blip>
          <a:stretch>
            <a:fillRect/>
          </a:stretch>
        </p:blipFill>
        <p:spPr>
          <a:xfrm>
            <a:off x="9283575" y="2167450"/>
            <a:ext cx="873725" cy="8737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6" name="Shape 606"/>
        <p:cNvGrpSpPr/>
        <p:nvPr/>
      </p:nvGrpSpPr>
      <p:grpSpPr>
        <a:xfrm>
          <a:off x="0" y="0"/>
          <a:ext cx="0" cy="0"/>
          <a:chOff x="0" y="0"/>
          <a:chExt cx="0" cy="0"/>
        </a:xfrm>
      </p:grpSpPr>
      <p:pic>
        <p:nvPicPr>
          <p:cNvPr id="607" name="Google Shape;607;p35"/>
          <p:cNvPicPr preferRelativeResize="0"/>
          <p:nvPr/>
        </p:nvPicPr>
        <p:blipFill rotWithShape="1">
          <a:blip r:embed="rId3">
            <a:alphaModFix/>
          </a:blip>
          <a:srcRect b="0" l="0" r="0" t="0"/>
          <a:stretch/>
        </p:blipFill>
        <p:spPr>
          <a:xfrm>
            <a:off x="-798881" y="-775561"/>
            <a:ext cx="13789762" cy="8186057"/>
          </a:xfrm>
          <a:prstGeom prst="rect">
            <a:avLst/>
          </a:prstGeom>
          <a:noFill/>
          <a:ln>
            <a:noFill/>
          </a:ln>
        </p:spPr>
      </p:pic>
      <p:sp>
        <p:nvSpPr>
          <p:cNvPr id="608" name="Google Shape;608;p35"/>
          <p:cNvSpPr/>
          <p:nvPr/>
        </p:nvSpPr>
        <p:spPr>
          <a:xfrm>
            <a:off x="3753052" y="3520668"/>
            <a:ext cx="2831577" cy="2831577"/>
          </a:xfrm>
          <a:prstGeom prst="ellipse">
            <a:avLst/>
          </a:prstGeom>
          <a:solidFill>
            <a:srgbClr val="0E7EC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person in a suit with his arms crossed&#10;&#10;Description automatically generated with medium confidence" id="609" name="Google Shape;609;p35"/>
          <p:cNvPicPr preferRelativeResize="0"/>
          <p:nvPr/>
        </p:nvPicPr>
        <p:blipFill rotWithShape="1">
          <a:blip r:embed="rId4">
            <a:alphaModFix/>
          </a:blip>
          <a:srcRect b="0" l="-13582" r="-13582" t="15223"/>
          <a:stretch/>
        </p:blipFill>
        <p:spPr>
          <a:xfrm>
            <a:off x="3753052" y="3520668"/>
            <a:ext cx="2831576" cy="2831577"/>
          </a:xfrm>
          <a:prstGeom prst="ellipse">
            <a:avLst/>
          </a:prstGeom>
          <a:noFill/>
          <a:ln>
            <a:noFill/>
          </a:ln>
        </p:spPr>
      </p:pic>
      <p:sp>
        <p:nvSpPr>
          <p:cNvPr id="610" name="Google Shape;610;p35"/>
          <p:cNvSpPr txBox="1"/>
          <p:nvPr/>
        </p:nvSpPr>
        <p:spPr>
          <a:xfrm>
            <a:off x="6990958" y="803282"/>
            <a:ext cx="5776800" cy="1015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000"/>
              <a:buFont typeface="Arial"/>
              <a:buNone/>
            </a:pPr>
            <a:r>
              <a:rPr b="1" i="0" lang="en-US" sz="6000" u="none" cap="none" strike="noStrike">
                <a:solidFill>
                  <a:schemeClr val="lt2"/>
                </a:solidFill>
                <a:latin typeface="Montserrat"/>
                <a:ea typeface="Montserrat"/>
                <a:cs typeface="Montserrat"/>
                <a:sym typeface="Montserrat"/>
              </a:rPr>
              <a:t>THANK </a:t>
            </a:r>
            <a:r>
              <a:rPr b="0" i="0" lang="en-US" sz="6000" u="none" cap="none" strike="noStrike">
                <a:solidFill>
                  <a:schemeClr val="lt2"/>
                </a:solidFill>
                <a:latin typeface="Montserrat"/>
                <a:ea typeface="Montserrat"/>
                <a:cs typeface="Montserrat"/>
                <a:sym typeface="Montserrat"/>
              </a:rPr>
              <a:t>YOU</a:t>
            </a:r>
            <a:endParaRPr b="0" i="0" sz="1400" u="none" cap="none" strike="noStrike">
              <a:solidFill>
                <a:srgbClr val="000000"/>
              </a:solidFill>
              <a:latin typeface="Arial"/>
              <a:ea typeface="Arial"/>
              <a:cs typeface="Arial"/>
              <a:sym typeface="Arial"/>
            </a:endParaRPr>
          </a:p>
        </p:txBody>
      </p:sp>
      <p:sp>
        <p:nvSpPr>
          <p:cNvPr id="611" name="Google Shape;611;p35"/>
          <p:cNvSpPr txBox="1"/>
          <p:nvPr/>
        </p:nvSpPr>
        <p:spPr>
          <a:xfrm>
            <a:off x="3809697" y="4390845"/>
            <a:ext cx="968651"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Your picture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or talk title</a:t>
            </a:r>
            <a:endParaRPr b="0" i="0" sz="1800" u="none" cap="none" strike="noStrike">
              <a:solidFill>
                <a:schemeClr val="dk1"/>
              </a:solidFill>
              <a:latin typeface="Calibri"/>
              <a:ea typeface="Calibri"/>
              <a:cs typeface="Calibri"/>
              <a:sym typeface="Calibri"/>
            </a:endParaRPr>
          </a:p>
        </p:txBody>
      </p:sp>
      <p:pic>
        <p:nvPicPr>
          <p:cNvPr id="612" name="Google Shape;612;p35"/>
          <p:cNvPicPr preferRelativeResize="0"/>
          <p:nvPr/>
        </p:nvPicPr>
        <p:blipFill>
          <a:blip r:embed="rId5">
            <a:alphaModFix/>
          </a:blip>
          <a:stretch>
            <a:fillRect/>
          </a:stretch>
        </p:blipFill>
        <p:spPr>
          <a:xfrm>
            <a:off x="3644825" y="3277463"/>
            <a:ext cx="3048000" cy="3318000"/>
          </a:xfrm>
          <a:prstGeom prst="ellipse">
            <a:avLst/>
          </a:prstGeom>
          <a:noFill/>
          <a:ln>
            <a:noFill/>
          </a:ln>
        </p:spPr>
      </p:pic>
      <p:pic>
        <p:nvPicPr>
          <p:cNvPr id="613" name="Google Shape;613;p35"/>
          <p:cNvPicPr preferRelativeResize="0"/>
          <p:nvPr/>
        </p:nvPicPr>
        <p:blipFill>
          <a:blip r:embed="rId6">
            <a:alphaModFix/>
          </a:blip>
          <a:stretch>
            <a:fillRect/>
          </a:stretch>
        </p:blipFill>
        <p:spPr>
          <a:xfrm>
            <a:off x="6930600" y="4923507"/>
            <a:ext cx="761075" cy="761075"/>
          </a:xfrm>
          <a:prstGeom prst="rect">
            <a:avLst/>
          </a:prstGeom>
          <a:noFill/>
          <a:ln>
            <a:noFill/>
          </a:ln>
        </p:spPr>
      </p:pic>
      <p:sp>
        <p:nvSpPr>
          <p:cNvPr id="614" name="Google Shape;614;p35"/>
          <p:cNvSpPr txBox="1"/>
          <p:nvPr/>
        </p:nvSpPr>
        <p:spPr>
          <a:xfrm>
            <a:off x="7790600" y="5141232"/>
            <a:ext cx="4177500" cy="5310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b="1" lang="en-US" sz="2500">
                <a:solidFill>
                  <a:schemeClr val="lt2"/>
                </a:solidFill>
                <a:latin typeface="Montserrat"/>
                <a:ea typeface="Montserrat"/>
                <a:cs typeface="Montserrat"/>
                <a:sym typeface="Montserrat"/>
              </a:rPr>
              <a:t>linkedin.com/in/jeffsing</a:t>
            </a:r>
            <a:endParaRPr sz="2500">
              <a:solidFill>
                <a:schemeClr val="lt2"/>
              </a:solidFill>
              <a:latin typeface="Calibri"/>
              <a:ea typeface="Calibri"/>
              <a:cs typeface="Calibri"/>
              <a:sym typeface="Calibri"/>
            </a:endParaRPr>
          </a:p>
        </p:txBody>
      </p:sp>
      <p:sp>
        <p:nvSpPr>
          <p:cNvPr id="615" name="Google Shape;615;p35"/>
          <p:cNvSpPr txBox="1"/>
          <p:nvPr/>
        </p:nvSpPr>
        <p:spPr>
          <a:xfrm>
            <a:off x="7504383" y="1746507"/>
            <a:ext cx="5776800" cy="723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000"/>
              <a:buFont typeface="Arial"/>
              <a:buNone/>
            </a:pPr>
            <a:r>
              <a:rPr b="1" lang="en-US" sz="4100">
                <a:solidFill>
                  <a:schemeClr val="lt2"/>
                </a:solidFill>
                <a:latin typeface="Montserrat"/>
                <a:ea typeface="Montserrat"/>
                <a:cs typeface="Montserrat"/>
                <a:sym typeface="Montserrat"/>
              </a:rPr>
              <a:t>Stay In Touch!</a:t>
            </a:r>
            <a:endParaRPr b="0" i="0" sz="4100" u="none" cap="none" strike="noStrike">
              <a:solidFill>
                <a:srgbClr val="000000"/>
              </a:solidFill>
              <a:latin typeface="Arial"/>
              <a:ea typeface="Arial"/>
              <a:cs typeface="Arial"/>
              <a:sym typeface="Arial"/>
            </a:endParaRPr>
          </a:p>
        </p:txBody>
      </p:sp>
      <p:pic>
        <p:nvPicPr>
          <p:cNvPr id="616" name="Google Shape;616;p35"/>
          <p:cNvPicPr preferRelativeResize="0"/>
          <p:nvPr/>
        </p:nvPicPr>
        <p:blipFill>
          <a:blip r:embed="rId7">
            <a:alphaModFix/>
          </a:blip>
          <a:stretch>
            <a:fillRect/>
          </a:stretch>
        </p:blipFill>
        <p:spPr>
          <a:xfrm>
            <a:off x="6949488" y="5794357"/>
            <a:ext cx="723300" cy="723300"/>
          </a:xfrm>
          <a:prstGeom prst="rect">
            <a:avLst/>
          </a:prstGeom>
          <a:noFill/>
          <a:ln>
            <a:noFill/>
          </a:ln>
        </p:spPr>
      </p:pic>
      <p:sp>
        <p:nvSpPr>
          <p:cNvPr id="617" name="Google Shape;617;p35"/>
          <p:cNvSpPr txBox="1"/>
          <p:nvPr/>
        </p:nvSpPr>
        <p:spPr>
          <a:xfrm>
            <a:off x="7790600" y="5983061"/>
            <a:ext cx="4177500" cy="5310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b="1" lang="en-US" sz="2500">
                <a:solidFill>
                  <a:schemeClr val="lt2"/>
                </a:solidFill>
                <a:latin typeface="Montserrat"/>
                <a:ea typeface="Montserrat"/>
                <a:cs typeface="Montserrat"/>
                <a:sym typeface="Montserrat"/>
              </a:rPr>
              <a:t>jeff.sing@iterable.com</a:t>
            </a:r>
            <a:endParaRPr sz="2500">
              <a:solidFill>
                <a:schemeClr val="lt2"/>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3" name="Shape 133"/>
        <p:cNvGrpSpPr/>
        <p:nvPr/>
      </p:nvGrpSpPr>
      <p:grpSpPr>
        <a:xfrm>
          <a:off x="0" y="0"/>
          <a:ext cx="0" cy="0"/>
          <a:chOff x="0" y="0"/>
          <a:chExt cx="0" cy="0"/>
        </a:xfrm>
      </p:grpSpPr>
      <p:sp>
        <p:nvSpPr>
          <p:cNvPr id="134" name="Google Shape;134;p15"/>
          <p:cNvSpPr txBox="1"/>
          <p:nvPr>
            <p:ph type="title"/>
          </p:nvPr>
        </p:nvSpPr>
        <p:spPr>
          <a:xfrm>
            <a:off x="838200" y="365125"/>
            <a:ext cx="10515600" cy="1325700"/>
          </a:xfrm>
          <a:prstGeom prst="rect">
            <a:avLst/>
          </a:prstGeom>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135" name="Google Shape;135;p15"/>
          <p:cNvSpPr txBox="1"/>
          <p:nvPr>
            <p:ph idx="1" type="body"/>
          </p:nvPr>
        </p:nvSpPr>
        <p:spPr>
          <a:xfrm>
            <a:off x="838200" y="1825625"/>
            <a:ext cx="10515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pic>
        <p:nvPicPr>
          <p:cNvPr id="136" name="Google Shape;136;p15"/>
          <p:cNvPicPr preferRelativeResize="0"/>
          <p:nvPr/>
        </p:nvPicPr>
        <p:blipFill>
          <a:blip r:embed="rId4">
            <a:alphaModFix/>
          </a:blip>
          <a:stretch>
            <a:fillRect/>
          </a:stretch>
        </p:blipFill>
        <p:spPr>
          <a:xfrm>
            <a:off x="-331125" y="-2254450"/>
            <a:ext cx="13494899" cy="17469972"/>
          </a:xfrm>
          <a:prstGeom prst="rect">
            <a:avLst/>
          </a:prstGeom>
          <a:noFill/>
          <a:ln>
            <a:noFill/>
          </a:ln>
        </p:spPr>
      </p:pic>
      <p:sp>
        <p:nvSpPr>
          <p:cNvPr id="137" name="Google Shape;137;p15"/>
          <p:cNvSpPr txBox="1"/>
          <p:nvPr>
            <p:ph type="title"/>
          </p:nvPr>
        </p:nvSpPr>
        <p:spPr>
          <a:xfrm>
            <a:off x="366250" y="5742675"/>
            <a:ext cx="11699700" cy="1325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ED701A"/>
              </a:buClr>
              <a:buSzPts val="4400"/>
              <a:buFont typeface="Montserrat"/>
              <a:buNone/>
            </a:pPr>
            <a:r>
              <a:rPr b="1" lang="en-US" sz="3000">
                <a:solidFill>
                  <a:schemeClr val="accent2"/>
                </a:solidFill>
                <a:latin typeface="Montserrat"/>
                <a:ea typeface="Montserrat"/>
                <a:cs typeface="Montserrat"/>
                <a:sym typeface="Montserrat"/>
              </a:rPr>
              <a:t>Building a Modern QA Program from the Ground Up…</a:t>
            </a:r>
            <a:endParaRPr sz="3000">
              <a:solidFill>
                <a:schemeClr val="accent2"/>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16"/>
          <p:cNvSpPr txBox="1"/>
          <p:nvPr>
            <p:ph type="title"/>
          </p:nvPr>
        </p:nvSpPr>
        <p:spPr>
          <a:xfrm>
            <a:off x="838200" y="365125"/>
            <a:ext cx="10515600" cy="132556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ED701A"/>
              </a:buClr>
              <a:buSzPts val="4400"/>
              <a:buFont typeface="Montserrat"/>
              <a:buNone/>
            </a:pPr>
            <a:r>
              <a:rPr b="1" lang="en-US">
                <a:solidFill>
                  <a:srgbClr val="ED701A"/>
                </a:solidFill>
                <a:latin typeface="Montserrat"/>
                <a:ea typeface="Montserrat"/>
                <a:cs typeface="Montserrat"/>
                <a:sym typeface="Montserrat"/>
              </a:rPr>
              <a:t>TRADITIONAL QA IN THE SDLC</a:t>
            </a:r>
            <a:endParaRPr/>
          </a:p>
        </p:txBody>
      </p:sp>
      <p:sp>
        <p:nvSpPr>
          <p:cNvPr id="143" name="Google Shape;143;p16"/>
          <p:cNvSpPr txBox="1"/>
          <p:nvPr/>
        </p:nvSpPr>
        <p:spPr>
          <a:xfrm>
            <a:off x="472200" y="6322675"/>
            <a:ext cx="93315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lt1"/>
                </a:solidFill>
                <a:latin typeface="Montserrat"/>
                <a:ea typeface="Montserrat"/>
                <a:cs typeface="Montserrat"/>
                <a:sym typeface="Montserrat"/>
              </a:rPr>
              <a:t>TOPIC</a:t>
            </a:r>
            <a:r>
              <a:rPr b="1" lang="en-US" sz="2000">
                <a:solidFill>
                  <a:schemeClr val="lt1"/>
                </a:solidFill>
                <a:latin typeface="Montserrat"/>
                <a:ea typeface="Montserrat"/>
                <a:cs typeface="Montserrat"/>
                <a:sym typeface="Montserrat"/>
              </a:rPr>
              <a:t>: BUILDING A MODERN QA PROGRAM FROM THE GROUND UP</a:t>
            </a:r>
            <a:endParaRPr b="0" i="0" sz="2400" u="none" cap="none" strike="noStrike">
              <a:solidFill>
                <a:schemeClr val="lt1"/>
              </a:solidFill>
              <a:latin typeface="Montserrat"/>
              <a:ea typeface="Montserrat"/>
              <a:cs typeface="Montserrat"/>
              <a:sym typeface="Montserrat"/>
            </a:endParaRPr>
          </a:p>
        </p:txBody>
      </p:sp>
      <p:pic>
        <p:nvPicPr>
          <p:cNvPr id="144" name="Google Shape;144;p16"/>
          <p:cNvPicPr preferRelativeResize="0"/>
          <p:nvPr/>
        </p:nvPicPr>
        <p:blipFill rotWithShape="1">
          <a:blip r:embed="rId3">
            <a:alphaModFix/>
          </a:blip>
          <a:srcRect b="0" l="0" r="0" t="0"/>
          <a:stretch/>
        </p:blipFill>
        <p:spPr>
          <a:xfrm rot="-2403032">
            <a:off x="78659" y="6170896"/>
            <a:ext cx="871015" cy="561945"/>
          </a:xfrm>
          <a:prstGeom prst="rect">
            <a:avLst/>
          </a:prstGeom>
          <a:noFill/>
          <a:ln>
            <a:noFill/>
          </a:ln>
        </p:spPr>
      </p:pic>
      <p:cxnSp>
        <p:nvCxnSpPr>
          <p:cNvPr id="145" name="Google Shape;145;p16"/>
          <p:cNvCxnSpPr/>
          <p:nvPr/>
        </p:nvCxnSpPr>
        <p:spPr>
          <a:xfrm>
            <a:off x="430306" y="5782235"/>
            <a:ext cx="10400254" cy="0"/>
          </a:xfrm>
          <a:prstGeom prst="straightConnector1">
            <a:avLst/>
          </a:prstGeom>
          <a:noFill/>
          <a:ln cap="flat" cmpd="sng" w="9525">
            <a:solidFill>
              <a:srgbClr val="ED701A"/>
            </a:solidFill>
            <a:prstDash val="solid"/>
            <a:miter lim="800000"/>
            <a:headEnd len="sm" w="sm" type="none"/>
            <a:tailEnd len="sm" w="sm" type="none"/>
          </a:ln>
        </p:spPr>
      </p:cxnSp>
      <p:pic>
        <p:nvPicPr>
          <p:cNvPr descr="A picture containing text, sign&#10;&#10;Description automatically generated" id="146" name="Google Shape;146;p16"/>
          <p:cNvPicPr preferRelativeResize="0"/>
          <p:nvPr/>
        </p:nvPicPr>
        <p:blipFill rotWithShape="1">
          <a:blip r:embed="rId4">
            <a:alphaModFix/>
          </a:blip>
          <a:srcRect b="0" l="0" r="0" t="0"/>
          <a:stretch/>
        </p:blipFill>
        <p:spPr>
          <a:xfrm>
            <a:off x="11059592" y="5716591"/>
            <a:ext cx="1055287" cy="1141409"/>
          </a:xfrm>
          <a:prstGeom prst="rect">
            <a:avLst/>
          </a:prstGeom>
          <a:noFill/>
          <a:ln>
            <a:noFill/>
          </a:ln>
        </p:spPr>
      </p:pic>
      <p:pic>
        <p:nvPicPr>
          <p:cNvPr id="147" name="Google Shape;147;p16"/>
          <p:cNvPicPr preferRelativeResize="0"/>
          <p:nvPr/>
        </p:nvPicPr>
        <p:blipFill>
          <a:blip r:embed="rId5">
            <a:alphaModFix/>
          </a:blip>
          <a:stretch>
            <a:fillRect/>
          </a:stretch>
        </p:blipFill>
        <p:spPr>
          <a:xfrm>
            <a:off x="2255250" y="1690700"/>
            <a:ext cx="7143750" cy="3086100"/>
          </a:xfrm>
          <a:prstGeom prst="rect">
            <a:avLst/>
          </a:prstGeom>
          <a:noFill/>
          <a:ln>
            <a:noFill/>
          </a:ln>
        </p:spPr>
      </p:pic>
      <p:sp>
        <p:nvSpPr>
          <p:cNvPr id="148" name="Google Shape;148;p16"/>
          <p:cNvSpPr/>
          <p:nvPr/>
        </p:nvSpPr>
        <p:spPr>
          <a:xfrm>
            <a:off x="372050" y="1809750"/>
            <a:ext cx="1313400" cy="570000"/>
          </a:xfrm>
          <a:prstGeom prst="rect">
            <a:avLst/>
          </a:prstGeom>
          <a:solidFill>
            <a:schemeClr val="accent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a:solidFill>
                  <a:schemeClr val="lt1"/>
                </a:solidFill>
                <a:latin typeface="Montserrat"/>
                <a:ea typeface="Montserrat"/>
                <a:cs typeface="Montserrat"/>
                <a:sym typeface="Montserrat"/>
              </a:rPr>
              <a:t>Test Plan</a:t>
            </a:r>
            <a:endParaRPr b="1">
              <a:solidFill>
                <a:schemeClr val="lt1"/>
              </a:solidFill>
              <a:latin typeface="Montserrat"/>
              <a:ea typeface="Montserrat"/>
              <a:cs typeface="Montserrat"/>
              <a:sym typeface="Montserrat"/>
            </a:endParaRPr>
          </a:p>
        </p:txBody>
      </p:sp>
      <p:sp>
        <p:nvSpPr>
          <p:cNvPr id="149" name="Google Shape;149;p16"/>
          <p:cNvSpPr/>
          <p:nvPr/>
        </p:nvSpPr>
        <p:spPr>
          <a:xfrm>
            <a:off x="372050" y="2948750"/>
            <a:ext cx="1313400" cy="570000"/>
          </a:xfrm>
          <a:prstGeom prst="rect">
            <a:avLst/>
          </a:prstGeom>
          <a:solidFill>
            <a:schemeClr val="accent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a:solidFill>
                  <a:schemeClr val="lt1"/>
                </a:solidFill>
                <a:latin typeface="Montserrat"/>
                <a:ea typeface="Montserrat"/>
                <a:cs typeface="Montserrat"/>
                <a:sym typeface="Montserrat"/>
              </a:rPr>
              <a:t>Test Case</a:t>
            </a:r>
            <a:endParaRPr b="1">
              <a:solidFill>
                <a:schemeClr val="lt1"/>
              </a:solidFill>
              <a:latin typeface="Montserrat"/>
              <a:ea typeface="Montserrat"/>
              <a:cs typeface="Montserrat"/>
              <a:sym typeface="Montserrat"/>
            </a:endParaRPr>
          </a:p>
        </p:txBody>
      </p:sp>
      <p:sp>
        <p:nvSpPr>
          <p:cNvPr id="150" name="Google Shape;150;p16"/>
          <p:cNvSpPr/>
          <p:nvPr/>
        </p:nvSpPr>
        <p:spPr>
          <a:xfrm>
            <a:off x="372050" y="4066213"/>
            <a:ext cx="1313400" cy="570000"/>
          </a:xfrm>
          <a:prstGeom prst="rect">
            <a:avLst/>
          </a:prstGeom>
          <a:solidFill>
            <a:schemeClr val="accent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a:solidFill>
                  <a:schemeClr val="lt1"/>
                </a:solidFill>
                <a:latin typeface="Montserrat"/>
                <a:ea typeface="Montserrat"/>
                <a:cs typeface="Montserrat"/>
                <a:sym typeface="Montserrat"/>
              </a:rPr>
              <a:t>Automation</a:t>
            </a:r>
            <a:endParaRPr b="1">
              <a:solidFill>
                <a:schemeClr val="lt1"/>
              </a:solidFill>
              <a:latin typeface="Montserrat"/>
              <a:ea typeface="Montserrat"/>
              <a:cs typeface="Montserrat"/>
              <a:sym typeface="Montserrat"/>
            </a:endParaRPr>
          </a:p>
        </p:txBody>
      </p:sp>
      <p:sp>
        <p:nvSpPr>
          <p:cNvPr id="151" name="Google Shape;151;p16"/>
          <p:cNvSpPr/>
          <p:nvPr/>
        </p:nvSpPr>
        <p:spPr>
          <a:xfrm>
            <a:off x="9746200" y="4066213"/>
            <a:ext cx="1313400" cy="570000"/>
          </a:xfrm>
          <a:prstGeom prst="rect">
            <a:avLst/>
          </a:prstGeom>
          <a:solidFill>
            <a:schemeClr val="accent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a:solidFill>
                  <a:schemeClr val="lt1"/>
                </a:solidFill>
                <a:latin typeface="Montserrat"/>
                <a:ea typeface="Montserrat"/>
                <a:cs typeface="Montserrat"/>
                <a:sym typeface="Montserrat"/>
              </a:rPr>
              <a:t>Execute Tests</a:t>
            </a:r>
            <a:endParaRPr b="1">
              <a:solidFill>
                <a:schemeClr val="lt1"/>
              </a:solidFill>
              <a:latin typeface="Montserrat"/>
              <a:ea typeface="Montserrat"/>
              <a:cs typeface="Montserrat"/>
              <a:sym typeface="Montserrat"/>
            </a:endParaRPr>
          </a:p>
        </p:txBody>
      </p:sp>
      <p:sp>
        <p:nvSpPr>
          <p:cNvPr id="152" name="Google Shape;152;p16"/>
          <p:cNvSpPr/>
          <p:nvPr/>
        </p:nvSpPr>
        <p:spPr>
          <a:xfrm>
            <a:off x="9746200" y="2948738"/>
            <a:ext cx="1313400" cy="570000"/>
          </a:xfrm>
          <a:prstGeom prst="rect">
            <a:avLst/>
          </a:prstGeom>
          <a:solidFill>
            <a:schemeClr val="accent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a:solidFill>
                  <a:schemeClr val="lt1"/>
                </a:solidFill>
                <a:latin typeface="Montserrat"/>
                <a:ea typeface="Montserrat"/>
                <a:cs typeface="Montserrat"/>
                <a:sym typeface="Montserrat"/>
              </a:rPr>
              <a:t>Support Release</a:t>
            </a:r>
            <a:endParaRPr b="1">
              <a:solidFill>
                <a:schemeClr val="lt1"/>
              </a:solidFill>
              <a:latin typeface="Montserrat"/>
              <a:ea typeface="Montserrat"/>
              <a:cs typeface="Montserrat"/>
              <a:sym typeface="Montserrat"/>
            </a:endParaRPr>
          </a:p>
        </p:txBody>
      </p:sp>
      <p:sp>
        <p:nvSpPr>
          <p:cNvPr id="153" name="Google Shape;153;p16"/>
          <p:cNvSpPr/>
          <p:nvPr/>
        </p:nvSpPr>
        <p:spPr>
          <a:xfrm>
            <a:off x="9746200" y="1831263"/>
            <a:ext cx="1313400" cy="570000"/>
          </a:xfrm>
          <a:prstGeom prst="rect">
            <a:avLst/>
          </a:prstGeom>
          <a:solidFill>
            <a:schemeClr val="accent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a:solidFill>
                  <a:schemeClr val="lt1"/>
                </a:solidFill>
                <a:latin typeface="Montserrat"/>
                <a:ea typeface="Montserrat"/>
                <a:cs typeface="Montserrat"/>
                <a:sym typeface="Montserrat"/>
              </a:rPr>
              <a:t>Defect Support</a:t>
            </a:r>
            <a:endParaRPr b="1">
              <a:solidFill>
                <a:schemeClr val="lt1"/>
              </a:solidFill>
              <a:latin typeface="Montserrat"/>
              <a:ea typeface="Montserrat"/>
              <a:cs typeface="Montserrat"/>
              <a:sym typeface="Montserrat"/>
            </a:endParaRPr>
          </a:p>
        </p:txBody>
      </p:sp>
      <p:cxnSp>
        <p:nvCxnSpPr>
          <p:cNvPr id="154" name="Google Shape;154;p16"/>
          <p:cNvCxnSpPr>
            <a:stCxn id="148" idx="2"/>
            <a:endCxn id="149" idx="0"/>
          </p:cNvCxnSpPr>
          <p:nvPr/>
        </p:nvCxnSpPr>
        <p:spPr>
          <a:xfrm>
            <a:off x="1028750" y="2379750"/>
            <a:ext cx="0" cy="569100"/>
          </a:xfrm>
          <a:prstGeom prst="straightConnector1">
            <a:avLst/>
          </a:prstGeom>
          <a:noFill/>
          <a:ln cap="flat" cmpd="sng" w="28575">
            <a:solidFill>
              <a:schemeClr val="lt1"/>
            </a:solidFill>
            <a:prstDash val="solid"/>
            <a:round/>
            <a:headEnd len="med" w="med" type="none"/>
            <a:tailEnd len="med" w="med" type="triangle"/>
          </a:ln>
        </p:spPr>
      </p:cxnSp>
      <p:cxnSp>
        <p:nvCxnSpPr>
          <p:cNvPr id="155" name="Google Shape;155;p16"/>
          <p:cNvCxnSpPr/>
          <p:nvPr/>
        </p:nvCxnSpPr>
        <p:spPr>
          <a:xfrm>
            <a:off x="1028750" y="3522750"/>
            <a:ext cx="0" cy="569100"/>
          </a:xfrm>
          <a:prstGeom prst="straightConnector1">
            <a:avLst/>
          </a:prstGeom>
          <a:noFill/>
          <a:ln cap="flat" cmpd="sng" w="28575">
            <a:solidFill>
              <a:schemeClr val="lt1"/>
            </a:solidFill>
            <a:prstDash val="solid"/>
            <a:round/>
            <a:headEnd len="med" w="med" type="none"/>
            <a:tailEnd len="med" w="med" type="triangle"/>
          </a:ln>
        </p:spPr>
      </p:cxnSp>
      <p:cxnSp>
        <p:nvCxnSpPr>
          <p:cNvPr id="156" name="Google Shape;156;p16"/>
          <p:cNvCxnSpPr>
            <a:stCxn id="150" idx="2"/>
          </p:cNvCxnSpPr>
          <p:nvPr/>
        </p:nvCxnSpPr>
        <p:spPr>
          <a:xfrm>
            <a:off x="1028750" y="4636213"/>
            <a:ext cx="0" cy="473100"/>
          </a:xfrm>
          <a:prstGeom prst="straightConnector1">
            <a:avLst/>
          </a:prstGeom>
          <a:noFill/>
          <a:ln cap="flat" cmpd="sng" w="28575">
            <a:solidFill>
              <a:schemeClr val="lt1"/>
            </a:solidFill>
            <a:prstDash val="solid"/>
            <a:round/>
            <a:headEnd len="med" w="med" type="none"/>
            <a:tailEnd len="med" w="med" type="none"/>
          </a:ln>
        </p:spPr>
      </p:cxnSp>
      <p:cxnSp>
        <p:nvCxnSpPr>
          <p:cNvPr id="157" name="Google Shape;157;p16"/>
          <p:cNvCxnSpPr/>
          <p:nvPr/>
        </p:nvCxnSpPr>
        <p:spPr>
          <a:xfrm>
            <a:off x="1012713" y="5120900"/>
            <a:ext cx="9412500" cy="0"/>
          </a:xfrm>
          <a:prstGeom prst="straightConnector1">
            <a:avLst/>
          </a:prstGeom>
          <a:noFill/>
          <a:ln cap="flat" cmpd="sng" w="28575">
            <a:solidFill>
              <a:schemeClr val="lt1"/>
            </a:solidFill>
            <a:prstDash val="solid"/>
            <a:round/>
            <a:headEnd len="med" w="med" type="none"/>
            <a:tailEnd len="med" w="med" type="none"/>
          </a:ln>
        </p:spPr>
      </p:cxnSp>
      <p:cxnSp>
        <p:nvCxnSpPr>
          <p:cNvPr id="158" name="Google Shape;158;p16"/>
          <p:cNvCxnSpPr/>
          <p:nvPr/>
        </p:nvCxnSpPr>
        <p:spPr>
          <a:xfrm rot="10800000">
            <a:off x="10414282" y="4636100"/>
            <a:ext cx="0" cy="484800"/>
          </a:xfrm>
          <a:prstGeom prst="straightConnector1">
            <a:avLst/>
          </a:prstGeom>
          <a:noFill/>
          <a:ln cap="flat" cmpd="sng" w="28575">
            <a:solidFill>
              <a:schemeClr val="lt1"/>
            </a:solidFill>
            <a:prstDash val="solid"/>
            <a:round/>
            <a:headEnd len="med" w="med" type="none"/>
            <a:tailEnd len="med" w="med" type="triangle"/>
          </a:ln>
        </p:spPr>
      </p:cxnSp>
      <p:cxnSp>
        <p:nvCxnSpPr>
          <p:cNvPr id="159" name="Google Shape;159;p16"/>
          <p:cNvCxnSpPr>
            <a:stCxn id="151" idx="0"/>
          </p:cNvCxnSpPr>
          <p:nvPr/>
        </p:nvCxnSpPr>
        <p:spPr>
          <a:xfrm rot="10800000">
            <a:off x="10402900" y="3518713"/>
            <a:ext cx="0" cy="547500"/>
          </a:xfrm>
          <a:prstGeom prst="straightConnector1">
            <a:avLst/>
          </a:prstGeom>
          <a:noFill/>
          <a:ln cap="flat" cmpd="sng" w="28575">
            <a:solidFill>
              <a:schemeClr val="lt1"/>
            </a:solidFill>
            <a:prstDash val="solid"/>
            <a:round/>
            <a:headEnd len="med" w="med" type="none"/>
            <a:tailEnd len="med" w="med" type="triangle"/>
          </a:ln>
        </p:spPr>
      </p:cxnSp>
      <p:cxnSp>
        <p:nvCxnSpPr>
          <p:cNvPr id="160" name="Google Shape;160;p16"/>
          <p:cNvCxnSpPr/>
          <p:nvPr/>
        </p:nvCxnSpPr>
        <p:spPr>
          <a:xfrm rot="10800000">
            <a:off x="10402900" y="2390538"/>
            <a:ext cx="0" cy="547500"/>
          </a:xfrm>
          <a:prstGeom prst="straightConnector1">
            <a:avLst/>
          </a:prstGeom>
          <a:noFill/>
          <a:ln cap="flat" cmpd="sng" w="28575">
            <a:solidFill>
              <a:schemeClr val="lt1"/>
            </a:solidFill>
            <a:prstDash val="solid"/>
            <a:round/>
            <a:headEnd len="med" w="med" type="none"/>
            <a:tailEnd len="med" w="med" type="triangle"/>
          </a:ln>
        </p:spPr>
      </p:cxnSp>
      <p:sp>
        <p:nvSpPr>
          <p:cNvPr id="161" name="Google Shape;161;p16"/>
          <p:cNvSpPr/>
          <p:nvPr/>
        </p:nvSpPr>
        <p:spPr>
          <a:xfrm>
            <a:off x="1852775" y="6018425"/>
            <a:ext cx="2750100" cy="253200"/>
          </a:xfrm>
          <a:prstGeom prst="rect">
            <a:avLst/>
          </a:prstGeom>
          <a:solidFill>
            <a:srgbClr val="181B27"/>
          </a:solidFill>
          <a:ln cap="flat" cmpd="sng" w="9525">
            <a:solidFill>
              <a:srgbClr val="181B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16"/>
          <p:cNvSpPr txBox="1"/>
          <p:nvPr/>
        </p:nvSpPr>
        <p:spPr>
          <a:xfrm>
            <a:off x="1680174" y="5910232"/>
            <a:ext cx="30000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000">
                <a:solidFill>
                  <a:srgbClr val="ED701A"/>
                </a:solidFill>
                <a:latin typeface="Montserrat"/>
                <a:ea typeface="Montserrat"/>
                <a:cs typeface="Montserrat"/>
                <a:sym typeface="Montserrat"/>
              </a:rPr>
              <a:t>: JEFF SING</a:t>
            </a:r>
            <a:endParaRPr>
              <a:solidFill>
                <a:schemeClr val="dk1"/>
              </a:solidFill>
            </a:endParaRPr>
          </a:p>
        </p:txBody>
      </p:sp>
      <p:cxnSp>
        <p:nvCxnSpPr>
          <p:cNvPr id="163" name="Google Shape;163;p16"/>
          <p:cNvCxnSpPr/>
          <p:nvPr/>
        </p:nvCxnSpPr>
        <p:spPr>
          <a:xfrm flipH="1" rot="10800000">
            <a:off x="1603950" y="2106975"/>
            <a:ext cx="817800" cy="9300"/>
          </a:xfrm>
          <a:prstGeom prst="straightConnector1">
            <a:avLst/>
          </a:prstGeom>
          <a:noFill/>
          <a:ln cap="flat" cmpd="sng" w="38100">
            <a:solidFill>
              <a:schemeClr val="lt1"/>
            </a:solidFill>
            <a:prstDash val="solid"/>
            <a:round/>
            <a:headEnd len="med" w="med" type="stealth"/>
            <a:tailEnd len="med" w="med" type="stealth"/>
          </a:ln>
        </p:spPr>
      </p:cxnSp>
      <p:cxnSp>
        <p:nvCxnSpPr>
          <p:cNvPr id="164" name="Google Shape;164;p16"/>
          <p:cNvCxnSpPr/>
          <p:nvPr/>
        </p:nvCxnSpPr>
        <p:spPr>
          <a:xfrm flipH="1" rot="10800000">
            <a:off x="1603950" y="3218338"/>
            <a:ext cx="817800" cy="9300"/>
          </a:xfrm>
          <a:prstGeom prst="straightConnector1">
            <a:avLst/>
          </a:prstGeom>
          <a:noFill/>
          <a:ln cap="flat" cmpd="sng" w="38100">
            <a:solidFill>
              <a:schemeClr val="lt1"/>
            </a:solidFill>
            <a:prstDash val="solid"/>
            <a:round/>
            <a:headEnd len="med" w="med" type="stealth"/>
            <a:tailEnd len="med" w="med" type="stealth"/>
          </a:ln>
        </p:spPr>
      </p:cxnSp>
      <p:cxnSp>
        <p:nvCxnSpPr>
          <p:cNvPr id="165" name="Google Shape;165;p16"/>
          <p:cNvCxnSpPr/>
          <p:nvPr/>
        </p:nvCxnSpPr>
        <p:spPr>
          <a:xfrm flipH="1" rot="10800000">
            <a:off x="1502100" y="4315163"/>
            <a:ext cx="817800" cy="9300"/>
          </a:xfrm>
          <a:prstGeom prst="straightConnector1">
            <a:avLst/>
          </a:prstGeom>
          <a:noFill/>
          <a:ln cap="flat" cmpd="sng" w="38100">
            <a:solidFill>
              <a:schemeClr val="lt1"/>
            </a:solidFill>
            <a:prstDash val="solid"/>
            <a:round/>
            <a:headEnd len="med" w="med" type="stealth"/>
            <a:tailEnd len="med" w="med" type="stealth"/>
          </a:ln>
        </p:spPr>
      </p:cxnSp>
      <p:cxnSp>
        <p:nvCxnSpPr>
          <p:cNvPr id="166" name="Google Shape;166;p16"/>
          <p:cNvCxnSpPr/>
          <p:nvPr/>
        </p:nvCxnSpPr>
        <p:spPr>
          <a:xfrm flipH="1" rot="10800000">
            <a:off x="9197325" y="4357313"/>
            <a:ext cx="817800" cy="9300"/>
          </a:xfrm>
          <a:prstGeom prst="straightConnector1">
            <a:avLst/>
          </a:prstGeom>
          <a:noFill/>
          <a:ln cap="flat" cmpd="sng" w="38100">
            <a:solidFill>
              <a:schemeClr val="lt1"/>
            </a:solidFill>
            <a:prstDash val="solid"/>
            <a:round/>
            <a:headEnd len="med" w="med" type="stealth"/>
            <a:tailEnd len="med" w="med" type="stealth"/>
          </a:ln>
        </p:spPr>
      </p:cxnSp>
      <p:cxnSp>
        <p:nvCxnSpPr>
          <p:cNvPr id="167" name="Google Shape;167;p16"/>
          <p:cNvCxnSpPr/>
          <p:nvPr/>
        </p:nvCxnSpPr>
        <p:spPr>
          <a:xfrm flipH="1" rot="10800000">
            <a:off x="9143900" y="3218338"/>
            <a:ext cx="817800" cy="9300"/>
          </a:xfrm>
          <a:prstGeom prst="straightConnector1">
            <a:avLst/>
          </a:prstGeom>
          <a:noFill/>
          <a:ln cap="flat" cmpd="sng" w="38100">
            <a:solidFill>
              <a:schemeClr val="lt1"/>
            </a:solidFill>
            <a:prstDash val="solid"/>
            <a:round/>
            <a:headEnd len="med" w="med" type="stealth"/>
            <a:tailEnd len="med" w="med" type="stealth"/>
          </a:ln>
        </p:spPr>
      </p:cxnSp>
      <p:cxnSp>
        <p:nvCxnSpPr>
          <p:cNvPr id="168" name="Google Shape;168;p16"/>
          <p:cNvCxnSpPr/>
          <p:nvPr/>
        </p:nvCxnSpPr>
        <p:spPr>
          <a:xfrm flipH="1" rot="10800000">
            <a:off x="9143900" y="2100863"/>
            <a:ext cx="817800" cy="9300"/>
          </a:xfrm>
          <a:prstGeom prst="straightConnector1">
            <a:avLst/>
          </a:prstGeom>
          <a:noFill/>
          <a:ln cap="flat" cmpd="sng" w="38100">
            <a:solidFill>
              <a:schemeClr val="lt1"/>
            </a:solidFill>
            <a:prstDash val="solid"/>
            <a:round/>
            <a:headEnd len="med" w="med" type="stealth"/>
            <a:tailEnd len="med" w="med" type="stealth"/>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8"/>
                                        </p:tgtEl>
                                        <p:attrNameLst>
                                          <p:attrName>style.visibility</p:attrName>
                                        </p:attrNameLst>
                                      </p:cBhvr>
                                      <p:to>
                                        <p:strVal val="visible"/>
                                      </p:to>
                                    </p:set>
                                    <p:animEffect filter="fade" transition="in">
                                      <p:cBhvr>
                                        <p:cTn dur="1000"/>
                                        <p:tgtEl>
                                          <p:spTgt spid="148"/>
                                        </p:tgtEl>
                                      </p:cBhvr>
                                    </p:animEffect>
                                  </p:childTnLst>
                                </p:cTn>
                              </p:par>
                              <p:par>
                                <p:cTn fill="hold" nodeType="withEffect" presetClass="entr" presetID="10" presetSubtype="0">
                                  <p:stCondLst>
                                    <p:cond delay="0"/>
                                  </p:stCondLst>
                                  <p:childTnLst>
                                    <p:set>
                                      <p:cBhvr>
                                        <p:cTn dur="1" fill="hold">
                                          <p:stCondLst>
                                            <p:cond delay="0"/>
                                          </p:stCondLst>
                                        </p:cTn>
                                        <p:tgtEl>
                                          <p:spTgt spid="163"/>
                                        </p:tgtEl>
                                        <p:attrNameLst>
                                          <p:attrName>style.visibility</p:attrName>
                                        </p:attrNameLst>
                                      </p:cBhvr>
                                      <p:to>
                                        <p:strVal val="visible"/>
                                      </p:to>
                                    </p:set>
                                    <p:animEffect filter="fade" transition="in">
                                      <p:cBhvr>
                                        <p:cTn dur="1000"/>
                                        <p:tgtEl>
                                          <p:spTgt spid="16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9"/>
                                        </p:tgtEl>
                                        <p:attrNameLst>
                                          <p:attrName>style.visibility</p:attrName>
                                        </p:attrNameLst>
                                      </p:cBhvr>
                                      <p:to>
                                        <p:strVal val="visible"/>
                                      </p:to>
                                    </p:set>
                                    <p:animEffect filter="fade" transition="in">
                                      <p:cBhvr>
                                        <p:cTn dur="1000"/>
                                        <p:tgtEl>
                                          <p:spTgt spid="149"/>
                                        </p:tgtEl>
                                      </p:cBhvr>
                                    </p:animEffect>
                                  </p:childTnLst>
                                </p:cTn>
                              </p:par>
                              <p:par>
                                <p:cTn fill="hold" nodeType="withEffect" presetClass="entr" presetID="10" presetSubtype="0">
                                  <p:stCondLst>
                                    <p:cond delay="0"/>
                                  </p:stCondLst>
                                  <p:childTnLst>
                                    <p:set>
                                      <p:cBhvr>
                                        <p:cTn dur="1" fill="hold">
                                          <p:stCondLst>
                                            <p:cond delay="0"/>
                                          </p:stCondLst>
                                        </p:cTn>
                                        <p:tgtEl>
                                          <p:spTgt spid="154"/>
                                        </p:tgtEl>
                                        <p:attrNameLst>
                                          <p:attrName>style.visibility</p:attrName>
                                        </p:attrNameLst>
                                      </p:cBhvr>
                                      <p:to>
                                        <p:strVal val="visible"/>
                                      </p:to>
                                    </p:set>
                                    <p:animEffect filter="fade" transition="in">
                                      <p:cBhvr>
                                        <p:cTn dur="1000"/>
                                        <p:tgtEl>
                                          <p:spTgt spid="154"/>
                                        </p:tgtEl>
                                      </p:cBhvr>
                                    </p:animEffect>
                                  </p:childTnLst>
                                </p:cTn>
                              </p:par>
                              <p:par>
                                <p:cTn fill="hold" nodeType="withEffect" presetClass="entr" presetID="10" presetSubtype="0">
                                  <p:stCondLst>
                                    <p:cond delay="0"/>
                                  </p:stCondLst>
                                  <p:childTnLst>
                                    <p:set>
                                      <p:cBhvr>
                                        <p:cTn dur="1" fill="hold">
                                          <p:stCondLst>
                                            <p:cond delay="0"/>
                                          </p:stCondLst>
                                        </p:cTn>
                                        <p:tgtEl>
                                          <p:spTgt spid="164"/>
                                        </p:tgtEl>
                                        <p:attrNameLst>
                                          <p:attrName>style.visibility</p:attrName>
                                        </p:attrNameLst>
                                      </p:cBhvr>
                                      <p:to>
                                        <p:strVal val="visible"/>
                                      </p:to>
                                    </p:set>
                                    <p:animEffect filter="fade" transition="in">
                                      <p:cBhvr>
                                        <p:cTn dur="1000"/>
                                        <p:tgtEl>
                                          <p:spTgt spid="16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0"/>
                                        </p:tgtEl>
                                        <p:attrNameLst>
                                          <p:attrName>style.visibility</p:attrName>
                                        </p:attrNameLst>
                                      </p:cBhvr>
                                      <p:to>
                                        <p:strVal val="visible"/>
                                      </p:to>
                                    </p:set>
                                    <p:animEffect filter="fade" transition="in">
                                      <p:cBhvr>
                                        <p:cTn dur="1000"/>
                                        <p:tgtEl>
                                          <p:spTgt spid="150"/>
                                        </p:tgtEl>
                                      </p:cBhvr>
                                    </p:animEffect>
                                  </p:childTnLst>
                                </p:cTn>
                              </p:par>
                              <p:par>
                                <p:cTn fill="hold" nodeType="withEffect" presetClass="entr" presetID="10" presetSubtype="0">
                                  <p:stCondLst>
                                    <p:cond delay="0"/>
                                  </p:stCondLst>
                                  <p:childTnLst>
                                    <p:set>
                                      <p:cBhvr>
                                        <p:cTn dur="1" fill="hold">
                                          <p:stCondLst>
                                            <p:cond delay="0"/>
                                          </p:stCondLst>
                                        </p:cTn>
                                        <p:tgtEl>
                                          <p:spTgt spid="155"/>
                                        </p:tgtEl>
                                        <p:attrNameLst>
                                          <p:attrName>style.visibility</p:attrName>
                                        </p:attrNameLst>
                                      </p:cBhvr>
                                      <p:to>
                                        <p:strVal val="visible"/>
                                      </p:to>
                                    </p:set>
                                    <p:animEffect filter="fade" transition="in">
                                      <p:cBhvr>
                                        <p:cTn dur="1000"/>
                                        <p:tgtEl>
                                          <p:spTgt spid="155"/>
                                        </p:tgtEl>
                                      </p:cBhvr>
                                    </p:animEffect>
                                  </p:childTnLst>
                                </p:cTn>
                              </p:par>
                              <p:par>
                                <p:cTn fill="hold" nodeType="withEffect" presetClass="entr" presetID="10" presetSubtype="0">
                                  <p:stCondLst>
                                    <p:cond delay="0"/>
                                  </p:stCondLst>
                                  <p:childTnLst>
                                    <p:set>
                                      <p:cBhvr>
                                        <p:cTn dur="1" fill="hold">
                                          <p:stCondLst>
                                            <p:cond delay="0"/>
                                          </p:stCondLst>
                                        </p:cTn>
                                        <p:tgtEl>
                                          <p:spTgt spid="165"/>
                                        </p:tgtEl>
                                        <p:attrNameLst>
                                          <p:attrName>style.visibility</p:attrName>
                                        </p:attrNameLst>
                                      </p:cBhvr>
                                      <p:to>
                                        <p:strVal val="visible"/>
                                      </p:to>
                                    </p:set>
                                    <p:animEffect filter="fade" transition="in">
                                      <p:cBhvr>
                                        <p:cTn dur="1000"/>
                                        <p:tgtEl>
                                          <p:spTgt spid="16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6"/>
                                        </p:tgtEl>
                                        <p:attrNameLst>
                                          <p:attrName>style.visibility</p:attrName>
                                        </p:attrNameLst>
                                      </p:cBhvr>
                                      <p:to>
                                        <p:strVal val="visible"/>
                                      </p:to>
                                    </p:set>
                                    <p:animEffect filter="fade" transition="in">
                                      <p:cBhvr>
                                        <p:cTn dur="1000"/>
                                        <p:tgtEl>
                                          <p:spTgt spid="156"/>
                                        </p:tgtEl>
                                      </p:cBhvr>
                                    </p:animEffect>
                                  </p:childTnLst>
                                </p:cTn>
                              </p:par>
                              <p:par>
                                <p:cTn fill="hold" nodeType="withEffect" presetClass="entr" presetID="10" presetSubtype="0">
                                  <p:stCondLst>
                                    <p:cond delay="0"/>
                                  </p:stCondLst>
                                  <p:childTnLst>
                                    <p:set>
                                      <p:cBhvr>
                                        <p:cTn dur="1" fill="hold">
                                          <p:stCondLst>
                                            <p:cond delay="0"/>
                                          </p:stCondLst>
                                        </p:cTn>
                                        <p:tgtEl>
                                          <p:spTgt spid="157"/>
                                        </p:tgtEl>
                                        <p:attrNameLst>
                                          <p:attrName>style.visibility</p:attrName>
                                        </p:attrNameLst>
                                      </p:cBhvr>
                                      <p:to>
                                        <p:strVal val="visible"/>
                                      </p:to>
                                    </p:set>
                                    <p:animEffect filter="fade" transition="in">
                                      <p:cBhvr>
                                        <p:cTn dur="1000"/>
                                        <p:tgtEl>
                                          <p:spTgt spid="157"/>
                                        </p:tgtEl>
                                      </p:cBhvr>
                                    </p:animEffect>
                                  </p:childTnLst>
                                </p:cTn>
                              </p:par>
                              <p:par>
                                <p:cTn fill="hold" nodeType="withEffect" presetClass="entr" presetID="10" presetSubtype="0">
                                  <p:stCondLst>
                                    <p:cond delay="0"/>
                                  </p:stCondLst>
                                  <p:childTnLst>
                                    <p:set>
                                      <p:cBhvr>
                                        <p:cTn dur="1" fill="hold">
                                          <p:stCondLst>
                                            <p:cond delay="0"/>
                                          </p:stCondLst>
                                        </p:cTn>
                                        <p:tgtEl>
                                          <p:spTgt spid="158"/>
                                        </p:tgtEl>
                                        <p:attrNameLst>
                                          <p:attrName>style.visibility</p:attrName>
                                        </p:attrNameLst>
                                      </p:cBhvr>
                                      <p:to>
                                        <p:strVal val="visible"/>
                                      </p:to>
                                    </p:set>
                                    <p:animEffect filter="fade" transition="in">
                                      <p:cBhvr>
                                        <p:cTn dur="1000"/>
                                        <p:tgtEl>
                                          <p:spTgt spid="158"/>
                                        </p:tgtEl>
                                      </p:cBhvr>
                                    </p:animEffect>
                                  </p:childTnLst>
                                </p:cTn>
                              </p:par>
                              <p:par>
                                <p:cTn fill="hold" nodeType="withEffect" presetClass="entr" presetID="10" presetSubtype="0">
                                  <p:stCondLst>
                                    <p:cond delay="0"/>
                                  </p:stCondLst>
                                  <p:childTnLst>
                                    <p:set>
                                      <p:cBhvr>
                                        <p:cTn dur="1" fill="hold">
                                          <p:stCondLst>
                                            <p:cond delay="0"/>
                                          </p:stCondLst>
                                        </p:cTn>
                                        <p:tgtEl>
                                          <p:spTgt spid="166"/>
                                        </p:tgtEl>
                                        <p:attrNameLst>
                                          <p:attrName>style.visibility</p:attrName>
                                        </p:attrNameLst>
                                      </p:cBhvr>
                                      <p:to>
                                        <p:strVal val="visible"/>
                                      </p:to>
                                    </p:set>
                                    <p:animEffect filter="fade" transition="in">
                                      <p:cBhvr>
                                        <p:cTn dur="1000"/>
                                        <p:tgtEl>
                                          <p:spTgt spid="166"/>
                                        </p:tgtEl>
                                      </p:cBhvr>
                                    </p:animEffect>
                                  </p:childTnLst>
                                </p:cTn>
                              </p:par>
                              <p:par>
                                <p:cTn fill="hold" nodeType="withEffect" presetClass="entr" presetID="10" presetSubtype="0">
                                  <p:stCondLst>
                                    <p:cond delay="0"/>
                                  </p:stCondLst>
                                  <p:childTnLst>
                                    <p:set>
                                      <p:cBhvr>
                                        <p:cTn dur="1" fill="hold">
                                          <p:stCondLst>
                                            <p:cond delay="0"/>
                                          </p:stCondLst>
                                        </p:cTn>
                                        <p:tgtEl>
                                          <p:spTgt spid="151"/>
                                        </p:tgtEl>
                                        <p:attrNameLst>
                                          <p:attrName>style.visibility</p:attrName>
                                        </p:attrNameLst>
                                      </p:cBhvr>
                                      <p:to>
                                        <p:strVal val="visible"/>
                                      </p:to>
                                    </p:set>
                                    <p:animEffect filter="fade" transition="in">
                                      <p:cBhvr>
                                        <p:cTn dur="1000"/>
                                        <p:tgtEl>
                                          <p:spTgt spid="15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2"/>
                                        </p:tgtEl>
                                        <p:attrNameLst>
                                          <p:attrName>style.visibility</p:attrName>
                                        </p:attrNameLst>
                                      </p:cBhvr>
                                      <p:to>
                                        <p:strVal val="visible"/>
                                      </p:to>
                                    </p:set>
                                    <p:animEffect filter="fade" transition="in">
                                      <p:cBhvr>
                                        <p:cTn dur="1000"/>
                                        <p:tgtEl>
                                          <p:spTgt spid="152"/>
                                        </p:tgtEl>
                                      </p:cBhvr>
                                    </p:animEffect>
                                  </p:childTnLst>
                                </p:cTn>
                              </p:par>
                              <p:par>
                                <p:cTn fill="hold" nodeType="withEffect" presetClass="entr" presetID="10" presetSubtype="0">
                                  <p:stCondLst>
                                    <p:cond delay="0"/>
                                  </p:stCondLst>
                                  <p:childTnLst>
                                    <p:set>
                                      <p:cBhvr>
                                        <p:cTn dur="1" fill="hold">
                                          <p:stCondLst>
                                            <p:cond delay="0"/>
                                          </p:stCondLst>
                                        </p:cTn>
                                        <p:tgtEl>
                                          <p:spTgt spid="159"/>
                                        </p:tgtEl>
                                        <p:attrNameLst>
                                          <p:attrName>style.visibility</p:attrName>
                                        </p:attrNameLst>
                                      </p:cBhvr>
                                      <p:to>
                                        <p:strVal val="visible"/>
                                      </p:to>
                                    </p:set>
                                    <p:animEffect filter="fade" transition="in">
                                      <p:cBhvr>
                                        <p:cTn dur="1000"/>
                                        <p:tgtEl>
                                          <p:spTgt spid="159"/>
                                        </p:tgtEl>
                                      </p:cBhvr>
                                    </p:animEffect>
                                  </p:childTnLst>
                                </p:cTn>
                              </p:par>
                              <p:par>
                                <p:cTn fill="hold" nodeType="withEffect" presetClass="entr" presetID="10" presetSubtype="0">
                                  <p:stCondLst>
                                    <p:cond delay="0"/>
                                  </p:stCondLst>
                                  <p:childTnLst>
                                    <p:set>
                                      <p:cBhvr>
                                        <p:cTn dur="1" fill="hold">
                                          <p:stCondLst>
                                            <p:cond delay="0"/>
                                          </p:stCondLst>
                                        </p:cTn>
                                        <p:tgtEl>
                                          <p:spTgt spid="167"/>
                                        </p:tgtEl>
                                        <p:attrNameLst>
                                          <p:attrName>style.visibility</p:attrName>
                                        </p:attrNameLst>
                                      </p:cBhvr>
                                      <p:to>
                                        <p:strVal val="visible"/>
                                      </p:to>
                                    </p:set>
                                    <p:animEffect filter="fade" transition="in">
                                      <p:cBhvr>
                                        <p:cTn dur="1000"/>
                                        <p:tgtEl>
                                          <p:spTgt spid="16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3"/>
                                        </p:tgtEl>
                                        <p:attrNameLst>
                                          <p:attrName>style.visibility</p:attrName>
                                        </p:attrNameLst>
                                      </p:cBhvr>
                                      <p:to>
                                        <p:strVal val="visible"/>
                                      </p:to>
                                    </p:set>
                                    <p:animEffect filter="fade" transition="in">
                                      <p:cBhvr>
                                        <p:cTn dur="1000"/>
                                        <p:tgtEl>
                                          <p:spTgt spid="153"/>
                                        </p:tgtEl>
                                      </p:cBhvr>
                                    </p:animEffect>
                                  </p:childTnLst>
                                </p:cTn>
                              </p:par>
                              <p:par>
                                <p:cTn fill="hold" nodeType="withEffect" presetClass="entr" presetID="10" presetSubtype="0">
                                  <p:stCondLst>
                                    <p:cond delay="0"/>
                                  </p:stCondLst>
                                  <p:childTnLst>
                                    <p:set>
                                      <p:cBhvr>
                                        <p:cTn dur="1" fill="hold">
                                          <p:stCondLst>
                                            <p:cond delay="0"/>
                                          </p:stCondLst>
                                        </p:cTn>
                                        <p:tgtEl>
                                          <p:spTgt spid="160"/>
                                        </p:tgtEl>
                                        <p:attrNameLst>
                                          <p:attrName>style.visibility</p:attrName>
                                        </p:attrNameLst>
                                      </p:cBhvr>
                                      <p:to>
                                        <p:strVal val="visible"/>
                                      </p:to>
                                    </p:set>
                                    <p:animEffect filter="fade" transition="in">
                                      <p:cBhvr>
                                        <p:cTn dur="1000"/>
                                        <p:tgtEl>
                                          <p:spTgt spid="160"/>
                                        </p:tgtEl>
                                      </p:cBhvr>
                                    </p:animEffect>
                                  </p:childTnLst>
                                </p:cTn>
                              </p:par>
                              <p:par>
                                <p:cTn fill="hold" nodeType="withEffect" presetClass="entr" presetID="10" presetSubtype="0">
                                  <p:stCondLst>
                                    <p:cond delay="0"/>
                                  </p:stCondLst>
                                  <p:childTnLst>
                                    <p:set>
                                      <p:cBhvr>
                                        <p:cTn dur="1" fill="hold">
                                          <p:stCondLst>
                                            <p:cond delay="0"/>
                                          </p:stCondLst>
                                        </p:cTn>
                                        <p:tgtEl>
                                          <p:spTgt spid="168"/>
                                        </p:tgtEl>
                                        <p:attrNameLst>
                                          <p:attrName>style.visibility</p:attrName>
                                        </p:attrNameLst>
                                      </p:cBhvr>
                                      <p:to>
                                        <p:strVal val="visible"/>
                                      </p:to>
                                    </p:set>
                                    <p:animEffect filter="fade" transition="in">
                                      <p:cBhvr>
                                        <p:cTn dur="1000"/>
                                        <p:tgtEl>
                                          <p:spTgt spid="1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17"/>
          <p:cNvSpPr/>
          <p:nvPr/>
        </p:nvSpPr>
        <p:spPr>
          <a:xfrm>
            <a:off x="9872476" y="3494080"/>
            <a:ext cx="608237" cy="608237"/>
          </a:xfrm>
          <a:custGeom>
            <a:rect b="b" l="l" r="r" t="t"/>
            <a:pathLst>
              <a:path extrusionOk="0" h="9688" w="9688">
                <a:moveTo>
                  <a:pt x="4844" y="1"/>
                </a:moveTo>
                <a:cubicBezTo>
                  <a:pt x="2168" y="1"/>
                  <a:pt x="0" y="2168"/>
                  <a:pt x="0" y="4844"/>
                </a:cubicBezTo>
                <a:cubicBezTo>
                  <a:pt x="0" y="7520"/>
                  <a:pt x="2168" y="9688"/>
                  <a:pt x="4844" y="9688"/>
                </a:cubicBezTo>
                <a:cubicBezTo>
                  <a:pt x="7519" y="9688"/>
                  <a:pt x="9687" y="7520"/>
                  <a:pt x="9687" y="4844"/>
                </a:cubicBezTo>
                <a:cubicBezTo>
                  <a:pt x="9687" y="2168"/>
                  <a:pt x="7519" y="1"/>
                  <a:pt x="484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17"/>
          <p:cNvSpPr txBox="1"/>
          <p:nvPr>
            <p:ph type="title"/>
          </p:nvPr>
        </p:nvSpPr>
        <p:spPr>
          <a:xfrm>
            <a:off x="838200" y="365125"/>
            <a:ext cx="10515600" cy="13257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ED701A"/>
              </a:buClr>
              <a:buSzPts val="4400"/>
              <a:buFont typeface="Montserrat"/>
              <a:buNone/>
            </a:pPr>
            <a:r>
              <a:rPr b="1" lang="en-US">
                <a:solidFill>
                  <a:srgbClr val="ED701A"/>
                </a:solidFill>
                <a:latin typeface="Montserrat"/>
                <a:ea typeface="Montserrat"/>
                <a:cs typeface="Montserrat"/>
                <a:sym typeface="Montserrat"/>
              </a:rPr>
              <a:t>WHAT’S CHANGED</a:t>
            </a:r>
            <a:endParaRPr/>
          </a:p>
        </p:txBody>
      </p:sp>
      <p:sp>
        <p:nvSpPr>
          <p:cNvPr id="175" name="Google Shape;175;p17"/>
          <p:cNvSpPr txBox="1"/>
          <p:nvPr/>
        </p:nvSpPr>
        <p:spPr>
          <a:xfrm>
            <a:off x="472200" y="6322675"/>
            <a:ext cx="93315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lt1"/>
                </a:solidFill>
                <a:latin typeface="Montserrat"/>
                <a:ea typeface="Montserrat"/>
                <a:cs typeface="Montserrat"/>
                <a:sym typeface="Montserrat"/>
              </a:rPr>
              <a:t>TOPIC</a:t>
            </a:r>
            <a:r>
              <a:rPr b="1" lang="en-US" sz="2000">
                <a:solidFill>
                  <a:schemeClr val="lt1"/>
                </a:solidFill>
                <a:latin typeface="Montserrat"/>
                <a:ea typeface="Montserrat"/>
                <a:cs typeface="Montserrat"/>
                <a:sym typeface="Montserrat"/>
              </a:rPr>
              <a:t>: BUILDING A MODERN QA PROGRAM FROM THE GROUND UP</a:t>
            </a:r>
            <a:endParaRPr b="0" i="0" sz="2400" u="none" cap="none" strike="noStrike">
              <a:solidFill>
                <a:schemeClr val="lt1"/>
              </a:solidFill>
              <a:latin typeface="Montserrat"/>
              <a:ea typeface="Montserrat"/>
              <a:cs typeface="Montserrat"/>
              <a:sym typeface="Montserrat"/>
            </a:endParaRPr>
          </a:p>
        </p:txBody>
      </p:sp>
      <p:pic>
        <p:nvPicPr>
          <p:cNvPr id="176" name="Google Shape;176;p17"/>
          <p:cNvPicPr preferRelativeResize="0"/>
          <p:nvPr/>
        </p:nvPicPr>
        <p:blipFill rotWithShape="1">
          <a:blip r:embed="rId3">
            <a:alphaModFix/>
          </a:blip>
          <a:srcRect b="0" l="0" r="0" t="0"/>
          <a:stretch/>
        </p:blipFill>
        <p:spPr>
          <a:xfrm rot="-2403027">
            <a:off x="78659" y="6170896"/>
            <a:ext cx="871016" cy="561946"/>
          </a:xfrm>
          <a:prstGeom prst="rect">
            <a:avLst/>
          </a:prstGeom>
          <a:noFill/>
          <a:ln>
            <a:noFill/>
          </a:ln>
        </p:spPr>
      </p:pic>
      <p:cxnSp>
        <p:nvCxnSpPr>
          <p:cNvPr id="177" name="Google Shape;177;p17"/>
          <p:cNvCxnSpPr/>
          <p:nvPr/>
        </p:nvCxnSpPr>
        <p:spPr>
          <a:xfrm>
            <a:off x="430306" y="5782235"/>
            <a:ext cx="10400400" cy="0"/>
          </a:xfrm>
          <a:prstGeom prst="straightConnector1">
            <a:avLst/>
          </a:prstGeom>
          <a:noFill/>
          <a:ln cap="flat" cmpd="sng" w="9525">
            <a:solidFill>
              <a:srgbClr val="ED701A"/>
            </a:solidFill>
            <a:prstDash val="solid"/>
            <a:miter lim="800000"/>
            <a:headEnd len="sm" w="sm" type="none"/>
            <a:tailEnd len="sm" w="sm" type="none"/>
          </a:ln>
        </p:spPr>
      </p:cxnSp>
      <p:pic>
        <p:nvPicPr>
          <p:cNvPr descr="A picture containing text, sign&#10;&#10;Description automatically generated" id="178" name="Google Shape;178;p17"/>
          <p:cNvPicPr preferRelativeResize="0"/>
          <p:nvPr/>
        </p:nvPicPr>
        <p:blipFill rotWithShape="1">
          <a:blip r:embed="rId4">
            <a:alphaModFix/>
          </a:blip>
          <a:srcRect b="0" l="0" r="0" t="0"/>
          <a:stretch/>
        </p:blipFill>
        <p:spPr>
          <a:xfrm>
            <a:off x="11059592" y="5716591"/>
            <a:ext cx="1055288" cy="1141410"/>
          </a:xfrm>
          <a:prstGeom prst="rect">
            <a:avLst/>
          </a:prstGeom>
          <a:noFill/>
          <a:ln>
            <a:noFill/>
          </a:ln>
        </p:spPr>
      </p:pic>
      <p:sp>
        <p:nvSpPr>
          <p:cNvPr id="179" name="Google Shape;179;p17"/>
          <p:cNvSpPr/>
          <p:nvPr/>
        </p:nvSpPr>
        <p:spPr>
          <a:xfrm>
            <a:off x="1852775" y="6018425"/>
            <a:ext cx="2750100" cy="253200"/>
          </a:xfrm>
          <a:prstGeom prst="rect">
            <a:avLst/>
          </a:prstGeom>
          <a:solidFill>
            <a:srgbClr val="181B27"/>
          </a:solidFill>
          <a:ln cap="flat" cmpd="sng" w="9525">
            <a:solidFill>
              <a:srgbClr val="181B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17"/>
          <p:cNvSpPr txBox="1"/>
          <p:nvPr/>
        </p:nvSpPr>
        <p:spPr>
          <a:xfrm>
            <a:off x="1680174" y="5910232"/>
            <a:ext cx="30000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000">
                <a:solidFill>
                  <a:srgbClr val="ED701A"/>
                </a:solidFill>
                <a:latin typeface="Montserrat"/>
                <a:ea typeface="Montserrat"/>
                <a:cs typeface="Montserrat"/>
                <a:sym typeface="Montserrat"/>
              </a:rPr>
              <a:t>: JEFF SING</a:t>
            </a:r>
            <a:endParaRPr>
              <a:solidFill>
                <a:schemeClr val="dk1"/>
              </a:solidFill>
            </a:endParaRPr>
          </a:p>
        </p:txBody>
      </p:sp>
      <p:grpSp>
        <p:nvGrpSpPr>
          <p:cNvPr id="181" name="Google Shape;181;p17"/>
          <p:cNvGrpSpPr/>
          <p:nvPr/>
        </p:nvGrpSpPr>
        <p:grpSpPr>
          <a:xfrm>
            <a:off x="226928" y="4077734"/>
            <a:ext cx="1980323" cy="830243"/>
            <a:chOff x="-2082450" y="2525828"/>
            <a:chExt cx="1980323" cy="830243"/>
          </a:xfrm>
        </p:grpSpPr>
        <p:sp>
          <p:nvSpPr>
            <p:cNvPr id="182" name="Google Shape;182;p17"/>
            <p:cNvSpPr txBox="1"/>
            <p:nvPr/>
          </p:nvSpPr>
          <p:spPr>
            <a:xfrm>
              <a:off x="-2082427" y="2525828"/>
              <a:ext cx="1980300" cy="348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800">
                  <a:solidFill>
                    <a:schemeClr val="lt1"/>
                  </a:solidFill>
                  <a:latin typeface="Fira Sans Extra Condensed"/>
                  <a:ea typeface="Fira Sans Extra Condensed"/>
                  <a:cs typeface="Fira Sans Extra Condensed"/>
                  <a:sym typeface="Fira Sans Extra Condensed"/>
                </a:rPr>
                <a:t>Risk</a:t>
              </a:r>
              <a:endParaRPr b="1" sz="1800">
                <a:solidFill>
                  <a:schemeClr val="lt1"/>
                </a:solidFill>
                <a:latin typeface="Fira Sans Extra Condensed"/>
                <a:ea typeface="Fira Sans Extra Condensed"/>
                <a:cs typeface="Fira Sans Extra Condensed"/>
                <a:sym typeface="Fira Sans Extra Condensed"/>
              </a:endParaRPr>
            </a:p>
          </p:txBody>
        </p:sp>
        <p:sp>
          <p:nvSpPr>
            <p:cNvPr id="183" name="Google Shape;183;p17"/>
            <p:cNvSpPr txBox="1"/>
            <p:nvPr/>
          </p:nvSpPr>
          <p:spPr>
            <a:xfrm>
              <a:off x="-2082450" y="2804671"/>
              <a:ext cx="1980300" cy="551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n-US" sz="1200">
                  <a:solidFill>
                    <a:schemeClr val="lt1"/>
                  </a:solidFill>
                  <a:latin typeface="Roboto"/>
                  <a:ea typeface="Roboto"/>
                  <a:cs typeface="Roboto"/>
                  <a:sym typeface="Roboto"/>
                </a:rPr>
                <a:t>Code can be deployed frequently, shipping a defect is less significant.</a:t>
              </a:r>
              <a:endParaRPr sz="1200">
                <a:solidFill>
                  <a:schemeClr val="lt1"/>
                </a:solidFill>
                <a:latin typeface="Roboto"/>
                <a:ea typeface="Roboto"/>
                <a:cs typeface="Roboto"/>
                <a:sym typeface="Roboto"/>
              </a:endParaRPr>
            </a:p>
            <a:p>
              <a:pPr indent="0" lvl="0" marL="0" rtl="0" algn="ctr">
                <a:spcBef>
                  <a:spcPts val="0"/>
                </a:spcBef>
                <a:spcAft>
                  <a:spcPts val="0"/>
                </a:spcAft>
                <a:buClr>
                  <a:srgbClr val="000000"/>
                </a:buClr>
                <a:buSzPts val="1100"/>
                <a:buFont typeface="Arial"/>
                <a:buNone/>
              </a:pPr>
              <a:r>
                <a:t/>
              </a:r>
              <a:endParaRPr sz="1200">
                <a:solidFill>
                  <a:schemeClr val="lt1"/>
                </a:solidFill>
                <a:latin typeface="Roboto"/>
                <a:ea typeface="Roboto"/>
                <a:cs typeface="Roboto"/>
                <a:sym typeface="Roboto"/>
              </a:endParaRPr>
            </a:p>
            <a:p>
              <a:pPr indent="0" lvl="0" marL="0" rtl="0" algn="ctr">
                <a:spcBef>
                  <a:spcPts val="0"/>
                </a:spcBef>
                <a:spcAft>
                  <a:spcPts val="0"/>
                </a:spcAft>
                <a:buNone/>
              </a:pPr>
              <a:r>
                <a:t/>
              </a:r>
              <a:endParaRPr sz="1200">
                <a:solidFill>
                  <a:schemeClr val="lt1"/>
                </a:solidFill>
                <a:latin typeface="Roboto"/>
                <a:ea typeface="Roboto"/>
                <a:cs typeface="Roboto"/>
                <a:sym typeface="Roboto"/>
              </a:endParaRPr>
            </a:p>
          </p:txBody>
        </p:sp>
      </p:grpSp>
      <p:grpSp>
        <p:nvGrpSpPr>
          <p:cNvPr id="184" name="Google Shape;184;p17"/>
          <p:cNvGrpSpPr/>
          <p:nvPr/>
        </p:nvGrpSpPr>
        <p:grpSpPr>
          <a:xfrm>
            <a:off x="253991" y="2299059"/>
            <a:ext cx="1980323" cy="830243"/>
            <a:chOff x="-2112612" y="2525828"/>
            <a:chExt cx="1980323" cy="830243"/>
          </a:xfrm>
        </p:grpSpPr>
        <p:sp>
          <p:nvSpPr>
            <p:cNvPr id="185" name="Google Shape;185;p17"/>
            <p:cNvSpPr txBox="1"/>
            <p:nvPr/>
          </p:nvSpPr>
          <p:spPr>
            <a:xfrm>
              <a:off x="-2112589" y="2525828"/>
              <a:ext cx="1980300" cy="348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800">
                  <a:solidFill>
                    <a:schemeClr val="lt1"/>
                  </a:solidFill>
                  <a:latin typeface="Fira Sans Extra Condensed"/>
                  <a:ea typeface="Fira Sans Extra Condensed"/>
                  <a:cs typeface="Fira Sans Extra Condensed"/>
                  <a:sym typeface="Fira Sans Extra Condensed"/>
                </a:rPr>
                <a:t>Velocity</a:t>
              </a:r>
              <a:endParaRPr b="1" sz="1800">
                <a:solidFill>
                  <a:schemeClr val="lt1"/>
                </a:solidFill>
                <a:latin typeface="Fira Sans Extra Condensed"/>
                <a:ea typeface="Fira Sans Extra Condensed"/>
                <a:cs typeface="Fira Sans Extra Condensed"/>
                <a:sym typeface="Fira Sans Extra Condensed"/>
              </a:endParaRPr>
            </a:p>
          </p:txBody>
        </p:sp>
        <p:sp>
          <p:nvSpPr>
            <p:cNvPr id="186" name="Google Shape;186;p17"/>
            <p:cNvSpPr txBox="1"/>
            <p:nvPr/>
          </p:nvSpPr>
          <p:spPr>
            <a:xfrm>
              <a:off x="-2112612" y="2804671"/>
              <a:ext cx="1980300" cy="551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200">
                  <a:solidFill>
                    <a:schemeClr val="lt1"/>
                  </a:solidFill>
                  <a:latin typeface="Roboto"/>
                  <a:ea typeface="Roboto"/>
                  <a:cs typeface="Roboto"/>
                  <a:sym typeface="Roboto"/>
                </a:rPr>
                <a:t>Speed to market is king until company matures.</a:t>
              </a:r>
              <a:endParaRPr sz="1200">
                <a:solidFill>
                  <a:schemeClr val="lt1"/>
                </a:solidFill>
                <a:latin typeface="Roboto"/>
                <a:ea typeface="Roboto"/>
                <a:cs typeface="Roboto"/>
                <a:sym typeface="Roboto"/>
              </a:endParaRPr>
            </a:p>
          </p:txBody>
        </p:sp>
      </p:grpSp>
      <p:grpSp>
        <p:nvGrpSpPr>
          <p:cNvPr id="187" name="Google Shape;187;p17"/>
          <p:cNvGrpSpPr/>
          <p:nvPr/>
        </p:nvGrpSpPr>
        <p:grpSpPr>
          <a:xfrm>
            <a:off x="9208947" y="4077734"/>
            <a:ext cx="1980323" cy="830243"/>
            <a:chOff x="-2082450" y="2525828"/>
            <a:chExt cx="1980323" cy="830243"/>
          </a:xfrm>
        </p:grpSpPr>
        <p:sp>
          <p:nvSpPr>
            <p:cNvPr id="188" name="Google Shape;188;p17"/>
            <p:cNvSpPr txBox="1"/>
            <p:nvPr/>
          </p:nvSpPr>
          <p:spPr>
            <a:xfrm>
              <a:off x="-2082427" y="2525828"/>
              <a:ext cx="1980300" cy="348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800">
                  <a:solidFill>
                    <a:schemeClr val="lt1"/>
                  </a:solidFill>
                  <a:latin typeface="Fira Sans Extra Condensed"/>
                  <a:ea typeface="Fira Sans Extra Condensed"/>
                  <a:cs typeface="Fira Sans Extra Condensed"/>
                  <a:sym typeface="Fira Sans Extra Condensed"/>
                </a:rPr>
                <a:t>Job Fit</a:t>
              </a:r>
              <a:endParaRPr b="1" sz="1800">
                <a:solidFill>
                  <a:schemeClr val="lt1"/>
                </a:solidFill>
                <a:latin typeface="Fira Sans Extra Condensed"/>
                <a:ea typeface="Fira Sans Extra Condensed"/>
                <a:cs typeface="Fira Sans Extra Condensed"/>
                <a:sym typeface="Fira Sans Extra Condensed"/>
              </a:endParaRPr>
            </a:p>
          </p:txBody>
        </p:sp>
        <p:sp>
          <p:nvSpPr>
            <p:cNvPr id="189" name="Google Shape;189;p17"/>
            <p:cNvSpPr txBox="1"/>
            <p:nvPr/>
          </p:nvSpPr>
          <p:spPr>
            <a:xfrm>
              <a:off x="-2082450" y="2804671"/>
              <a:ext cx="1980300" cy="551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200">
                  <a:solidFill>
                    <a:schemeClr val="lt1"/>
                  </a:solidFill>
                  <a:latin typeface="Roboto"/>
                  <a:ea typeface="Roboto"/>
                  <a:cs typeface="Roboto"/>
                  <a:sym typeface="Roboto"/>
                </a:rPr>
                <a:t>Traditional QA Process doesn’t quite fit in this newer environment.</a:t>
              </a:r>
              <a:endParaRPr sz="1200">
                <a:solidFill>
                  <a:schemeClr val="lt1"/>
                </a:solidFill>
                <a:latin typeface="Roboto"/>
                <a:ea typeface="Roboto"/>
                <a:cs typeface="Roboto"/>
                <a:sym typeface="Roboto"/>
              </a:endParaRPr>
            </a:p>
          </p:txBody>
        </p:sp>
      </p:grpSp>
      <p:grpSp>
        <p:nvGrpSpPr>
          <p:cNvPr id="190" name="Google Shape;190;p17"/>
          <p:cNvGrpSpPr/>
          <p:nvPr/>
        </p:nvGrpSpPr>
        <p:grpSpPr>
          <a:xfrm>
            <a:off x="9208947" y="2299059"/>
            <a:ext cx="1980323" cy="830243"/>
            <a:chOff x="-1625250" y="2525828"/>
            <a:chExt cx="1980323" cy="830243"/>
          </a:xfrm>
        </p:grpSpPr>
        <p:sp>
          <p:nvSpPr>
            <p:cNvPr id="191" name="Google Shape;191;p17"/>
            <p:cNvSpPr txBox="1"/>
            <p:nvPr/>
          </p:nvSpPr>
          <p:spPr>
            <a:xfrm>
              <a:off x="-1625227" y="2525828"/>
              <a:ext cx="1980300" cy="348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800">
                  <a:solidFill>
                    <a:schemeClr val="lt1"/>
                  </a:solidFill>
                  <a:latin typeface="Fira Sans Extra Condensed"/>
                  <a:ea typeface="Fira Sans Extra Condensed"/>
                  <a:cs typeface="Fira Sans Extra Condensed"/>
                  <a:sym typeface="Fira Sans Extra Condensed"/>
                </a:rPr>
                <a:t>Tooling</a:t>
              </a:r>
              <a:endParaRPr b="1" sz="1800">
                <a:solidFill>
                  <a:schemeClr val="lt1"/>
                </a:solidFill>
                <a:latin typeface="Fira Sans Extra Condensed"/>
                <a:ea typeface="Fira Sans Extra Condensed"/>
                <a:cs typeface="Fira Sans Extra Condensed"/>
                <a:sym typeface="Fira Sans Extra Condensed"/>
              </a:endParaRPr>
            </a:p>
          </p:txBody>
        </p:sp>
        <p:sp>
          <p:nvSpPr>
            <p:cNvPr id="192" name="Google Shape;192;p17"/>
            <p:cNvSpPr txBox="1"/>
            <p:nvPr/>
          </p:nvSpPr>
          <p:spPr>
            <a:xfrm>
              <a:off x="-1625250" y="2804671"/>
              <a:ext cx="1980300" cy="551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200">
                  <a:solidFill>
                    <a:schemeClr val="lt1"/>
                  </a:solidFill>
                  <a:latin typeface="Roboto"/>
                  <a:ea typeface="Roboto"/>
                  <a:cs typeface="Roboto"/>
                  <a:sym typeface="Roboto"/>
                </a:rPr>
                <a:t>Modern DevOps stresses importance of Shift Left and Shift Right</a:t>
              </a:r>
              <a:endParaRPr sz="1200">
                <a:solidFill>
                  <a:schemeClr val="lt1"/>
                </a:solidFill>
                <a:latin typeface="Roboto"/>
                <a:ea typeface="Roboto"/>
                <a:cs typeface="Roboto"/>
                <a:sym typeface="Roboto"/>
              </a:endParaRPr>
            </a:p>
          </p:txBody>
        </p:sp>
      </p:grpSp>
      <p:sp>
        <p:nvSpPr>
          <p:cNvPr id="193" name="Google Shape;193;p17"/>
          <p:cNvSpPr/>
          <p:nvPr/>
        </p:nvSpPr>
        <p:spPr>
          <a:xfrm>
            <a:off x="924374" y="1668302"/>
            <a:ext cx="608237" cy="608237"/>
          </a:xfrm>
          <a:custGeom>
            <a:rect b="b" l="l" r="r" t="t"/>
            <a:pathLst>
              <a:path extrusionOk="0" h="9688" w="9688">
                <a:moveTo>
                  <a:pt x="4844" y="1"/>
                </a:moveTo>
                <a:cubicBezTo>
                  <a:pt x="2168" y="1"/>
                  <a:pt x="0" y="2168"/>
                  <a:pt x="0" y="4844"/>
                </a:cubicBezTo>
                <a:cubicBezTo>
                  <a:pt x="0" y="7520"/>
                  <a:pt x="2168" y="9688"/>
                  <a:pt x="4844" y="9688"/>
                </a:cubicBezTo>
                <a:cubicBezTo>
                  <a:pt x="7519" y="9688"/>
                  <a:pt x="9687" y="7520"/>
                  <a:pt x="9687" y="4844"/>
                </a:cubicBezTo>
                <a:cubicBezTo>
                  <a:pt x="9687" y="2168"/>
                  <a:pt x="7519" y="1"/>
                  <a:pt x="484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4" name="Google Shape;194;p17"/>
          <p:cNvPicPr preferRelativeResize="0"/>
          <p:nvPr/>
        </p:nvPicPr>
        <p:blipFill>
          <a:blip r:embed="rId5">
            <a:alphaModFix/>
          </a:blip>
          <a:stretch>
            <a:fillRect/>
          </a:stretch>
        </p:blipFill>
        <p:spPr>
          <a:xfrm>
            <a:off x="2343429" y="1064591"/>
            <a:ext cx="6720712" cy="4555851"/>
          </a:xfrm>
          <a:prstGeom prst="rect">
            <a:avLst/>
          </a:prstGeom>
          <a:noFill/>
          <a:ln>
            <a:noFill/>
          </a:ln>
        </p:spPr>
      </p:pic>
      <p:grpSp>
        <p:nvGrpSpPr>
          <p:cNvPr id="195" name="Google Shape;195;p17"/>
          <p:cNvGrpSpPr/>
          <p:nvPr/>
        </p:nvGrpSpPr>
        <p:grpSpPr>
          <a:xfrm>
            <a:off x="10006323" y="3551907"/>
            <a:ext cx="340554" cy="492590"/>
            <a:chOff x="2525700" y="4033900"/>
            <a:chExt cx="324275" cy="410800"/>
          </a:xfrm>
        </p:grpSpPr>
        <p:sp>
          <p:nvSpPr>
            <p:cNvPr id="196" name="Google Shape;196;p17"/>
            <p:cNvSpPr/>
            <p:nvPr/>
          </p:nvSpPr>
          <p:spPr>
            <a:xfrm>
              <a:off x="2534375" y="4041900"/>
              <a:ext cx="307600" cy="394825"/>
            </a:xfrm>
            <a:custGeom>
              <a:rect b="b" l="l" r="r" t="t"/>
              <a:pathLst>
                <a:path extrusionOk="0" h="15793" w="12304">
                  <a:moveTo>
                    <a:pt x="0" y="0"/>
                  </a:moveTo>
                  <a:lnTo>
                    <a:pt x="0" y="15792"/>
                  </a:lnTo>
                  <a:lnTo>
                    <a:pt x="12304" y="15792"/>
                  </a:lnTo>
                  <a:lnTo>
                    <a:pt x="12304" y="5087"/>
                  </a:lnTo>
                  <a:lnTo>
                    <a:pt x="11132" y="4661"/>
                  </a:lnTo>
                  <a:lnTo>
                    <a:pt x="12304" y="4235"/>
                  </a:lnTo>
                  <a:lnTo>
                    <a:pt x="12304" y="0"/>
                  </a:lnTo>
                  <a:close/>
                </a:path>
              </a:pathLst>
            </a:custGeom>
            <a:solidFill>
              <a:srgbClr val="EAC0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17"/>
            <p:cNvSpPr/>
            <p:nvPr/>
          </p:nvSpPr>
          <p:spPr>
            <a:xfrm>
              <a:off x="2572325" y="4085175"/>
              <a:ext cx="231050" cy="231050"/>
            </a:xfrm>
            <a:custGeom>
              <a:rect b="b" l="l" r="r" t="t"/>
              <a:pathLst>
                <a:path extrusionOk="0" h="9242" w="9242">
                  <a:moveTo>
                    <a:pt x="0" y="0"/>
                  </a:moveTo>
                  <a:lnTo>
                    <a:pt x="0" y="9241"/>
                  </a:lnTo>
                  <a:lnTo>
                    <a:pt x="9241" y="9241"/>
                  </a:lnTo>
                  <a:lnTo>
                    <a:pt x="9241" y="0"/>
                  </a:lnTo>
                  <a:close/>
                </a:path>
              </a:pathLst>
            </a:custGeom>
            <a:solidFill>
              <a:srgbClr val="E2E9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17"/>
            <p:cNvSpPr/>
            <p:nvPr/>
          </p:nvSpPr>
          <p:spPr>
            <a:xfrm>
              <a:off x="2596950" y="4260925"/>
              <a:ext cx="181775" cy="55300"/>
            </a:xfrm>
            <a:custGeom>
              <a:rect b="b" l="l" r="r" t="t"/>
              <a:pathLst>
                <a:path extrusionOk="0" h="2212" w="7271">
                  <a:moveTo>
                    <a:pt x="2983" y="1"/>
                  </a:moveTo>
                  <a:lnTo>
                    <a:pt x="799" y="880"/>
                  </a:lnTo>
                  <a:lnTo>
                    <a:pt x="0" y="2211"/>
                  </a:lnTo>
                  <a:lnTo>
                    <a:pt x="7271" y="2211"/>
                  </a:lnTo>
                  <a:lnTo>
                    <a:pt x="6472" y="880"/>
                  </a:lnTo>
                  <a:lnTo>
                    <a:pt x="4315" y="1"/>
                  </a:lnTo>
                  <a:close/>
                </a:path>
              </a:pathLst>
            </a:custGeom>
            <a:solidFill>
              <a:srgbClr val="FF91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17"/>
            <p:cNvSpPr/>
            <p:nvPr/>
          </p:nvSpPr>
          <p:spPr>
            <a:xfrm>
              <a:off x="2662850" y="4268925"/>
              <a:ext cx="50625" cy="47300"/>
            </a:xfrm>
            <a:custGeom>
              <a:rect b="b" l="l" r="r" t="t"/>
              <a:pathLst>
                <a:path extrusionOk="0" h="1892" w="2025">
                  <a:moveTo>
                    <a:pt x="1" y="0"/>
                  </a:moveTo>
                  <a:lnTo>
                    <a:pt x="54" y="267"/>
                  </a:lnTo>
                  <a:lnTo>
                    <a:pt x="134" y="533"/>
                  </a:lnTo>
                  <a:lnTo>
                    <a:pt x="241" y="799"/>
                  </a:lnTo>
                  <a:lnTo>
                    <a:pt x="374" y="1039"/>
                  </a:lnTo>
                  <a:lnTo>
                    <a:pt x="507" y="1279"/>
                  </a:lnTo>
                  <a:lnTo>
                    <a:pt x="667" y="1492"/>
                  </a:lnTo>
                  <a:lnTo>
                    <a:pt x="826" y="1705"/>
                  </a:lnTo>
                  <a:lnTo>
                    <a:pt x="1013" y="1891"/>
                  </a:lnTo>
                  <a:lnTo>
                    <a:pt x="1199" y="1705"/>
                  </a:lnTo>
                  <a:lnTo>
                    <a:pt x="1359" y="1492"/>
                  </a:lnTo>
                  <a:lnTo>
                    <a:pt x="1519" y="1279"/>
                  </a:lnTo>
                  <a:lnTo>
                    <a:pt x="1652" y="1039"/>
                  </a:lnTo>
                  <a:lnTo>
                    <a:pt x="1759" y="799"/>
                  </a:lnTo>
                  <a:lnTo>
                    <a:pt x="1865" y="533"/>
                  </a:lnTo>
                  <a:lnTo>
                    <a:pt x="1945" y="267"/>
                  </a:lnTo>
                  <a:lnTo>
                    <a:pt x="2025" y="0"/>
                  </a:lnTo>
                  <a:close/>
                </a:path>
              </a:pathLst>
            </a:custGeom>
            <a:solidFill>
              <a:srgbClr val="6D92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17"/>
            <p:cNvSpPr/>
            <p:nvPr/>
          </p:nvSpPr>
          <p:spPr>
            <a:xfrm>
              <a:off x="2646875" y="4133775"/>
              <a:ext cx="81925" cy="49950"/>
            </a:xfrm>
            <a:custGeom>
              <a:rect b="b" l="l" r="r" t="t"/>
              <a:pathLst>
                <a:path extrusionOk="0" h="1998" w="3277">
                  <a:moveTo>
                    <a:pt x="1279" y="0"/>
                  </a:moveTo>
                  <a:lnTo>
                    <a:pt x="1119" y="27"/>
                  </a:lnTo>
                  <a:lnTo>
                    <a:pt x="986" y="54"/>
                  </a:lnTo>
                  <a:lnTo>
                    <a:pt x="853" y="107"/>
                  </a:lnTo>
                  <a:lnTo>
                    <a:pt x="746" y="187"/>
                  </a:lnTo>
                  <a:lnTo>
                    <a:pt x="640" y="267"/>
                  </a:lnTo>
                  <a:lnTo>
                    <a:pt x="533" y="373"/>
                  </a:lnTo>
                  <a:lnTo>
                    <a:pt x="480" y="506"/>
                  </a:lnTo>
                  <a:lnTo>
                    <a:pt x="400" y="640"/>
                  </a:lnTo>
                  <a:lnTo>
                    <a:pt x="1" y="1998"/>
                  </a:lnTo>
                  <a:lnTo>
                    <a:pt x="3276" y="1998"/>
                  </a:lnTo>
                  <a:lnTo>
                    <a:pt x="2877" y="640"/>
                  </a:lnTo>
                  <a:lnTo>
                    <a:pt x="2824" y="506"/>
                  </a:lnTo>
                  <a:lnTo>
                    <a:pt x="2744" y="373"/>
                  </a:lnTo>
                  <a:lnTo>
                    <a:pt x="2664" y="267"/>
                  </a:lnTo>
                  <a:lnTo>
                    <a:pt x="2557" y="187"/>
                  </a:lnTo>
                  <a:lnTo>
                    <a:pt x="2424" y="107"/>
                  </a:lnTo>
                  <a:lnTo>
                    <a:pt x="2291" y="54"/>
                  </a:lnTo>
                  <a:lnTo>
                    <a:pt x="2158" y="27"/>
                  </a:lnTo>
                  <a:lnTo>
                    <a:pt x="2025" y="0"/>
                  </a:lnTo>
                  <a:close/>
                </a:path>
              </a:pathLst>
            </a:custGeom>
            <a:solidFill>
              <a:srgbClr val="C68A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17"/>
            <p:cNvSpPr/>
            <p:nvPr/>
          </p:nvSpPr>
          <p:spPr>
            <a:xfrm>
              <a:off x="2610925" y="4182375"/>
              <a:ext cx="155150" cy="51950"/>
            </a:xfrm>
            <a:custGeom>
              <a:rect b="b" l="l" r="r" t="t"/>
              <a:pathLst>
                <a:path extrusionOk="0" h="2078" w="6206">
                  <a:moveTo>
                    <a:pt x="666" y="0"/>
                  </a:moveTo>
                  <a:lnTo>
                    <a:pt x="507" y="27"/>
                  </a:lnTo>
                  <a:lnTo>
                    <a:pt x="374" y="107"/>
                  </a:lnTo>
                  <a:lnTo>
                    <a:pt x="240" y="187"/>
                  </a:lnTo>
                  <a:lnTo>
                    <a:pt x="134" y="320"/>
                  </a:lnTo>
                  <a:lnTo>
                    <a:pt x="54" y="453"/>
                  </a:lnTo>
                  <a:lnTo>
                    <a:pt x="1" y="613"/>
                  </a:lnTo>
                  <a:lnTo>
                    <a:pt x="1" y="746"/>
                  </a:lnTo>
                  <a:lnTo>
                    <a:pt x="1" y="853"/>
                  </a:lnTo>
                  <a:lnTo>
                    <a:pt x="27" y="959"/>
                  </a:lnTo>
                  <a:lnTo>
                    <a:pt x="54" y="1066"/>
                  </a:lnTo>
                  <a:lnTo>
                    <a:pt x="134" y="1146"/>
                  </a:lnTo>
                  <a:lnTo>
                    <a:pt x="187" y="1252"/>
                  </a:lnTo>
                  <a:lnTo>
                    <a:pt x="267" y="1332"/>
                  </a:lnTo>
                  <a:lnTo>
                    <a:pt x="374" y="1385"/>
                  </a:lnTo>
                  <a:lnTo>
                    <a:pt x="1599" y="2078"/>
                  </a:lnTo>
                  <a:lnTo>
                    <a:pt x="4581" y="2078"/>
                  </a:lnTo>
                  <a:lnTo>
                    <a:pt x="5806" y="1385"/>
                  </a:lnTo>
                  <a:lnTo>
                    <a:pt x="5913" y="1332"/>
                  </a:lnTo>
                  <a:lnTo>
                    <a:pt x="5993" y="1252"/>
                  </a:lnTo>
                  <a:lnTo>
                    <a:pt x="6073" y="1146"/>
                  </a:lnTo>
                  <a:lnTo>
                    <a:pt x="6126" y="1066"/>
                  </a:lnTo>
                  <a:lnTo>
                    <a:pt x="6152" y="959"/>
                  </a:lnTo>
                  <a:lnTo>
                    <a:pt x="6179" y="853"/>
                  </a:lnTo>
                  <a:lnTo>
                    <a:pt x="6206" y="746"/>
                  </a:lnTo>
                  <a:lnTo>
                    <a:pt x="6179" y="613"/>
                  </a:lnTo>
                  <a:lnTo>
                    <a:pt x="6152" y="453"/>
                  </a:lnTo>
                  <a:lnTo>
                    <a:pt x="6073" y="320"/>
                  </a:lnTo>
                  <a:lnTo>
                    <a:pt x="5966" y="187"/>
                  </a:lnTo>
                  <a:lnTo>
                    <a:pt x="5833" y="107"/>
                  </a:lnTo>
                  <a:lnTo>
                    <a:pt x="5673" y="27"/>
                  </a:lnTo>
                  <a:lnTo>
                    <a:pt x="5513" y="0"/>
                  </a:lnTo>
                  <a:lnTo>
                    <a:pt x="5353" y="0"/>
                  </a:lnTo>
                  <a:lnTo>
                    <a:pt x="5167" y="54"/>
                  </a:lnTo>
                  <a:lnTo>
                    <a:pt x="4901" y="134"/>
                  </a:lnTo>
                  <a:lnTo>
                    <a:pt x="4608" y="213"/>
                  </a:lnTo>
                  <a:lnTo>
                    <a:pt x="4315" y="240"/>
                  </a:lnTo>
                  <a:lnTo>
                    <a:pt x="4022" y="267"/>
                  </a:lnTo>
                  <a:lnTo>
                    <a:pt x="2158" y="267"/>
                  </a:lnTo>
                  <a:lnTo>
                    <a:pt x="1865" y="240"/>
                  </a:lnTo>
                  <a:lnTo>
                    <a:pt x="1572" y="213"/>
                  </a:lnTo>
                  <a:lnTo>
                    <a:pt x="1279" y="134"/>
                  </a:lnTo>
                  <a:lnTo>
                    <a:pt x="1013" y="54"/>
                  </a:lnTo>
                  <a:lnTo>
                    <a:pt x="853" y="0"/>
                  </a:lnTo>
                  <a:close/>
                </a:path>
              </a:pathLst>
            </a:custGeom>
            <a:solidFill>
              <a:srgbClr val="C68A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17"/>
            <p:cNvSpPr/>
            <p:nvPr/>
          </p:nvSpPr>
          <p:spPr>
            <a:xfrm>
              <a:off x="2650875" y="4193025"/>
              <a:ext cx="74600" cy="71925"/>
            </a:xfrm>
            <a:custGeom>
              <a:rect b="b" l="l" r="r" t="t"/>
              <a:pathLst>
                <a:path extrusionOk="0" h="2877" w="2984">
                  <a:moveTo>
                    <a:pt x="1" y="1"/>
                  </a:moveTo>
                  <a:lnTo>
                    <a:pt x="1" y="1385"/>
                  </a:lnTo>
                  <a:lnTo>
                    <a:pt x="54" y="1678"/>
                  </a:lnTo>
                  <a:lnTo>
                    <a:pt x="134" y="1971"/>
                  </a:lnTo>
                  <a:lnTo>
                    <a:pt x="267" y="2211"/>
                  </a:lnTo>
                  <a:lnTo>
                    <a:pt x="453" y="2424"/>
                  </a:lnTo>
                  <a:lnTo>
                    <a:pt x="666" y="2610"/>
                  </a:lnTo>
                  <a:lnTo>
                    <a:pt x="906" y="2744"/>
                  </a:lnTo>
                  <a:lnTo>
                    <a:pt x="1199" y="2850"/>
                  </a:lnTo>
                  <a:lnTo>
                    <a:pt x="1492" y="2877"/>
                  </a:lnTo>
                  <a:lnTo>
                    <a:pt x="1785" y="2850"/>
                  </a:lnTo>
                  <a:lnTo>
                    <a:pt x="2078" y="2744"/>
                  </a:lnTo>
                  <a:lnTo>
                    <a:pt x="2317" y="2610"/>
                  </a:lnTo>
                  <a:lnTo>
                    <a:pt x="2557" y="2424"/>
                  </a:lnTo>
                  <a:lnTo>
                    <a:pt x="2717" y="2211"/>
                  </a:lnTo>
                  <a:lnTo>
                    <a:pt x="2877" y="1971"/>
                  </a:lnTo>
                  <a:lnTo>
                    <a:pt x="2957" y="1678"/>
                  </a:lnTo>
                  <a:lnTo>
                    <a:pt x="2983" y="1385"/>
                  </a:lnTo>
                  <a:lnTo>
                    <a:pt x="2983" y="1"/>
                  </a:lnTo>
                  <a:close/>
                </a:path>
              </a:pathLst>
            </a:custGeom>
            <a:solidFill>
              <a:srgbClr val="E5AE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17"/>
            <p:cNvSpPr/>
            <p:nvPr/>
          </p:nvSpPr>
          <p:spPr>
            <a:xfrm>
              <a:off x="2572325" y="4351475"/>
              <a:ext cx="231050" cy="49950"/>
            </a:xfrm>
            <a:custGeom>
              <a:rect b="b" l="l" r="r" t="t"/>
              <a:pathLst>
                <a:path extrusionOk="0" h="1998" w="9242">
                  <a:moveTo>
                    <a:pt x="0" y="1"/>
                  </a:moveTo>
                  <a:lnTo>
                    <a:pt x="0" y="1998"/>
                  </a:lnTo>
                  <a:lnTo>
                    <a:pt x="9241" y="1998"/>
                  </a:lnTo>
                  <a:lnTo>
                    <a:pt x="924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17"/>
            <p:cNvSpPr/>
            <p:nvPr/>
          </p:nvSpPr>
          <p:spPr>
            <a:xfrm>
              <a:off x="2525700" y="4033900"/>
              <a:ext cx="324275" cy="410800"/>
            </a:xfrm>
            <a:custGeom>
              <a:rect b="b" l="l" r="r" t="t"/>
              <a:pathLst>
                <a:path extrusionOk="0" h="16432" w="12971">
                  <a:moveTo>
                    <a:pt x="6872" y="4315"/>
                  </a:moveTo>
                  <a:lnTo>
                    <a:pt x="7058" y="4342"/>
                  </a:lnTo>
                  <a:lnTo>
                    <a:pt x="7218" y="4448"/>
                  </a:lnTo>
                  <a:lnTo>
                    <a:pt x="7324" y="4555"/>
                  </a:lnTo>
                  <a:lnTo>
                    <a:pt x="7404" y="4741"/>
                  </a:lnTo>
                  <a:lnTo>
                    <a:pt x="7751" y="5860"/>
                  </a:lnTo>
                  <a:lnTo>
                    <a:pt x="7431" y="5886"/>
                  </a:lnTo>
                  <a:lnTo>
                    <a:pt x="5567" y="5886"/>
                  </a:lnTo>
                  <a:lnTo>
                    <a:pt x="5221" y="5860"/>
                  </a:lnTo>
                  <a:lnTo>
                    <a:pt x="5567" y="4741"/>
                  </a:lnTo>
                  <a:lnTo>
                    <a:pt x="5647" y="4555"/>
                  </a:lnTo>
                  <a:lnTo>
                    <a:pt x="5780" y="4448"/>
                  </a:lnTo>
                  <a:lnTo>
                    <a:pt x="5940" y="4342"/>
                  </a:lnTo>
                  <a:lnTo>
                    <a:pt x="6126" y="4315"/>
                  </a:lnTo>
                  <a:close/>
                  <a:moveTo>
                    <a:pt x="4209" y="6259"/>
                  </a:moveTo>
                  <a:lnTo>
                    <a:pt x="4288" y="6286"/>
                  </a:lnTo>
                  <a:lnTo>
                    <a:pt x="4688" y="6419"/>
                  </a:lnTo>
                  <a:lnTo>
                    <a:pt x="4688" y="7484"/>
                  </a:lnTo>
                  <a:lnTo>
                    <a:pt x="3942" y="7058"/>
                  </a:lnTo>
                  <a:lnTo>
                    <a:pt x="3836" y="6978"/>
                  </a:lnTo>
                  <a:lnTo>
                    <a:pt x="3756" y="6872"/>
                  </a:lnTo>
                  <a:lnTo>
                    <a:pt x="3729" y="6738"/>
                  </a:lnTo>
                  <a:lnTo>
                    <a:pt x="3729" y="6605"/>
                  </a:lnTo>
                  <a:lnTo>
                    <a:pt x="3756" y="6525"/>
                  </a:lnTo>
                  <a:lnTo>
                    <a:pt x="3783" y="6445"/>
                  </a:lnTo>
                  <a:lnTo>
                    <a:pt x="3862" y="6366"/>
                  </a:lnTo>
                  <a:lnTo>
                    <a:pt x="3942" y="6312"/>
                  </a:lnTo>
                  <a:lnTo>
                    <a:pt x="4022" y="6286"/>
                  </a:lnTo>
                  <a:lnTo>
                    <a:pt x="4102" y="6259"/>
                  </a:lnTo>
                  <a:close/>
                  <a:moveTo>
                    <a:pt x="8896" y="6259"/>
                  </a:moveTo>
                  <a:lnTo>
                    <a:pt x="8976" y="6286"/>
                  </a:lnTo>
                  <a:lnTo>
                    <a:pt x="9082" y="6312"/>
                  </a:lnTo>
                  <a:lnTo>
                    <a:pt x="9162" y="6366"/>
                  </a:lnTo>
                  <a:lnTo>
                    <a:pt x="9215" y="6445"/>
                  </a:lnTo>
                  <a:lnTo>
                    <a:pt x="9242" y="6525"/>
                  </a:lnTo>
                  <a:lnTo>
                    <a:pt x="9268" y="6605"/>
                  </a:lnTo>
                  <a:lnTo>
                    <a:pt x="9268" y="6738"/>
                  </a:lnTo>
                  <a:lnTo>
                    <a:pt x="9242" y="6872"/>
                  </a:lnTo>
                  <a:lnTo>
                    <a:pt x="9162" y="6978"/>
                  </a:lnTo>
                  <a:lnTo>
                    <a:pt x="9082" y="7058"/>
                  </a:lnTo>
                  <a:lnTo>
                    <a:pt x="8310" y="7484"/>
                  </a:lnTo>
                  <a:lnTo>
                    <a:pt x="8310" y="6419"/>
                  </a:lnTo>
                  <a:lnTo>
                    <a:pt x="8709" y="6286"/>
                  </a:lnTo>
                  <a:lnTo>
                    <a:pt x="8789" y="6259"/>
                  </a:lnTo>
                  <a:close/>
                  <a:moveTo>
                    <a:pt x="7671" y="6525"/>
                  </a:moveTo>
                  <a:lnTo>
                    <a:pt x="7671" y="7750"/>
                  </a:lnTo>
                  <a:lnTo>
                    <a:pt x="7644" y="7990"/>
                  </a:lnTo>
                  <a:lnTo>
                    <a:pt x="7564" y="8203"/>
                  </a:lnTo>
                  <a:lnTo>
                    <a:pt x="7458" y="8389"/>
                  </a:lnTo>
                  <a:lnTo>
                    <a:pt x="7324" y="8576"/>
                  </a:lnTo>
                  <a:lnTo>
                    <a:pt x="7165" y="8709"/>
                  </a:lnTo>
                  <a:lnTo>
                    <a:pt x="6952" y="8816"/>
                  </a:lnTo>
                  <a:lnTo>
                    <a:pt x="6739" y="8895"/>
                  </a:lnTo>
                  <a:lnTo>
                    <a:pt x="6499" y="8922"/>
                  </a:lnTo>
                  <a:lnTo>
                    <a:pt x="6259" y="8895"/>
                  </a:lnTo>
                  <a:lnTo>
                    <a:pt x="6046" y="8816"/>
                  </a:lnTo>
                  <a:lnTo>
                    <a:pt x="5860" y="8709"/>
                  </a:lnTo>
                  <a:lnTo>
                    <a:pt x="5673" y="8576"/>
                  </a:lnTo>
                  <a:lnTo>
                    <a:pt x="5540" y="8389"/>
                  </a:lnTo>
                  <a:lnTo>
                    <a:pt x="5434" y="8203"/>
                  </a:lnTo>
                  <a:lnTo>
                    <a:pt x="5354" y="7990"/>
                  </a:lnTo>
                  <a:lnTo>
                    <a:pt x="5327" y="7750"/>
                  </a:lnTo>
                  <a:lnTo>
                    <a:pt x="5327" y="6525"/>
                  </a:lnTo>
                  <a:close/>
                  <a:moveTo>
                    <a:pt x="7165" y="9428"/>
                  </a:moveTo>
                  <a:lnTo>
                    <a:pt x="7058" y="9801"/>
                  </a:lnTo>
                  <a:lnTo>
                    <a:pt x="6898" y="10174"/>
                  </a:lnTo>
                  <a:lnTo>
                    <a:pt x="6712" y="10493"/>
                  </a:lnTo>
                  <a:lnTo>
                    <a:pt x="6499" y="10813"/>
                  </a:lnTo>
                  <a:lnTo>
                    <a:pt x="6259" y="10493"/>
                  </a:lnTo>
                  <a:lnTo>
                    <a:pt x="6073" y="10174"/>
                  </a:lnTo>
                  <a:lnTo>
                    <a:pt x="5913" y="9801"/>
                  </a:lnTo>
                  <a:lnTo>
                    <a:pt x="5806" y="9428"/>
                  </a:lnTo>
                  <a:lnTo>
                    <a:pt x="5833" y="9428"/>
                  </a:lnTo>
                  <a:lnTo>
                    <a:pt x="5993" y="9481"/>
                  </a:lnTo>
                  <a:lnTo>
                    <a:pt x="6153" y="9535"/>
                  </a:lnTo>
                  <a:lnTo>
                    <a:pt x="6339" y="9561"/>
                  </a:lnTo>
                  <a:lnTo>
                    <a:pt x="6685" y="9561"/>
                  </a:lnTo>
                  <a:lnTo>
                    <a:pt x="6845" y="9535"/>
                  </a:lnTo>
                  <a:lnTo>
                    <a:pt x="7165" y="9428"/>
                  </a:lnTo>
                  <a:close/>
                  <a:moveTo>
                    <a:pt x="5221" y="9668"/>
                  </a:moveTo>
                  <a:lnTo>
                    <a:pt x="5327" y="10014"/>
                  </a:lnTo>
                  <a:lnTo>
                    <a:pt x="5460" y="10360"/>
                  </a:lnTo>
                  <a:lnTo>
                    <a:pt x="5620" y="10680"/>
                  </a:lnTo>
                  <a:lnTo>
                    <a:pt x="5806" y="10973"/>
                  </a:lnTo>
                  <a:lnTo>
                    <a:pt x="3410" y="10973"/>
                  </a:lnTo>
                  <a:lnTo>
                    <a:pt x="3889" y="10200"/>
                  </a:lnTo>
                  <a:lnTo>
                    <a:pt x="5221" y="9668"/>
                  </a:lnTo>
                  <a:close/>
                  <a:moveTo>
                    <a:pt x="7777" y="9668"/>
                  </a:moveTo>
                  <a:lnTo>
                    <a:pt x="9109" y="10200"/>
                  </a:lnTo>
                  <a:lnTo>
                    <a:pt x="9561" y="10973"/>
                  </a:lnTo>
                  <a:lnTo>
                    <a:pt x="7165" y="10973"/>
                  </a:lnTo>
                  <a:lnTo>
                    <a:pt x="7378" y="10680"/>
                  </a:lnTo>
                  <a:lnTo>
                    <a:pt x="7537" y="10360"/>
                  </a:lnTo>
                  <a:lnTo>
                    <a:pt x="7671" y="10014"/>
                  </a:lnTo>
                  <a:lnTo>
                    <a:pt x="7777" y="9668"/>
                  </a:lnTo>
                  <a:close/>
                  <a:moveTo>
                    <a:pt x="12331" y="640"/>
                  </a:moveTo>
                  <a:lnTo>
                    <a:pt x="12331" y="4342"/>
                  </a:lnTo>
                  <a:lnTo>
                    <a:pt x="11426" y="4661"/>
                  </a:lnTo>
                  <a:lnTo>
                    <a:pt x="11426" y="2051"/>
                  </a:lnTo>
                  <a:lnTo>
                    <a:pt x="11399" y="1945"/>
                  </a:lnTo>
                  <a:lnTo>
                    <a:pt x="11346" y="1838"/>
                  </a:lnTo>
                  <a:lnTo>
                    <a:pt x="11239" y="1758"/>
                  </a:lnTo>
                  <a:lnTo>
                    <a:pt x="11106" y="1732"/>
                  </a:lnTo>
                  <a:lnTo>
                    <a:pt x="7937" y="1732"/>
                  </a:lnTo>
                  <a:lnTo>
                    <a:pt x="7804" y="1758"/>
                  </a:lnTo>
                  <a:lnTo>
                    <a:pt x="7697" y="1838"/>
                  </a:lnTo>
                  <a:lnTo>
                    <a:pt x="7644" y="1945"/>
                  </a:lnTo>
                  <a:lnTo>
                    <a:pt x="7617" y="2051"/>
                  </a:lnTo>
                  <a:lnTo>
                    <a:pt x="7644" y="2184"/>
                  </a:lnTo>
                  <a:lnTo>
                    <a:pt x="7697" y="2291"/>
                  </a:lnTo>
                  <a:lnTo>
                    <a:pt x="7804" y="2371"/>
                  </a:lnTo>
                  <a:lnTo>
                    <a:pt x="10786" y="2371"/>
                  </a:lnTo>
                  <a:lnTo>
                    <a:pt x="10786" y="10973"/>
                  </a:lnTo>
                  <a:lnTo>
                    <a:pt x="10307" y="10973"/>
                  </a:lnTo>
                  <a:lnTo>
                    <a:pt x="9588" y="9774"/>
                  </a:lnTo>
                  <a:lnTo>
                    <a:pt x="9535" y="9694"/>
                  </a:lnTo>
                  <a:lnTo>
                    <a:pt x="9455" y="9641"/>
                  </a:lnTo>
                  <a:lnTo>
                    <a:pt x="7804" y="9002"/>
                  </a:lnTo>
                  <a:lnTo>
                    <a:pt x="7937" y="8842"/>
                  </a:lnTo>
                  <a:lnTo>
                    <a:pt x="8070" y="8656"/>
                  </a:lnTo>
                  <a:lnTo>
                    <a:pt x="8150" y="8469"/>
                  </a:lnTo>
                  <a:lnTo>
                    <a:pt x="8230" y="8256"/>
                  </a:lnTo>
                  <a:lnTo>
                    <a:pt x="9375" y="7591"/>
                  </a:lnTo>
                  <a:lnTo>
                    <a:pt x="9508" y="7511"/>
                  </a:lnTo>
                  <a:lnTo>
                    <a:pt x="9641" y="7404"/>
                  </a:lnTo>
                  <a:lnTo>
                    <a:pt x="9748" y="7271"/>
                  </a:lnTo>
                  <a:lnTo>
                    <a:pt x="9828" y="7138"/>
                  </a:lnTo>
                  <a:lnTo>
                    <a:pt x="9881" y="7005"/>
                  </a:lnTo>
                  <a:lnTo>
                    <a:pt x="9908" y="6845"/>
                  </a:lnTo>
                  <a:lnTo>
                    <a:pt x="9934" y="6685"/>
                  </a:lnTo>
                  <a:lnTo>
                    <a:pt x="9908" y="6525"/>
                  </a:lnTo>
                  <a:lnTo>
                    <a:pt x="9854" y="6286"/>
                  </a:lnTo>
                  <a:lnTo>
                    <a:pt x="9748" y="6073"/>
                  </a:lnTo>
                  <a:lnTo>
                    <a:pt x="9588" y="5886"/>
                  </a:lnTo>
                  <a:lnTo>
                    <a:pt x="9402" y="5753"/>
                  </a:lnTo>
                  <a:lnTo>
                    <a:pt x="9162" y="5673"/>
                  </a:lnTo>
                  <a:lnTo>
                    <a:pt x="8949" y="5620"/>
                  </a:lnTo>
                  <a:lnTo>
                    <a:pt x="8709" y="5620"/>
                  </a:lnTo>
                  <a:lnTo>
                    <a:pt x="8470" y="5673"/>
                  </a:lnTo>
                  <a:lnTo>
                    <a:pt x="8390" y="5726"/>
                  </a:lnTo>
                  <a:lnTo>
                    <a:pt x="8017" y="4555"/>
                  </a:lnTo>
                  <a:lnTo>
                    <a:pt x="7964" y="4368"/>
                  </a:lnTo>
                  <a:lnTo>
                    <a:pt x="7857" y="4182"/>
                  </a:lnTo>
                  <a:lnTo>
                    <a:pt x="7724" y="4049"/>
                  </a:lnTo>
                  <a:lnTo>
                    <a:pt x="7591" y="3915"/>
                  </a:lnTo>
                  <a:lnTo>
                    <a:pt x="7431" y="3809"/>
                  </a:lnTo>
                  <a:lnTo>
                    <a:pt x="7245" y="3756"/>
                  </a:lnTo>
                  <a:lnTo>
                    <a:pt x="7058" y="3702"/>
                  </a:lnTo>
                  <a:lnTo>
                    <a:pt x="6872" y="3676"/>
                  </a:lnTo>
                  <a:lnTo>
                    <a:pt x="6126" y="3676"/>
                  </a:lnTo>
                  <a:lnTo>
                    <a:pt x="5913" y="3702"/>
                  </a:lnTo>
                  <a:lnTo>
                    <a:pt x="5727" y="3756"/>
                  </a:lnTo>
                  <a:lnTo>
                    <a:pt x="5567" y="3809"/>
                  </a:lnTo>
                  <a:lnTo>
                    <a:pt x="5380" y="3915"/>
                  </a:lnTo>
                  <a:lnTo>
                    <a:pt x="5247" y="4049"/>
                  </a:lnTo>
                  <a:lnTo>
                    <a:pt x="5114" y="4182"/>
                  </a:lnTo>
                  <a:lnTo>
                    <a:pt x="5034" y="4368"/>
                  </a:lnTo>
                  <a:lnTo>
                    <a:pt x="4954" y="4555"/>
                  </a:lnTo>
                  <a:lnTo>
                    <a:pt x="4608" y="5700"/>
                  </a:lnTo>
                  <a:lnTo>
                    <a:pt x="4528" y="5673"/>
                  </a:lnTo>
                  <a:lnTo>
                    <a:pt x="4288" y="5620"/>
                  </a:lnTo>
                  <a:lnTo>
                    <a:pt x="4075" y="5620"/>
                  </a:lnTo>
                  <a:lnTo>
                    <a:pt x="3836" y="5673"/>
                  </a:lnTo>
                  <a:lnTo>
                    <a:pt x="3623" y="5753"/>
                  </a:lnTo>
                  <a:lnTo>
                    <a:pt x="3410" y="5886"/>
                  </a:lnTo>
                  <a:lnTo>
                    <a:pt x="3277" y="6073"/>
                  </a:lnTo>
                  <a:lnTo>
                    <a:pt x="3143" y="6286"/>
                  </a:lnTo>
                  <a:lnTo>
                    <a:pt x="3090" y="6525"/>
                  </a:lnTo>
                  <a:lnTo>
                    <a:pt x="3090" y="6685"/>
                  </a:lnTo>
                  <a:lnTo>
                    <a:pt x="3090" y="6845"/>
                  </a:lnTo>
                  <a:lnTo>
                    <a:pt x="3117" y="7005"/>
                  </a:lnTo>
                  <a:lnTo>
                    <a:pt x="3197" y="7138"/>
                  </a:lnTo>
                  <a:lnTo>
                    <a:pt x="3277" y="7271"/>
                  </a:lnTo>
                  <a:lnTo>
                    <a:pt x="3356" y="7404"/>
                  </a:lnTo>
                  <a:lnTo>
                    <a:pt x="3490" y="7511"/>
                  </a:lnTo>
                  <a:lnTo>
                    <a:pt x="3623" y="7591"/>
                  </a:lnTo>
                  <a:lnTo>
                    <a:pt x="4768" y="8256"/>
                  </a:lnTo>
                  <a:lnTo>
                    <a:pt x="4848" y="8469"/>
                  </a:lnTo>
                  <a:lnTo>
                    <a:pt x="4928" y="8656"/>
                  </a:lnTo>
                  <a:lnTo>
                    <a:pt x="5061" y="8842"/>
                  </a:lnTo>
                  <a:lnTo>
                    <a:pt x="5194" y="9002"/>
                  </a:lnTo>
                  <a:lnTo>
                    <a:pt x="3543" y="9641"/>
                  </a:lnTo>
                  <a:lnTo>
                    <a:pt x="3436" y="9694"/>
                  </a:lnTo>
                  <a:lnTo>
                    <a:pt x="3383" y="9774"/>
                  </a:lnTo>
                  <a:lnTo>
                    <a:pt x="2664" y="10973"/>
                  </a:lnTo>
                  <a:lnTo>
                    <a:pt x="2185" y="10973"/>
                  </a:lnTo>
                  <a:lnTo>
                    <a:pt x="2185" y="2371"/>
                  </a:lnTo>
                  <a:lnTo>
                    <a:pt x="5167" y="2371"/>
                  </a:lnTo>
                  <a:lnTo>
                    <a:pt x="5274" y="2291"/>
                  </a:lnTo>
                  <a:lnTo>
                    <a:pt x="5354" y="2184"/>
                  </a:lnTo>
                  <a:lnTo>
                    <a:pt x="5380" y="2051"/>
                  </a:lnTo>
                  <a:lnTo>
                    <a:pt x="5354" y="1945"/>
                  </a:lnTo>
                  <a:lnTo>
                    <a:pt x="5274" y="1838"/>
                  </a:lnTo>
                  <a:lnTo>
                    <a:pt x="5167" y="1758"/>
                  </a:lnTo>
                  <a:lnTo>
                    <a:pt x="5061" y="1732"/>
                  </a:lnTo>
                  <a:lnTo>
                    <a:pt x="1865" y="1732"/>
                  </a:lnTo>
                  <a:lnTo>
                    <a:pt x="1759" y="1758"/>
                  </a:lnTo>
                  <a:lnTo>
                    <a:pt x="1652" y="1838"/>
                  </a:lnTo>
                  <a:lnTo>
                    <a:pt x="1572" y="1945"/>
                  </a:lnTo>
                  <a:lnTo>
                    <a:pt x="1546" y="2051"/>
                  </a:lnTo>
                  <a:lnTo>
                    <a:pt x="1546" y="5806"/>
                  </a:lnTo>
                  <a:lnTo>
                    <a:pt x="667" y="5806"/>
                  </a:lnTo>
                  <a:lnTo>
                    <a:pt x="667" y="640"/>
                  </a:lnTo>
                  <a:close/>
                  <a:moveTo>
                    <a:pt x="11426" y="5300"/>
                  </a:moveTo>
                  <a:lnTo>
                    <a:pt x="12331" y="5647"/>
                  </a:lnTo>
                  <a:lnTo>
                    <a:pt x="12331" y="12384"/>
                  </a:lnTo>
                  <a:lnTo>
                    <a:pt x="12225" y="12437"/>
                  </a:lnTo>
                  <a:lnTo>
                    <a:pt x="12145" y="12517"/>
                  </a:lnTo>
                  <a:lnTo>
                    <a:pt x="12091" y="12597"/>
                  </a:lnTo>
                  <a:lnTo>
                    <a:pt x="12065" y="12704"/>
                  </a:lnTo>
                  <a:lnTo>
                    <a:pt x="12091" y="12810"/>
                  </a:lnTo>
                  <a:lnTo>
                    <a:pt x="12145" y="12917"/>
                  </a:lnTo>
                  <a:lnTo>
                    <a:pt x="12225" y="12997"/>
                  </a:lnTo>
                  <a:lnTo>
                    <a:pt x="12331" y="13023"/>
                  </a:lnTo>
                  <a:lnTo>
                    <a:pt x="12331" y="15793"/>
                  </a:lnTo>
                  <a:lnTo>
                    <a:pt x="667" y="15793"/>
                  </a:lnTo>
                  <a:lnTo>
                    <a:pt x="667" y="14248"/>
                  </a:lnTo>
                  <a:lnTo>
                    <a:pt x="747" y="14195"/>
                  </a:lnTo>
                  <a:lnTo>
                    <a:pt x="826" y="14142"/>
                  </a:lnTo>
                  <a:lnTo>
                    <a:pt x="853" y="14035"/>
                  </a:lnTo>
                  <a:lnTo>
                    <a:pt x="880" y="13929"/>
                  </a:lnTo>
                  <a:lnTo>
                    <a:pt x="853" y="13849"/>
                  </a:lnTo>
                  <a:lnTo>
                    <a:pt x="826" y="13742"/>
                  </a:lnTo>
                  <a:lnTo>
                    <a:pt x="747" y="13689"/>
                  </a:lnTo>
                  <a:lnTo>
                    <a:pt x="667" y="13636"/>
                  </a:lnTo>
                  <a:lnTo>
                    <a:pt x="667" y="6445"/>
                  </a:lnTo>
                  <a:lnTo>
                    <a:pt x="1546" y="6445"/>
                  </a:lnTo>
                  <a:lnTo>
                    <a:pt x="1546" y="11292"/>
                  </a:lnTo>
                  <a:lnTo>
                    <a:pt x="1572" y="11425"/>
                  </a:lnTo>
                  <a:lnTo>
                    <a:pt x="1652" y="11532"/>
                  </a:lnTo>
                  <a:lnTo>
                    <a:pt x="1759" y="11585"/>
                  </a:lnTo>
                  <a:lnTo>
                    <a:pt x="1865" y="11612"/>
                  </a:lnTo>
                  <a:lnTo>
                    <a:pt x="11106" y="11612"/>
                  </a:lnTo>
                  <a:lnTo>
                    <a:pt x="11239" y="11585"/>
                  </a:lnTo>
                  <a:lnTo>
                    <a:pt x="11346" y="11532"/>
                  </a:lnTo>
                  <a:lnTo>
                    <a:pt x="11399" y="11425"/>
                  </a:lnTo>
                  <a:lnTo>
                    <a:pt x="11426" y="11292"/>
                  </a:lnTo>
                  <a:lnTo>
                    <a:pt x="11426" y="5300"/>
                  </a:lnTo>
                  <a:close/>
                  <a:moveTo>
                    <a:pt x="347" y="1"/>
                  </a:moveTo>
                  <a:lnTo>
                    <a:pt x="214" y="27"/>
                  </a:lnTo>
                  <a:lnTo>
                    <a:pt x="107" y="107"/>
                  </a:lnTo>
                  <a:lnTo>
                    <a:pt x="28" y="214"/>
                  </a:lnTo>
                  <a:lnTo>
                    <a:pt x="1" y="320"/>
                  </a:lnTo>
                  <a:lnTo>
                    <a:pt x="1" y="16112"/>
                  </a:lnTo>
                  <a:lnTo>
                    <a:pt x="28" y="16246"/>
                  </a:lnTo>
                  <a:lnTo>
                    <a:pt x="107" y="16325"/>
                  </a:lnTo>
                  <a:lnTo>
                    <a:pt x="214" y="16405"/>
                  </a:lnTo>
                  <a:lnTo>
                    <a:pt x="347" y="16432"/>
                  </a:lnTo>
                  <a:lnTo>
                    <a:pt x="12651" y="16432"/>
                  </a:lnTo>
                  <a:lnTo>
                    <a:pt x="12784" y="16405"/>
                  </a:lnTo>
                  <a:lnTo>
                    <a:pt x="12864" y="16325"/>
                  </a:lnTo>
                  <a:lnTo>
                    <a:pt x="12944" y="16246"/>
                  </a:lnTo>
                  <a:lnTo>
                    <a:pt x="12970" y="16112"/>
                  </a:lnTo>
                  <a:lnTo>
                    <a:pt x="12970" y="5407"/>
                  </a:lnTo>
                  <a:lnTo>
                    <a:pt x="12944" y="5300"/>
                  </a:lnTo>
                  <a:lnTo>
                    <a:pt x="12917" y="5220"/>
                  </a:lnTo>
                  <a:lnTo>
                    <a:pt x="12837" y="5167"/>
                  </a:lnTo>
                  <a:lnTo>
                    <a:pt x="12757" y="5114"/>
                  </a:lnTo>
                  <a:lnTo>
                    <a:pt x="12411" y="4981"/>
                  </a:lnTo>
                  <a:lnTo>
                    <a:pt x="12757" y="4848"/>
                  </a:lnTo>
                  <a:lnTo>
                    <a:pt x="12837" y="4821"/>
                  </a:lnTo>
                  <a:lnTo>
                    <a:pt x="12917" y="4741"/>
                  </a:lnTo>
                  <a:lnTo>
                    <a:pt x="12944" y="4661"/>
                  </a:lnTo>
                  <a:lnTo>
                    <a:pt x="12970" y="4555"/>
                  </a:lnTo>
                  <a:lnTo>
                    <a:pt x="12970" y="320"/>
                  </a:lnTo>
                  <a:lnTo>
                    <a:pt x="12944" y="214"/>
                  </a:lnTo>
                  <a:lnTo>
                    <a:pt x="12864" y="107"/>
                  </a:lnTo>
                  <a:lnTo>
                    <a:pt x="12784" y="27"/>
                  </a:lnTo>
                  <a:lnTo>
                    <a:pt x="12651"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17"/>
            <p:cNvSpPr/>
            <p:nvPr/>
          </p:nvSpPr>
          <p:spPr>
            <a:xfrm>
              <a:off x="2564325" y="4343500"/>
              <a:ext cx="247025" cy="65925"/>
            </a:xfrm>
            <a:custGeom>
              <a:rect b="b" l="l" r="r" t="t"/>
              <a:pathLst>
                <a:path extrusionOk="0" h="2637" w="9881">
                  <a:moveTo>
                    <a:pt x="9241" y="639"/>
                  </a:moveTo>
                  <a:lnTo>
                    <a:pt x="9241" y="1997"/>
                  </a:lnTo>
                  <a:lnTo>
                    <a:pt x="640" y="1997"/>
                  </a:lnTo>
                  <a:lnTo>
                    <a:pt x="640" y="639"/>
                  </a:lnTo>
                  <a:close/>
                  <a:moveTo>
                    <a:pt x="320" y="0"/>
                  </a:moveTo>
                  <a:lnTo>
                    <a:pt x="214" y="27"/>
                  </a:lnTo>
                  <a:lnTo>
                    <a:pt x="107" y="107"/>
                  </a:lnTo>
                  <a:lnTo>
                    <a:pt x="27" y="213"/>
                  </a:lnTo>
                  <a:lnTo>
                    <a:pt x="1" y="320"/>
                  </a:lnTo>
                  <a:lnTo>
                    <a:pt x="1" y="2317"/>
                  </a:lnTo>
                  <a:lnTo>
                    <a:pt x="27" y="2450"/>
                  </a:lnTo>
                  <a:lnTo>
                    <a:pt x="107" y="2530"/>
                  </a:lnTo>
                  <a:lnTo>
                    <a:pt x="214" y="2610"/>
                  </a:lnTo>
                  <a:lnTo>
                    <a:pt x="320" y="2637"/>
                  </a:lnTo>
                  <a:lnTo>
                    <a:pt x="9561" y="2637"/>
                  </a:lnTo>
                  <a:lnTo>
                    <a:pt x="9694" y="2610"/>
                  </a:lnTo>
                  <a:lnTo>
                    <a:pt x="9801" y="2530"/>
                  </a:lnTo>
                  <a:lnTo>
                    <a:pt x="9854" y="2450"/>
                  </a:lnTo>
                  <a:lnTo>
                    <a:pt x="9881" y="2317"/>
                  </a:lnTo>
                  <a:lnTo>
                    <a:pt x="9881" y="320"/>
                  </a:lnTo>
                  <a:lnTo>
                    <a:pt x="9854" y="213"/>
                  </a:lnTo>
                  <a:lnTo>
                    <a:pt x="9801" y="107"/>
                  </a:lnTo>
                  <a:lnTo>
                    <a:pt x="9694" y="27"/>
                  </a:lnTo>
                  <a:lnTo>
                    <a:pt x="9561"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17"/>
            <p:cNvSpPr/>
            <p:nvPr/>
          </p:nvSpPr>
          <p:spPr>
            <a:xfrm>
              <a:off x="2680175" y="4077175"/>
              <a:ext cx="16000" cy="16000"/>
            </a:xfrm>
            <a:custGeom>
              <a:rect b="b" l="l" r="r" t="t"/>
              <a:pathLst>
                <a:path extrusionOk="0" h="640" w="640">
                  <a:moveTo>
                    <a:pt x="320" y="1"/>
                  </a:moveTo>
                  <a:lnTo>
                    <a:pt x="187" y="27"/>
                  </a:lnTo>
                  <a:lnTo>
                    <a:pt x="80" y="107"/>
                  </a:lnTo>
                  <a:lnTo>
                    <a:pt x="27" y="214"/>
                  </a:lnTo>
                  <a:lnTo>
                    <a:pt x="0" y="320"/>
                  </a:lnTo>
                  <a:lnTo>
                    <a:pt x="27" y="453"/>
                  </a:lnTo>
                  <a:lnTo>
                    <a:pt x="80" y="560"/>
                  </a:lnTo>
                  <a:lnTo>
                    <a:pt x="187" y="640"/>
                  </a:lnTo>
                  <a:lnTo>
                    <a:pt x="426" y="640"/>
                  </a:lnTo>
                  <a:lnTo>
                    <a:pt x="533" y="560"/>
                  </a:lnTo>
                  <a:lnTo>
                    <a:pt x="613" y="453"/>
                  </a:lnTo>
                  <a:lnTo>
                    <a:pt x="639" y="320"/>
                  </a:lnTo>
                  <a:lnTo>
                    <a:pt x="613" y="214"/>
                  </a:lnTo>
                  <a:lnTo>
                    <a:pt x="533" y="107"/>
                  </a:lnTo>
                  <a:lnTo>
                    <a:pt x="426" y="27"/>
                  </a:lnTo>
                  <a:lnTo>
                    <a:pt x="320"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07" name="Google Shape;207;p17"/>
          <p:cNvPicPr preferRelativeResize="0"/>
          <p:nvPr/>
        </p:nvPicPr>
        <p:blipFill>
          <a:blip r:embed="rId6">
            <a:alphaModFix/>
          </a:blip>
          <a:stretch>
            <a:fillRect/>
          </a:stretch>
        </p:blipFill>
        <p:spPr>
          <a:xfrm>
            <a:off x="948246" y="1703590"/>
            <a:ext cx="492600" cy="492600"/>
          </a:xfrm>
          <a:prstGeom prst="rect">
            <a:avLst/>
          </a:prstGeom>
          <a:noFill/>
          <a:ln>
            <a:noFill/>
          </a:ln>
        </p:spPr>
      </p:pic>
      <p:sp>
        <p:nvSpPr>
          <p:cNvPr id="208" name="Google Shape;208;p17"/>
          <p:cNvSpPr/>
          <p:nvPr/>
        </p:nvSpPr>
        <p:spPr>
          <a:xfrm>
            <a:off x="890424" y="3432402"/>
            <a:ext cx="608237" cy="608237"/>
          </a:xfrm>
          <a:custGeom>
            <a:rect b="b" l="l" r="r" t="t"/>
            <a:pathLst>
              <a:path extrusionOk="0" h="9688" w="9688">
                <a:moveTo>
                  <a:pt x="4844" y="1"/>
                </a:moveTo>
                <a:cubicBezTo>
                  <a:pt x="2168" y="1"/>
                  <a:pt x="0" y="2168"/>
                  <a:pt x="0" y="4844"/>
                </a:cubicBezTo>
                <a:cubicBezTo>
                  <a:pt x="0" y="7520"/>
                  <a:pt x="2168" y="9688"/>
                  <a:pt x="4844" y="9688"/>
                </a:cubicBezTo>
                <a:cubicBezTo>
                  <a:pt x="7519" y="9688"/>
                  <a:pt x="9687" y="7520"/>
                  <a:pt x="9687" y="4844"/>
                </a:cubicBezTo>
                <a:cubicBezTo>
                  <a:pt x="9687" y="2168"/>
                  <a:pt x="7519" y="1"/>
                  <a:pt x="4844"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17"/>
          <p:cNvSpPr/>
          <p:nvPr/>
        </p:nvSpPr>
        <p:spPr>
          <a:xfrm>
            <a:off x="9895003" y="1645777"/>
            <a:ext cx="608237" cy="608237"/>
          </a:xfrm>
          <a:custGeom>
            <a:rect b="b" l="l" r="r" t="t"/>
            <a:pathLst>
              <a:path extrusionOk="0" h="9688" w="9688">
                <a:moveTo>
                  <a:pt x="4844" y="1"/>
                </a:moveTo>
                <a:cubicBezTo>
                  <a:pt x="2168" y="1"/>
                  <a:pt x="0" y="2168"/>
                  <a:pt x="0" y="4844"/>
                </a:cubicBezTo>
                <a:cubicBezTo>
                  <a:pt x="0" y="7520"/>
                  <a:pt x="2168" y="9688"/>
                  <a:pt x="4844" y="9688"/>
                </a:cubicBezTo>
                <a:cubicBezTo>
                  <a:pt x="7519" y="9688"/>
                  <a:pt x="9687" y="7520"/>
                  <a:pt x="9687" y="4844"/>
                </a:cubicBezTo>
                <a:cubicBezTo>
                  <a:pt x="9687" y="2168"/>
                  <a:pt x="7519" y="1"/>
                  <a:pt x="484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10" name="Google Shape;210;p17"/>
          <p:cNvPicPr preferRelativeResize="0"/>
          <p:nvPr/>
        </p:nvPicPr>
        <p:blipFill>
          <a:blip r:embed="rId7">
            <a:alphaModFix/>
          </a:blip>
          <a:stretch>
            <a:fillRect/>
          </a:stretch>
        </p:blipFill>
        <p:spPr>
          <a:xfrm>
            <a:off x="989154" y="3516592"/>
            <a:ext cx="410799" cy="372293"/>
          </a:xfrm>
          <a:prstGeom prst="rect">
            <a:avLst/>
          </a:prstGeom>
          <a:noFill/>
          <a:ln>
            <a:noFill/>
          </a:ln>
        </p:spPr>
      </p:pic>
      <p:pic>
        <p:nvPicPr>
          <p:cNvPr id="211" name="Google Shape;211;p17"/>
          <p:cNvPicPr preferRelativeResize="0"/>
          <p:nvPr/>
        </p:nvPicPr>
        <p:blipFill>
          <a:blip r:embed="rId8">
            <a:alphaModFix/>
          </a:blip>
          <a:stretch>
            <a:fillRect/>
          </a:stretch>
        </p:blipFill>
        <p:spPr>
          <a:xfrm>
            <a:off x="9993723" y="1744499"/>
            <a:ext cx="410799" cy="4108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4"/>
                                        </p:tgtEl>
                                        <p:attrNameLst>
                                          <p:attrName>style.visibility</p:attrName>
                                        </p:attrNameLst>
                                      </p:cBhvr>
                                      <p:to>
                                        <p:strVal val="visible"/>
                                      </p:to>
                                    </p:set>
                                    <p:animEffect filter="fade" transition="in">
                                      <p:cBhvr>
                                        <p:cTn dur="1000"/>
                                        <p:tgtEl>
                                          <p:spTgt spid="184"/>
                                        </p:tgtEl>
                                      </p:cBhvr>
                                    </p:animEffect>
                                  </p:childTnLst>
                                </p:cTn>
                              </p:par>
                              <p:par>
                                <p:cTn fill="hold" nodeType="withEffect" presetClass="entr" presetID="10" presetSubtype="0">
                                  <p:stCondLst>
                                    <p:cond delay="0"/>
                                  </p:stCondLst>
                                  <p:childTnLst>
                                    <p:set>
                                      <p:cBhvr>
                                        <p:cTn dur="1" fill="hold">
                                          <p:stCondLst>
                                            <p:cond delay="0"/>
                                          </p:stCondLst>
                                        </p:cTn>
                                        <p:tgtEl>
                                          <p:spTgt spid="193"/>
                                        </p:tgtEl>
                                        <p:attrNameLst>
                                          <p:attrName>style.visibility</p:attrName>
                                        </p:attrNameLst>
                                      </p:cBhvr>
                                      <p:to>
                                        <p:strVal val="visible"/>
                                      </p:to>
                                    </p:set>
                                    <p:animEffect filter="fade" transition="in">
                                      <p:cBhvr>
                                        <p:cTn dur="1000"/>
                                        <p:tgtEl>
                                          <p:spTgt spid="193"/>
                                        </p:tgtEl>
                                      </p:cBhvr>
                                    </p:animEffect>
                                  </p:childTnLst>
                                </p:cTn>
                              </p:par>
                              <p:par>
                                <p:cTn fill="hold" nodeType="withEffect" presetClass="entr" presetID="10" presetSubtype="0">
                                  <p:stCondLst>
                                    <p:cond delay="0"/>
                                  </p:stCondLst>
                                  <p:childTnLst>
                                    <p:set>
                                      <p:cBhvr>
                                        <p:cTn dur="1" fill="hold">
                                          <p:stCondLst>
                                            <p:cond delay="0"/>
                                          </p:stCondLst>
                                        </p:cTn>
                                        <p:tgtEl>
                                          <p:spTgt spid="207"/>
                                        </p:tgtEl>
                                        <p:attrNameLst>
                                          <p:attrName>style.visibility</p:attrName>
                                        </p:attrNameLst>
                                      </p:cBhvr>
                                      <p:to>
                                        <p:strVal val="visible"/>
                                      </p:to>
                                    </p:set>
                                    <p:animEffect filter="fade" transition="in">
                                      <p:cBhvr>
                                        <p:cTn dur="1000"/>
                                        <p:tgtEl>
                                          <p:spTgt spid="20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1"/>
                                        </p:tgtEl>
                                        <p:attrNameLst>
                                          <p:attrName>style.visibility</p:attrName>
                                        </p:attrNameLst>
                                      </p:cBhvr>
                                      <p:to>
                                        <p:strVal val="visible"/>
                                      </p:to>
                                    </p:set>
                                    <p:animEffect filter="fade" transition="in">
                                      <p:cBhvr>
                                        <p:cTn dur="1000"/>
                                        <p:tgtEl>
                                          <p:spTgt spid="181"/>
                                        </p:tgtEl>
                                      </p:cBhvr>
                                    </p:animEffect>
                                  </p:childTnLst>
                                </p:cTn>
                              </p:par>
                              <p:par>
                                <p:cTn fill="hold" nodeType="withEffect" presetClass="entr" presetID="10" presetSubtype="0">
                                  <p:stCondLst>
                                    <p:cond delay="0"/>
                                  </p:stCondLst>
                                  <p:childTnLst>
                                    <p:set>
                                      <p:cBhvr>
                                        <p:cTn dur="1" fill="hold">
                                          <p:stCondLst>
                                            <p:cond delay="0"/>
                                          </p:stCondLst>
                                        </p:cTn>
                                        <p:tgtEl>
                                          <p:spTgt spid="208"/>
                                        </p:tgtEl>
                                        <p:attrNameLst>
                                          <p:attrName>style.visibility</p:attrName>
                                        </p:attrNameLst>
                                      </p:cBhvr>
                                      <p:to>
                                        <p:strVal val="visible"/>
                                      </p:to>
                                    </p:set>
                                    <p:animEffect filter="fade" transition="in">
                                      <p:cBhvr>
                                        <p:cTn dur="1000"/>
                                        <p:tgtEl>
                                          <p:spTgt spid="208"/>
                                        </p:tgtEl>
                                      </p:cBhvr>
                                    </p:animEffect>
                                  </p:childTnLst>
                                </p:cTn>
                              </p:par>
                              <p:par>
                                <p:cTn fill="hold" nodeType="withEffect" presetClass="entr" presetID="10" presetSubtype="0">
                                  <p:stCondLst>
                                    <p:cond delay="0"/>
                                  </p:stCondLst>
                                  <p:childTnLst>
                                    <p:set>
                                      <p:cBhvr>
                                        <p:cTn dur="1" fill="hold">
                                          <p:stCondLst>
                                            <p:cond delay="0"/>
                                          </p:stCondLst>
                                        </p:cTn>
                                        <p:tgtEl>
                                          <p:spTgt spid="210"/>
                                        </p:tgtEl>
                                        <p:attrNameLst>
                                          <p:attrName>style.visibility</p:attrName>
                                        </p:attrNameLst>
                                      </p:cBhvr>
                                      <p:to>
                                        <p:strVal val="visible"/>
                                      </p:to>
                                    </p:set>
                                    <p:animEffect filter="fade" transition="in">
                                      <p:cBhvr>
                                        <p:cTn dur="1000"/>
                                        <p:tgtEl>
                                          <p:spTgt spid="21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0"/>
                                        </p:tgtEl>
                                        <p:attrNameLst>
                                          <p:attrName>style.visibility</p:attrName>
                                        </p:attrNameLst>
                                      </p:cBhvr>
                                      <p:to>
                                        <p:strVal val="visible"/>
                                      </p:to>
                                    </p:set>
                                    <p:animEffect filter="fade" transition="in">
                                      <p:cBhvr>
                                        <p:cTn dur="1000"/>
                                        <p:tgtEl>
                                          <p:spTgt spid="190"/>
                                        </p:tgtEl>
                                      </p:cBhvr>
                                    </p:animEffect>
                                  </p:childTnLst>
                                </p:cTn>
                              </p:par>
                              <p:par>
                                <p:cTn fill="hold" nodeType="withEffect" presetClass="entr" presetID="10" presetSubtype="0">
                                  <p:stCondLst>
                                    <p:cond delay="0"/>
                                  </p:stCondLst>
                                  <p:childTnLst>
                                    <p:set>
                                      <p:cBhvr>
                                        <p:cTn dur="1" fill="hold">
                                          <p:stCondLst>
                                            <p:cond delay="0"/>
                                          </p:stCondLst>
                                        </p:cTn>
                                        <p:tgtEl>
                                          <p:spTgt spid="209"/>
                                        </p:tgtEl>
                                        <p:attrNameLst>
                                          <p:attrName>style.visibility</p:attrName>
                                        </p:attrNameLst>
                                      </p:cBhvr>
                                      <p:to>
                                        <p:strVal val="visible"/>
                                      </p:to>
                                    </p:set>
                                    <p:animEffect filter="fade" transition="in">
                                      <p:cBhvr>
                                        <p:cTn dur="1000"/>
                                        <p:tgtEl>
                                          <p:spTgt spid="209"/>
                                        </p:tgtEl>
                                      </p:cBhvr>
                                    </p:animEffect>
                                  </p:childTnLst>
                                </p:cTn>
                              </p:par>
                              <p:par>
                                <p:cTn fill="hold" nodeType="withEffect" presetClass="entr" presetID="10" presetSubtype="0">
                                  <p:stCondLst>
                                    <p:cond delay="0"/>
                                  </p:stCondLst>
                                  <p:childTnLst>
                                    <p:set>
                                      <p:cBhvr>
                                        <p:cTn dur="1" fill="hold">
                                          <p:stCondLst>
                                            <p:cond delay="0"/>
                                          </p:stCondLst>
                                        </p:cTn>
                                        <p:tgtEl>
                                          <p:spTgt spid="211"/>
                                        </p:tgtEl>
                                        <p:attrNameLst>
                                          <p:attrName>style.visibility</p:attrName>
                                        </p:attrNameLst>
                                      </p:cBhvr>
                                      <p:to>
                                        <p:strVal val="visible"/>
                                      </p:to>
                                    </p:set>
                                    <p:animEffect filter="fade" transition="in">
                                      <p:cBhvr>
                                        <p:cTn dur="1000"/>
                                        <p:tgtEl>
                                          <p:spTgt spid="21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3"/>
                                        </p:tgtEl>
                                        <p:attrNameLst>
                                          <p:attrName>style.visibility</p:attrName>
                                        </p:attrNameLst>
                                      </p:cBhvr>
                                      <p:to>
                                        <p:strVal val="visible"/>
                                      </p:to>
                                    </p:set>
                                    <p:animEffect filter="fade" transition="in">
                                      <p:cBhvr>
                                        <p:cTn dur="1000"/>
                                        <p:tgtEl>
                                          <p:spTgt spid="173"/>
                                        </p:tgtEl>
                                      </p:cBhvr>
                                    </p:animEffect>
                                  </p:childTnLst>
                                </p:cTn>
                              </p:par>
                              <p:par>
                                <p:cTn fill="hold" nodeType="withEffect" presetClass="entr" presetID="10" presetSubtype="0">
                                  <p:stCondLst>
                                    <p:cond delay="0"/>
                                  </p:stCondLst>
                                  <p:childTnLst>
                                    <p:set>
                                      <p:cBhvr>
                                        <p:cTn dur="1" fill="hold">
                                          <p:stCondLst>
                                            <p:cond delay="0"/>
                                          </p:stCondLst>
                                        </p:cTn>
                                        <p:tgtEl>
                                          <p:spTgt spid="187"/>
                                        </p:tgtEl>
                                        <p:attrNameLst>
                                          <p:attrName>style.visibility</p:attrName>
                                        </p:attrNameLst>
                                      </p:cBhvr>
                                      <p:to>
                                        <p:strVal val="visible"/>
                                      </p:to>
                                    </p:set>
                                    <p:animEffect filter="fade" transition="in">
                                      <p:cBhvr>
                                        <p:cTn dur="1000"/>
                                        <p:tgtEl>
                                          <p:spTgt spid="187"/>
                                        </p:tgtEl>
                                      </p:cBhvr>
                                    </p:animEffect>
                                  </p:childTnLst>
                                </p:cTn>
                              </p:par>
                              <p:par>
                                <p:cTn fill="hold" nodeType="withEffect" presetClass="entr" presetID="10" presetSubtype="0">
                                  <p:stCondLst>
                                    <p:cond delay="0"/>
                                  </p:stCondLst>
                                  <p:childTnLst>
                                    <p:set>
                                      <p:cBhvr>
                                        <p:cTn dur="1" fill="hold">
                                          <p:stCondLst>
                                            <p:cond delay="0"/>
                                          </p:stCondLst>
                                        </p:cTn>
                                        <p:tgtEl>
                                          <p:spTgt spid="195"/>
                                        </p:tgtEl>
                                        <p:attrNameLst>
                                          <p:attrName>style.visibility</p:attrName>
                                        </p:attrNameLst>
                                      </p:cBhvr>
                                      <p:to>
                                        <p:strVal val="visible"/>
                                      </p:to>
                                    </p:set>
                                    <p:animEffect filter="fade" transition="in">
                                      <p:cBhvr>
                                        <p:cTn dur="1000"/>
                                        <p:tgtEl>
                                          <p:spTgt spid="19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18"/>
          <p:cNvSpPr/>
          <p:nvPr/>
        </p:nvSpPr>
        <p:spPr>
          <a:xfrm>
            <a:off x="1016900" y="1048000"/>
            <a:ext cx="8922600" cy="4606200"/>
          </a:xfrm>
          <a:prstGeom prst="rect">
            <a:avLst/>
          </a:prstGeom>
          <a:solidFill>
            <a:schemeClr val="lt1"/>
          </a:solidFill>
          <a:ln cap="flat" cmpd="sng" w="9525">
            <a:solidFill>
              <a:srgbClr val="99909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18"/>
          <p:cNvSpPr txBox="1"/>
          <p:nvPr>
            <p:ph type="title"/>
          </p:nvPr>
        </p:nvSpPr>
        <p:spPr>
          <a:xfrm>
            <a:off x="838200" y="365125"/>
            <a:ext cx="10515600" cy="1325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ED701A"/>
              </a:buClr>
              <a:buSzPts val="4400"/>
              <a:buFont typeface="Montserrat"/>
              <a:buNone/>
            </a:pPr>
            <a:r>
              <a:rPr b="1" lang="en-US">
                <a:solidFill>
                  <a:srgbClr val="ED701A"/>
                </a:solidFill>
                <a:latin typeface="Montserrat"/>
                <a:ea typeface="Montserrat"/>
                <a:cs typeface="Montserrat"/>
                <a:sym typeface="Montserrat"/>
              </a:rPr>
              <a:t>DO WE NEED TRADITIONAL QA?</a:t>
            </a:r>
            <a:endParaRPr/>
          </a:p>
        </p:txBody>
      </p:sp>
      <p:sp>
        <p:nvSpPr>
          <p:cNvPr id="218" name="Google Shape;218;p18"/>
          <p:cNvSpPr txBox="1"/>
          <p:nvPr/>
        </p:nvSpPr>
        <p:spPr>
          <a:xfrm>
            <a:off x="472200" y="6322675"/>
            <a:ext cx="93315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lt1"/>
                </a:solidFill>
                <a:latin typeface="Montserrat"/>
                <a:ea typeface="Montserrat"/>
                <a:cs typeface="Montserrat"/>
                <a:sym typeface="Montserrat"/>
              </a:rPr>
              <a:t>TOPIC</a:t>
            </a:r>
            <a:r>
              <a:rPr b="1" lang="en-US" sz="2000">
                <a:solidFill>
                  <a:schemeClr val="lt1"/>
                </a:solidFill>
                <a:latin typeface="Montserrat"/>
                <a:ea typeface="Montserrat"/>
                <a:cs typeface="Montserrat"/>
                <a:sym typeface="Montserrat"/>
              </a:rPr>
              <a:t>: BUILDING A MODERN QA PROGRAM FROM THE GROUND UP</a:t>
            </a:r>
            <a:endParaRPr b="0" i="0" sz="2400" u="none" cap="none" strike="noStrike">
              <a:solidFill>
                <a:schemeClr val="lt1"/>
              </a:solidFill>
              <a:latin typeface="Montserrat"/>
              <a:ea typeface="Montserrat"/>
              <a:cs typeface="Montserrat"/>
              <a:sym typeface="Montserrat"/>
            </a:endParaRPr>
          </a:p>
        </p:txBody>
      </p:sp>
      <p:pic>
        <p:nvPicPr>
          <p:cNvPr id="219" name="Google Shape;219;p18"/>
          <p:cNvPicPr preferRelativeResize="0"/>
          <p:nvPr/>
        </p:nvPicPr>
        <p:blipFill rotWithShape="1">
          <a:blip r:embed="rId3">
            <a:alphaModFix/>
          </a:blip>
          <a:srcRect b="0" l="0" r="0" t="0"/>
          <a:stretch/>
        </p:blipFill>
        <p:spPr>
          <a:xfrm rot="-2403027">
            <a:off x="78659" y="6170896"/>
            <a:ext cx="871016" cy="561946"/>
          </a:xfrm>
          <a:prstGeom prst="rect">
            <a:avLst/>
          </a:prstGeom>
          <a:noFill/>
          <a:ln>
            <a:noFill/>
          </a:ln>
        </p:spPr>
      </p:pic>
      <p:cxnSp>
        <p:nvCxnSpPr>
          <p:cNvPr id="220" name="Google Shape;220;p18"/>
          <p:cNvCxnSpPr/>
          <p:nvPr/>
        </p:nvCxnSpPr>
        <p:spPr>
          <a:xfrm>
            <a:off x="430306" y="5782235"/>
            <a:ext cx="10400400" cy="0"/>
          </a:xfrm>
          <a:prstGeom prst="straightConnector1">
            <a:avLst/>
          </a:prstGeom>
          <a:noFill/>
          <a:ln cap="flat" cmpd="sng" w="9525">
            <a:solidFill>
              <a:srgbClr val="ED701A"/>
            </a:solidFill>
            <a:prstDash val="solid"/>
            <a:miter lim="800000"/>
            <a:headEnd len="sm" w="sm" type="none"/>
            <a:tailEnd len="sm" w="sm" type="none"/>
          </a:ln>
        </p:spPr>
      </p:cxnSp>
      <p:pic>
        <p:nvPicPr>
          <p:cNvPr descr="A picture containing text, sign&#10;&#10;Description automatically generated" id="221" name="Google Shape;221;p18"/>
          <p:cNvPicPr preferRelativeResize="0"/>
          <p:nvPr/>
        </p:nvPicPr>
        <p:blipFill rotWithShape="1">
          <a:blip r:embed="rId4">
            <a:alphaModFix/>
          </a:blip>
          <a:srcRect b="0" l="0" r="0" t="0"/>
          <a:stretch/>
        </p:blipFill>
        <p:spPr>
          <a:xfrm>
            <a:off x="11059592" y="5716591"/>
            <a:ext cx="1055288" cy="1141410"/>
          </a:xfrm>
          <a:prstGeom prst="rect">
            <a:avLst/>
          </a:prstGeom>
          <a:noFill/>
          <a:ln>
            <a:noFill/>
          </a:ln>
        </p:spPr>
      </p:pic>
      <p:sp>
        <p:nvSpPr>
          <p:cNvPr id="222" name="Google Shape;222;p18"/>
          <p:cNvSpPr/>
          <p:nvPr/>
        </p:nvSpPr>
        <p:spPr>
          <a:xfrm>
            <a:off x="1852775" y="6018425"/>
            <a:ext cx="2750100" cy="253200"/>
          </a:xfrm>
          <a:prstGeom prst="rect">
            <a:avLst/>
          </a:prstGeom>
          <a:solidFill>
            <a:srgbClr val="181B27"/>
          </a:solidFill>
          <a:ln cap="flat" cmpd="sng" w="9525">
            <a:solidFill>
              <a:srgbClr val="181B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18"/>
          <p:cNvSpPr txBox="1"/>
          <p:nvPr/>
        </p:nvSpPr>
        <p:spPr>
          <a:xfrm>
            <a:off x="1680174" y="5910232"/>
            <a:ext cx="30000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000">
                <a:solidFill>
                  <a:srgbClr val="ED701A"/>
                </a:solidFill>
                <a:latin typeface="Montserrat"/>
                <a:ea typeface="Montserrat"/>
                <a:cs typeface="Montserrat"/>
                <a:sym typeface="Montserrat"/>
              </a:rPr>
              <a:t>: JEFF SING</a:t>
            </a:r>
            <a:endParaRPr>
              <a:solidFill>
                <a:schemeClr val="dk1"/>
              </a:solidFill>
            </a:endParaRPr>
          </a:p>
        </p:txBody>
      </p:sp>
      <p:pic>
        <p:nvPicPr>
          <p:cNvPr id="224" name="Google Shape;224;p18"/>
          <p:cNvPicPr preferRelativeResize="0"/>
          <p:nvPr/>
        </p:nvPicPr>
        <p:blipFill>
          <a:blip r:embed="rId5">
            <a:alphaModFix/>
          </a:blip>
          <a:stretch>
            <a:fillRect/>
          </a:stretch>
        </p:blipFill>
        <p:spPr>
          <a:xfrm>
            <a:off x="2279299" y="2656750"/>
            <a:ext cx="6096575" cy="2997475"/>
          </a:xfrm>
          <a:prstGeom prst="rect">
            <a:avLst/>
          </a:prstGeom>
          <a:noFill/>
          <a:ln>
            <a:noFill/>
          </a:ln>
        </p:spPr>
      </p:pic>
      <p:pic>
        <p:nvPicPr>
          <p:cNvPr id="225" name="Google Shape;225;p18"/>
          <p:cNvPicPr preferRelativeResize="0"/>
          <p:nvPr/>
        </p:nvPicPr>
        <p:blipFill>
          <a:blip r:embed="rId6">
            <a:alphaModFix/>
          </a:blip>
          <a:stretch>
            <a:fillRect/>
          </a:stretch>
        </p:blipFill>
        <p:spPr>
          <a:xfrm>
            <a:off x="1028313" y="1083474"/>
            <a:ext cx="3899025" cy="1893675"/>
          </a:xfrm>
          <a:prstGeom prst="rect">
            <a:avLst/>
          </a:prstGeom>
          <a:noFill/>
          <a:ln>
            <a:noFill/>
          </a:ln>
        </p:spPr>
      </p:pic>
      <p:pic>
        <p:nvPicPr>
          <p:cNvPr id="226" name="Google Shape;226;p18"/>
          <p:cNvPicPr preferRelativeResize="0"/>
          <p:nvPr/>
        </p:nvPicPr>
        <p:blipFill>
          <a:blip r:embed="rId7">
            <a:alphaModFix/>
          </a:blip>
          <a:stretch>
            <a:fillRect/>
          </a:stretch>
        </p:blipFill>
        <p:spPr>
          <a:xfrm>
            <a:off x="5746225" y="1047988"/>
            <a:ext cx="4152751" cy="1964649"/>
          </a:xfrm>
          <a:prstGeom prst="rect">
            <a:avLst/>
          </a:prstGeom>
          <a:noFill/>
          <a:ln>
            <a:noFill/>
          </a:ln>
        </p:spPr>
      </p:pic>
      <p:cxnSp>
        <p:nvCxnSpPr>
          <p:cNvPr id="227" name="Google Shape;227;p18"/>
          <p:cNvCxnSpPr/>
          <p:nvPr/>
        </p:nvCxnSpPr>
        <p:spPr>
          <a:xfrm rot="10800000">
            <a:off x="7285983" y="4178575"/>
            <a:ext cx="540900" cy="9300"/>
          </a:xfrm>
          <a:prstGeom prst="straightConnector1">
            <a:avLst/>
          </a:prstGeom>
          <a:noFill/>
          <a:ln cap="flat" cmpd="sng" w="19050">
            <a:solidFill>
              <a:srgbClr val="818181"/>
            </a:solidFill>
            <a:prstDash val="solid"/>
            <a:round/>
            <a:headEnd len="med" w="med" type="none"/>
            <a:tailEnd len="med" w="med" type="oval"/>
          </a:ln>
        </p:spPr>
      </p:cxnSp>
      <p:cxnSp>
        <p:nvCxnSpPr>
          <p:cNvPr id="228" name="Google Shape;228;p18"/>
          <p:cNvCxnSpPr>
            <a:stCxn id="226" idx="2"/>
          </p:cNvCxnSpPr>
          <p:nvPr/>
        </p:nvCxnSpPr>
        <p:spPr>
          <a:xfrm>
            <a:off x="7822601" y="3012637"/>
            <a:ext cx="0" cy="1184400"/>
          </a:xfrm>
          <a:prstGeom prst="straightConnector1">
            <a:avLst/>
          </a:prstGeom>
          <a:noFill/>
          <a:ln cap="flat" cmpd="sng" w="19050">
            <a:solidFill>
              <a:srgbClr val="818181"/>
            </a:solidFill>
            <a:prstDash val="solid"/>
            <a:round/>
            <a:headEnd len="med" w="med" type="none"/>
            <a:tailEnd len="med" w="med" type="none"/>
          </a:ln>
        </p:spPr>
      </p:cxnSp>
      <p:cxnSp>
        <p:nvCxnSpPr>
          <p:cNvPr id="229" name="Google Shape;229;p18"/>
          <p:cNvCxnSpPr>
            <a:stCxn id="225" idx="2"/>
          </p:cNvCxnSpPr>
          <p:nvPr/>
        </p:nvCxnSpPr>
        <p:spPr>
          <a:xfrm>
            <a:off x="2977825" y="2977149"/>
            <a:ext cx="0" cy="1174200"/>
          </a:xfrm>
          <a:prstGeom prst="straightConnector1">
            <a:avLst/>
          </a:prstGeom>
          <a:noFill/>
          <a:ln cap="flat" cmpd="sng" w="19050">
            <a:solidFill>
              <a:srgbClr val="818181"/>
            </a:solidFill>
            <a:prstDash val="solid"/>
            <a:round/>
            <a:headEnd len="med" w="med" type="none"/>
            <a:tailEnd len="med" w="med" type="none"/>
          </a:ln>
        </p:spPr>
      </p:cxnSp>
      <p:cxnSp>
        <p:nvCxnSpPr>
          <p:cNvPr id="230" name="Google Shape;230;p18"/>
          <p:cNvCxnSpPr/>
          <p:nvPr/>
        </p:nvCxnSpPr>
        <p:spPr>
          <a:xfrm>
            <a:off x="2967613" y="4142032"/>
            <a:ext cx="641700" cy="0"/>
          </a:xfrm>
          <a:prstGeom prst="straightConnector1">
            <a:avLst/>
          </a:prstGeom>
          <a:noFill/>
          <a:ln cap="flat" cmpd="sng" w="19050">
            <a:solidFill>
              <a:srgbClr val="818181"/>
            </a:solidFill>
            <a:prstDash val="solid"/>
            <a:round/>
            <a:headEnd len="med" w="med" type="none"/>
            <a:tailEnd len="med" w="med" type="oval"/>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9"/>
                                        </p:tgtEl>
                                        <p:attrNameLst>
                                          <p:attrName>style.visibility</p:attrName>
                                        </p:attrNameLst>
                                      </p:cBhvr>
                                      <p:to>
                                        <p:strVal val="visible"/>
                                      </p:to>
                                    </p:set>
                                    <p:animEffect filter="fade" transition="in">
                                      <p:cBhvr>
                                        <p:cTn dur="1000"/>
                                        <p:tgtEl>
                                          <p:spTgt spid="229"/>
                                        </p:tgtEl>
                                      </p:cBhvr>
                                    </p:animEffect>
                                  </p:childTnLst>
                                </p:cTn>
                              </p:par>
                              <p:par>
                                <p:cTn fill="hold" nodeType="withEffect" presetClass="entr" presetID="10" presetSubtype="0">
                                  <p:stCondLst>
                                    <p:cond delay="0"/>
                                  </p:stCondLst>
                                  <p:childTnLst>
                                    <p:set>
                                      <p:cBhvr>
                                        <p:cTn dur="1" fill="hold">
                                          <p:stCondLst>
                                            <p:cond delay="0"/>
                                          </p:stCondLst>
                                        </p:cTn>
                                        <p:tgtEl>
                                          <p:spTgt spid="230"/>
                                        </p:tgtEl>
                                        <p:attrNameLst>
                                          <p:attrName>style.visibility</p:attrName>
                                        </p:attrNameLst>
                                      </p:cBhvr>
                                      <p:to>
                                        <p:strVal val="visible"/>
                                      </p:to>
                                    </p:set>
                                    <p:animEffect filter="fade" transition="in">
                                      <p:cBhvr>
                                        <p:cTn dur="1000"/>
                                        <p:tgtEl>
                                          <p:spTgt spid="230"/>
                                        </p:tgtEl>
                                      </p:cBhvr>
                                    </p:animEffect>
                                  </p:childTnLst>
                                </p:cTn>
                              </p:par>
                              <p:par>
                                <p:cTn fill="hold" nodeType="withEffect" presetClass="entr" presetID="10" presetSubtype="0">
                                  <p:stCondLst>
                                    <p:cond delay="0"/>
                                  </p:stCondLst>
                                  <p:childTnLst>
                                    <p:set>
                                      <p:cBhvr>
                                        <p:cTn dur="1" fill="hold">
                                          <p:stCondLst>
                                            <p:cond delay="0"/>
                                          </p:stCondLst>
                                        </p:cTn>
                                        <p:tgtEl>
                                          <p:spTgt spid="225"/>
                                        </p:tgtEl>
                                        <p:attrNameLst>
                                          <p:attrName>style.visibility</p:attrName>
                                        </p:attrNameLst>
                                      </p:cBhvr>
                                      <p:to>
                                        <p:strVal val="visible"/>
                                      </p:to>
                                    </p:set>
                                    <p:animEffect filter="fade" transition="in">
                                      <p:cBhvr>
                                        <p:cTn dur="1000"/>
                                        <p:tgtEl>
                                          <p:spTgt spid="22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7"/>
                                        </p:tgtEl>
                                        <p:attrNameLst>
                                          <p:attrName>style.visibility</p:attrName>
                                        </p:attrNameLst>
                                      </p:cBhvr>
                                      <p:to>
                                        <p:strVal val="visible"/>
                                      </p:to>
                                    </p:set>
                                    <p:animEffect filter="fade" transition="in">
                                      <p:cBhvr>
                                        <p:cTn dur="1000"/>
                                        <p:tgtEl>
                                          <p:spTgt spid="227"/>
                                        </p:tgtEl>
                                      </p:cBhvr>
                                    </p:animEffect>
                                  </p:childTnLst>
                                </p:cTn>
                              </p:par>
                              <p:par>
                                <p:cTn fill="hold" nodeType="withEffect" presetClass="entr" presetID="10" presetSubtype="0">
                                  <p:stCondLst>
                                    <p:cond delay="0"/>
                                  </p:stCondLst>
                                  <p:childTnLst>
                                    <p:set>
                                      <p:cBhvr>
                                        <p:cTn dur="1" fill="hold">
                                          <p:stCondLst>
                                            <p:cond delay="0"/>
                                          </p:stCondLst>
                                        </p:cTn>
                                        <p:tgtEl>
                                          <p:spTgt spid="228"/>
                                        </p:tgtEl>
                                        <p:attrNameLst>
                                          <p:attrName>style.visibility</p:attrName>
                                        </p:attrNameLst>
                                      </p:cBhvr>
                                      <p:to>
                                        <p:strVal val="visible"/>
                                      </p:to>
                                    </p:set>
                                    <p:animEffect filter="fade" transition="in">
                                      <p:cBhvr>
                                        <p:cTn dur="1000"/>
                                        <p:tgtEl>
                                          <p:spTgt spid="228"/>
                                        </p:tgtEl>
                                      </p:cBhvr>
                                    </p:animEffect>
                                  </p:childTnLst>
                                </p:cTn>
                              </p:par>
                              <p:par>
                                <p:cTn fill="hold" nodeType="withEffect" presetClass="entr" presetID="10" presetSubtype="0">
                                  <p:stCondLst>
                                    <p:cond delay="0"/>
                                  </p:stCondLst>
                                  <p:childTnLst>
                                    <p:set>
                                      <p:cBhvr>
                                        <p:cTn dur="1" fill="hold">
                                          <p:stCondLst>
                                            <p:cond delay="0"/>
                                          </p:stCondLst>
                                        </p:cTn>
                                        <p:tgtEl>
                                          <p:spTgt spid="226"/>
                                        </p:tgtEl>
                                        <p:attrNameLst>
                                          <p:attrName>style.visibility</p:attrName>
                                        </p:attrNameLst>
                                      </p:cBhvr>
                                      <p:to>
                                        <p:strVal val="visible"/>
                                      </p:to>
                                    </p:set>
                                    <p:animEffect filter="fade" transition="in">
                                      <p:cBhvr>
                                        <p:cTn dur="1000"/>
                                        <p:tgtEl>
                                          <p:spTgt spid="2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pic>
        <p:nvPicPr>
          <p:cNvPr id="235" name="Google Shape;235;p19"/>
          <p:cNvPicPr preferRelativeResize="0"/>
          <p:nvPr/>
        </p:nvPicPr>
        <p:blipFill>
          <a:blip r:embed="rId3">
            <a:alphaModFix/>
          </a:blip>
          <a:stretch>
            <a:fillRect/>
          </a:stretch>
        </p:blipFill>
        <p:spPr>
          <a:xfrm>
            <a:off x="3303137" y="1411241"/>
            <a:ext cx="3412979" cy="3855600"/>
          </a:xfrm>
          <a:prstGeom prst="rect">
            <a:avLst/>
          </a:prstGeom>
          <a:noFill/>
          <a:ln>
            <a:noFill/>
          </a:ln>
        </p:spPr>
      </p:pic>
      <p:sp>
        <p:nvSpPr>
          <p:cNvPr id="236" name="Google Shape;236;p19"/>
          <p:cNvSpPr txBox="1"/>
          <p:nvPr>
            <p:ph type="title"/>
          </p:nvPr>
        </p:nvSpPr>
        <p:spPr>
          <a:xfrm>
            <a:off x="838200" y="365125"/>
            <a:ext cx="10515600" cy="1325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ED701A"/>
              </a:buClr>
              <a:buSzPts val="4400"/>
              <a:buFont typeface="Montserrat"/>
              <a:buNone/>
            </a:pPr>
            <a:r>
              <a:rPr b="1" lang="en-US" sz="3500">
                <a:solidFill>
                  <a:srgbClr val="ED701A"/>
                </a:solidFill>
                <a:latin typeface="Montserrat"/>
                <a:ea typeface="Montserrat"/>
                <a:cs typeface="Montserrat"/>
                <a:sym typeface="Montserrat"/>
              </a:rPr>
              <a:t>HOW DOES THIS TRANSLATE TO HAPPY CUSTOMERS?</a:t>
            </a:r>
            <a:endParaRPr sz="3500"/>
          </a:p>
        </p:txBody>
      </p:sp>
      <p:sp>
        <p:nvSpPr>
          <p:cNvPr id="237" name="Google Shape;237;p19"/>
          <p:cNvSpPr txBox="1"/>
          <p:nvPr/>
        </p:nvSpPr>
        <p:spPr>
          <a:xfrm>
            <a:off x="472200" y="6322675"/>
            <a:ext cx="93315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lt1"/>
                </a:solidFill>
                <a:latin typeface="Montserrat"/>
                <a:ea typeface="Montserrat"/>
                <a:cs typeface="Montserrat"/>
                <a:sym typeface="Montserrat"/>
              </a:rPr>
              <a:t>TOPIC</a:t>
            </a:r>
            <a:r>
              <a:rPr b="1" lang="en-US" sz="2000">
                <a:solidFill>
                  <a:schemeClr val="lt1"/>
                </a:solidFill>
                <a:latin typeface="Montserrat"/>
                <a:ea typeface="Montserrat"/>
                <a:cs typeface="Montserrat"/>
                <a:sym typeface="Montserrat"/>
              </a:rPr>
              <a:t>: BUILDING A MODERN QA PROGRAM FROM THE GROUND UP</a:t>
            </a:r>
            <a:endParaRPr b="0" i="0" sz="2400" u="none" cap="none" strike="noStrike">
              <a:solidFill>
                <a:schemeClr val="lt1"/>
              </a:solidFill>
              <a:latin typeface="Montserrat"/>
              <a:ea typeface="Montserrat"/>
              <a:cs typeface="Montserrat"/>
              <a:sym typeface="Montserrat"/>
            </a:endParaRPr>
          </a:p>
        </p:txBody>
      </p:sp>
      <p:pic>
        <p:nvPicPr>
          <p:cNvPr id="238" name="Google Shape;238;p19"/>
          <p:cNvPicPr preferRelativeResize="0"/>
          <p:nvPr/>
        </p:nvPicPr>
        <p:blipFill rotWithShape="1">
          <a:blip r:embed="rId4">
            <a:alphaModFix/>
          </a:blip>
          <a:srcRect b="0" l="0" r="0" t="0"/>
          <a:stretch/>
        </p:blipFill>
        <p:spPr>
          <a:xfrm rot="-2403027">
            <a:off x="78659" y="6170896"/>
            <a:ext cx="871016" cy="561946"/>
          </a:xfrm>
          <a:prstGeom prst="rect">
            <a:avLst/>
          </a:prstGeom>
          <a:noFill/>
          <a:ln>
            <a:noFill/>
          </a:ln>
        </p:spPr>
      </p:pic>
      <p:cxnSp>
        <p:nvCxnSpPr>
          <p:cNvPr id="239" name="Google Shape;239;p19"/>
          <p:cNvCxnSpPr/>
          <p:nvPr/>
        </p:nvCxnSpPr>
        <p:spPr>
          <a:xfrm>
            <a:off x="430306" y="5782235"/>
            <a:ext cx="10400400" cy="0"/>
          </a:xfrm>
          <a:prstGeom prst="straightConnector1">
            <a:avLst/>
          </a:prstGeom>
          <a:noFill/>
          <a:ln cap="flat" cmpd="sng" w="9525">
            <a:solidFill>
              <a:srgbClr val="ED701A"/>
            </a:solidFill>
            <a:prstDash val="solid"/>
            <a:miter lim="800000"/>
            <a:headEnd len="sm" w="sm" type="none"/>
            <a:tailEnd len="sm" w="sm" type="none"/>
          </a:ln>
        </p:spPr>
      </p:cxnSp>
      <p:pic>
        <p:nvPicPr>
          <p:cNvPr descr="A picture containing text, sign&#10;&#10;Description automatically generated" id="240" name="Google Shape;240;p19"/>
          <p:cNvPicPr preferRelativeResize="0"/>
          <p:nvPr/>
        </p:nvPicPr>
        <p:blipFill rotWithShape="1">
          <a:blip r:embed="rId5">
            <a:alphaModFix/>
          </a:blip>
          <a:srcRect b="0" l="0" r="0" t="0"/>
          <a:stretch/>
        </p:blipFill>
        <p:spPr>
          <a:xfrm>
            <a:off x="11059592" y="5716591"/>
            <a:ext cx="1055288" cy="1141410"/>
          </a:xfrm>
          <a:prstGeom prst="rect">
            <a:avLst/>
          </a:prstGeom>
          <a:noFill/>
          <a:ln>
            <a:noFill/>
          </a:ln>
        </p:spPr>
      </p:pic>
      <p:sp>
        <p:nvSpPr>
          <p:cNvPr id="241" name="Google Shape;241;p19"/>
          <p:cNvSpPr/>
          <p:nvPr/>
        </p:nvSpPr>
        <p:spPr>
          <a:xfrm>
            <a:off x="1852775" y="6018425"/>
            <a:ext cx="2750100" cy="253200"/>
          </a:xfrm>
          <a:prstGeom prst="rect">
            <a:avLst/>
          </a:prstGeom>
          <a:solidFill>
            <a:srgbClr val="181B27"/>
          </a:solidFill>
          <a:ln cap="flat" cmpd="sng" w="9525">
            <a:solidFill>
              <a:srgbClr val="181B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19"/>
          <p:cNvSpPr txBox="1"/>
          <p:nvPr/>
        </p:nvSpPr>
        <p:spPr>
          <a:xfrm>
            <a:off x="1680174" y="5910232"/>
            <a:ext cx="30000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000">
                <a:solidFill>
                  <a:srgbClr val="ED701A"/>
                </a:solidFill>
                <a:latin typeface="Montserrat"/>
                <a:ea typeface="Montserrat"/>
                <a:cs typeface="Montserrat"/>
                <a:sym typeface="Montserrat"/>
              </a:rPr>
              <a:t>: JEFF SING</a:t>
            </a:r>
            <a:endParaRPr>
              <a:solidFill>
                <a:schemeClr val="dk1"/>
              </a:solidFill>
            </a:endParaRPr>
          </a:p>
        </p:txBody>
      </p:sp>
      <p:grpSp>
        <p:nvGrpSpPr>
          <p:cNvPr id="243" name="Google Shape;243;p19"/>
          <p:cNvGrpSpPr/>
          <p:nvPr/>
        </p:nvGrpSpPr>
        <p:grpSpPr>
          <a:xfrm>
            <a:off x="6540418" y="4014100"/>
            <a:ext cx="3633970" cy="1103737"/>
            <a:chOff x="5582066" y="3719265"/>
            <a:chExt cx="3333000" cy="1139400"/>
          </a:xfrm>
        </p:grpSpPr>
        <p:grpSp>
          <p:nvGrpSpPr>
            <p:cNvPr id="244" name="Google Shape;244;p19"/>
            <p:cNvGrpSpPr/>
            <p:nvPr/>
          </p:nvGrpSpPr>
          <p:grpSpPr>
            <a:xfrm>
              <a:off x="6927158" y="3719265"/>
              <a:ext cx="1987909" cy="1003898"/>
              <a:chOff x="6927158" y="3719265"/>
              <a:chExt cx="1987909" cy="1003898"/>
            </a:xfrm>
          </p:grpSpPr>
          <p:sp>
            <p:nvSpPr>
              <p:cNvPr id="245" name="Google Shape;245;p19"/>
              <p:cNvSpPr txBox="1"/>
              <p:nvPr/>
            </p:nvSpPr>
            <p:spPr>
              <a:xfrm>
                <a:off x="7720166" y="3719265"/>
                <a:ext cx="1194900" cy="348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r>
                  <a:rPr b="1" lang="en-US" sz="1800">
                    <a:solidFill>
                      <a:schemeClr val="lt1"/>
                    </a:solidFill>
                    <a:latin typeface="Fira Sans Extra Condensed"/>
                    <a:ea typeface="Fira Sans Extra Condensed"/>
                    <a:cs typeface="Fira Sans Extra Condensed"/>
                    <a:sym typeface="Fira Sans Extra Condensed"/>
                  </a:rPr>
                  <a:t>Number of A/B Tests?</a:t>
                </a:r>
                <a:endParaRPr b="1" sz="1800">
                  <a:solidFill>
                    <a:schemeClr val="lt1"/>
                  </a:solidFill>
                  <a:latin typeface="Fira Sans Extra Condensed"/>
                  <a:ea typeface="Fira Sans Extra Condensed"/>
                  <a:cs typeface="Fira Sans Extra Condensed"/>
                  <a:sym typeface="Fira Sans Extra Condensed"/>
                </a:endParaRPr>
              </a:p>
            </p:txBody>
          </p:sp>
          <p:sp>
            <p:nvSpPr>
              <p:cNvPr id="246" name="Google Shape;246;p19"/>
              <p:cNvSpPr txBox="1"/>
              <p:nvPr/>
            </p:nvSpPr>
            <p:spPr>
              <a:xfrm>
                <a:off x="6927158" y="4171764"/>
                <a:ext cx="1980300" cy="5514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r>
                  <a:rPr lang="en-US" sz="1200">
                    <a:solidFill>
                      <a:schemeClr val="lt1"/>
                    </a:solidFill>
                    <a:latin typeface="Roboto"/>
                    <a:ea typeface="Roboto"/>
                    <a:cs typeface="Roboto"/>
                    <a:sym typeface="Roboto"/>
                  </a:rPr>
                  <a:t>Test in Production, customers know best! </a:t>
                </a:r>
                <a:endParaRPr sz="1200">
                  <a:solidFill>
                    <a:schemeClr val="lt1"/>
                  </a:solidFill>
                  <a:latin typeface="Roboto"/>
                  <a:ea typeface="Roboto"/>
                  <a:cs typeface="Roboto"/>
                  <a:sym typeface="Roboto"/>
                </a:endParaRPr>
              </a:p>
            </p:txBody>
          </p:sp>
        </p:grpSp>
        <p:cxnSp>
          <p:nvCxnSpPr>
            <p:cNvPr id="247" name="Google Shape;247;p19"/>
            <p:cNvCxnSpPr>
              <a:stCxn id="245" idx="1"/>
            </p:cNvCxnSpPr>
            <p:nvPr/>
          </p:nvCxnSpPr>
          <p:spPr>
            <a:xfrm flipH="1">
              <a:off x="5582066" y="3893565"/>
              <a:ext cx="2138100" cy="965100"/>
            </a:xfrm>
            <a:prstGeom prst="bentConnector3">
              <a:avLst>
                <a:gd fmla="val 50000" name="adj1"/>
              </a:avLst>
            </a:prstGeom>
            <a:noFill/>
            <a:ln cap="flat" cmpd="sng" w="9525">
              <a:solidFill>
                <a:schemeClr val="lt1"/>
              </a:solidFill>
              <a:prstDash val="solid"/>
              <a:round/>
              <a:headEnd len="med" w="med" type="none"/>
              <a:tailEnd len="med" w="med" type="triangle"/>
            </a:ln>
          </p:spPr>
        </p:cxnSp>
      </p:grpSp>
      <p:grpSp>
        <p:nvGrpSpPr>
          <p:cNvPr id="248" name="Google Shape;248;p19"/>
          <p:cNvGrpSpPr/>
          <p:nvPr/>
        </p:nvGrpSpPr>
        <p:grpSpPr>
          <a:xfrm>
            <a:off x="6374424" y="2823191"/>
            <a:ext cx="3845700" cy="1003900"/>
            <a:chOff x="5135400" y="2525825"/>
            <a:chExt cx="3845700" cy="1003900"/>
          </a:xfrm>
        </p:grpSpPr>
        <p:grpSp>
          <p:nvGrpSpPr>
            <p:cNvPr id="249" name="Google Shape;249;p19"/>
            <p:cNvGrpSpPr/>
            <p:nvPr/>
          </p:nvGrpSpPr>
          <p:grpSpPr>
            <a:xfrm>
              <a:off x="6802800" y="2525825"/>
              <a:ext cx="2178300" cy="1003900"/>
              <a:chOff x="6802800" y="2525825"/>
              <a:chExt cx="2178300" cy="1003900"/>
            </a:xfrm>
          </p:grpSpPr>
          <p:sp>
            <p:nvSpPr>
              <p:cNvPr id="250" name="Google Shape;250;p19"/>
              <p:cNvSpPr txBox="1"/>
              <p:nvPr/>
            </p:nvSpPr>
            <p:spPr>
              <a:xfrm>
                <a:off x="7491900" y="2525825"/>
                <a:ext cx="1489200" cy="348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r>
                  <a:rPr b="1" lang="en-US" sz="1800">
                    <a:solidFill>
                      <a:schemeClr val="lt1"/>
                    </a:solidFill>
                    <a:latin typeface="Fira Sans Extra Condensed"/>
                    <a:ea typeface="Fira Sans Extra Condensed"/>
                    <a:cs typeface="Fira Sans Extra Condensed"/>
                    <a:sym typeface="Fira Sans Extra Condensed"/>
                  </a:rPr>
                  <a:t>Unit Testing Coverage?</a:t>
                </a:r>
                <a:endParaRPr b="1" sz="1800">
                  <a:solidFill>
                    <a:schemeClr val="lt1"/>
                  </a:solidFill>
                  <a:latin typeface="Fira Sans Extra Condensed"/>
                  <a:ea typeface="Fira Sans Extra Condensed"/>
                  <a:cs typeface="Fira Sans Extra Condensed"/>
                  <a:sym typeface="Fira Sans Extra Condensed"/>
                </a:endParaRPr>
              </a:p>
            </p:txBody>
          </p:sp>
          <p:sp>
            <p:nvSpPr>
              <p:cNvPr id="251" name="Google Shape;251;p19"/>
              <p:cNvSpPr txBox="1"/>
              <p:nvPr/>
            </p:nvSpPr>
            <p:spPr>
              <a:xfrm>
                <a:off x="6802800" y="2978325"/>
                <a:ext cx="2178300" cy="5514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r>
                  <a:rPr lang="en-US" sz="1200">
                    <a:solidFill>
                      <a:schemeClr val="lt1"/>
                    </a:solidFill>
                    <a:latin typeface="Roboto"/>
                    <a:ea typeface="Roboto"/>
                    <a:cs typeface="Roboto"/>
                    <a:sym typeface="Roboto"/>
                  </a:rPr>
                  <a:t>Over 90% Unit Test Coverage, nothing to see here!</a:t>
                </a:r>
                <a:endParaRPr sz="1200">
                  <a:solidFill>
                    <a:schemeClr val="lt1"/>
                  </a:solidFill>
                  <a:latin typeface="Roboto"/>
                  <a:ea typeface="Roboto"/>
                  <a:cs typeface="Roboto"/>
                  <a:sym typeface="Roboto"/>
                </a:endParaRPr>
              </a:p>
            </p:txBody>
          </p:sp>
        </p:grpSp>
        <p:cxnSp>
          <p:nvCxnSpPr>
            <p:cNvPr id="252" name="Google Shape;252;p19"/>
            <p:cNvCxnSpPr>
              <a:stCxn id="250" idx="1"/>
            </p:cNvCxnSpPr>
            <p:nvPr/>
          </p:nvCxnSpPr>
          <p:spPr>
            <a:xfrm flipH="1">
              <a:off x="5135400" y="2700125"/>
              <a:ext cx="2356500" cy="137700"/>
            </a:xfrm>
            <a:prstGeom prst="bentConnector3">
              <a:avLst>
                <a:gd fmla="val 50000" name="adj1"/>
              </a:avLst>
            </a:prstGeom>
            <a:noFill/>
            <a:ln cap="flat" cmpd="sng" w="9525">
              <a:solidFill>
                <a:schemeClr val="lt1"/>
              </a:solidFill>
              <a:prstDash val="solid"/>
              <a:round/>
              <a:headEnd len="med" w="med" type="none"/>
              <a:tailEnd len="med" w="med" type="triangle"/>
            </a:ln>
          </p:spPr>
        </p:cxnSp>
      </p:grpSp>
      <p:grpSp>
        <p:nvGrpSpPr>
          <p:cNvPr id="253" name="Google Shape;253;p19"/>
          <p:cNvGrpSpPr/>
          <p:nvPr/>
        </p:nvGrpSpPr>
        <p:grpSpPr>
          <a:xfrm>
            <a:off x="6799322" y="1677091"/>
            <a:ext cx="3514581" cy="1014850"/>
            <a:chOff x="5344934" y="1303164"/>
            <a:chExt cx="3200020" cy="1014850"/>
          </a:xfrm>
        </p:grpSpPr>
        <p:grpSp>
          <p:nvGrpSpPr>
            <p:cNvPr id="254" name="Google Shape;254;p19"/>
            <p:cNvGrpSpPr/>
            <p:nvPr/>
          </p:nvGrpSpPr>
          <p:grpSpPr>
            <a:xfrm>
              <a:off x="6713154" y="1418014"/>
              <a:ext cx="1831800" cy="900000"/>
              <a:chOff x="6713154" y="1418014"/>
              <a:chExt cx="1831800" cy="900000"/>
            </a:xfrm>
          </p:grpSpPr>
          <p:sp>
            <p:nvSpPr>
              <p:cNvPr id="255" name="Google Shape;255;p19"/>
              <p:cNvSpPr txBox="1"/>
              <p:nvPr/>
            </p:nvSpPr>
            <p:spPr>
              <a:xfrm>
                <a:off x="6839157" y="1418014"/>
                <a:ext cx="1579800" cy="348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US" sz="1800">
                    <a:solidFill>
                      <a:schemeClr val="lt1"/>
                    </a:solidFill>
                    <a:latin typeface="Fira Sans Extra Condensed"/>
                    <a:ea typeface="Fira Sans Extra Condensed"/>
                    <a:cs typeface="Fira Sans Extra Condensed"/>
                    <a:sym typeface="Fira Sans Extra Condensed"/>
                  </a:rPr>
                  <a:t>Deployment Velocity?</a:t>
                </a:r>
                <a:endParaRPr b="1" sz="1800">
                  <a:solidFill>
                    <a:schemeClr val="lt1"/>
                  </a:solidFill>
                  <a:latin typeface="Fira Sans Extra Condensed"/>
                  <a:ea typeface="Fira Sans Extra Condensed"/>
                  <a:cs typeface="Fira Sans Extra Condensed"/>
                  <a:sym typeface="Fira Sans Extra Condensed"/>
                </a:endParaRPr>
              </a:p>
            </p:txBody>
          </p:sp>
          <p:sp>
            <p:nvSpPr>
              <p:cNvPr id="256" name="Google Shape;256;p19"/>
              <p:cNvSpPr txBox="1"/>
              <p:nvPr/>
            </p:nvSpPr>
            <p:spPr>
              <a:xfrm>
                <a:off x="6713154" y="1766614"/>
                <a:ext cx="1831800" cy="5514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US" sz="1200">
                    <a:solidFill>
                      <a:schemeClr val="lt1"/>
                    </a:solidFill>
                    <a:latin typeface="Roboto"/>
                    <a:ea typeface="Roboto"/>
                    <a:cs typeface="Roboto"/>
                    <a:sym typeface="Roboto"/>
                  </a:rPr>
                  <a:t>Move fast break things!</a:t>
                </a:r>
                <a:endParaRPr sz="1200">
                  <a:solidFill>
                    <a:schemeClr val="lt1"/>
                  </a:solidFill>
                  <a:latin typeface="Roboto"/>
                  <a:ea typeface="Roboto"/>
                  <a:cs typeface="Roboto"/>
                  <a:sym typeface="Roboto"/>
                </a:endParaRPr>
              </a:p>
            </p:txBody>
          </p:sp>
        </p:grpSp>
        <p:cxnSp>
          <p:nvCxnSpPr>
            <p:cNvPr id="257" name="Google Shape;257;p19"/>
            <p:cNvCxnSpPr/>
            <p:nvPr/>
          </p:nvCxnSpPr>
          <p:spPr>
            <a:xfrm rot="10800000">
              <a:off x="5344934" y="1303164"/>
              <a:ext cx="1939500" cy="288300"/>
            </a:xfrm>
            <a:prstGeom prst="bentConnector3">
              <a:avLst>
                <a:gd fmla="val 50000" name="adj1"/>
              </a:avLst>
            </a:prstGeom>
            <a:noFill/>
            <a:ln cap="flat" cmpd="sng" w="9525">
              <a:solidFill>
                <a:schemeClr val="lt1"/>
              </a:solidFill>
              <a:prstDash val="solid"/>
              <a:round/>
              <a:headEnd len="med" w="med" type="none"/>
              <a:tailEnd len="med" w="med" type="triangle"/>
            </a:ln>
          </p:spPr>
        </p:cxnSp>
      </p:grpSp>
      <p:sp>
        <p:nvSpPr>
          <p:cNvPr id="258" name="Google Shape;258;p19"/>
          <p:cNvSpPr/>
          <p:nvPr/>
        </p:nvSpPr>
        <p:spPr>
          <a:xfrm>
            <a:off x="4813874" y="1934766"/>
            <a:ext cx="391500" cy="391500"/>
          </a:xfrm>
          <a:prstGeom prst="ellipse">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19"/>
          <p:cNvSpPr/>
          <p:nvPr/>
        </p:nvSpPr>
        <p:spPr>
          <a:xfrm>
            <a:off x="5658524" y="1366516"/>
            <a:ext cx="391500" cy="391500"/>
          </a:xfrm>
          <a:prstGeom prst="ellipse">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19"/>
          <p:cNvSpPr/>
          <p:nvPr/>
        </p:nvSpPr>
        <p:spPr>
          <a:xfrm>
            <a:off x="5404074" y="3143291"/>
            <a:ext cx="391500" cy="391500"/>
          </a:xfrm>
          <a:prstGeom prst="ellipse">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19"/>
          <p:cNvSpPr/>
          <p:nvPr/>
        </p:nvSpPr>
        <p:spPr>
          <a:xfrm>
            <a:off x="5625899" y="2947641"/>
            <a:ext cx="391500" cy="391500"/>
          </a:xfrm>
          <a:prstGeom prst="ellipse">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19"/>
          <p:cNvSpPr/>
          <p:nvPr/>
        </p:nvSpPr>
        <p:spPr>
          <a:xfrm>
            <a:off x="5205374" y="4448566"/>
            <a:ext cx="391500" cy="391500"/>
          </a:xfrm>
          <a:prstGeom prst="ellipse">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19"/>
          <p:cNvSpPr/>
          <p:nvPr/>
        </p:nvSpPr>
        <p:spPr>
          <a:xfrm>
            <a:off x="6474774" y="4832016"/>
            <a:ext cx="391500" cy="391500"/>
          </a:xfrm>
          <a:prstGeom prst="ellipse">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64" name="Google Shape;264;p19"/>
          <p:cNvGrpSpPr/>
          <p:nvPr/>
        </p:nvGrpSpPr>
        <p:grpSpPr>
          <a:xfrm>
            <a:off x="1478099" y="1715391"/>
            <a:ext cx="3194669" cy="830231"/>
            <a:chOff x="239077" y="1418037"/>
            <a:chExt cx="3335773" cy="830231"/>
          </a:xfrm>
        </p:grpSpPr>
        <p:grpSp>
          <p:nvGrpSpPr>
            <p:cNvPr id="265" name="Google Shape;265;p19"/>
            <p:cNvGrpSpPr/>
            <p:nvPr/>
          </p:nvGrpSpPr>
          <p:grpSpPr>
            <a:xfrm>
              <a:off x="239077" y="1418037"/>
              <a:ext cx="1981248" cy="830231"/>
              <a:chOff x="239077" y="1418037"/>
              <a:chExt cx="1981248" cy="830231"/>
            </a:xfrm>
          </p:grpSpPr>
          <p:sp>
            <p:nvSpPr>
              <p:cNvPr id="266" name="Google Shape;266;p19"/>
              <p:cNvSpPr txBox="1"/>
              <p:nvPr/>
            </p:nvSpPr>
            <p:spPr>
              <a:xfrm>
                <a:off x="239077" y="1418037"/>
                <a:ext cx="1488000" cy="34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US" sz="1800">
                    <a:solidFill>
                      <a:schemeClr val="lt1"/>
                    </a:solidFill>
                    <a:latin typeface="Fira Sans Extra Condensed"/>
                    <a:ea typeface="Fira Sans Extra Condensed"/>
                    <a:cs typeface="Fira Sans Extra Condensed"/>
                    <a:sym typeface="Fira Sans Extra Condensed"/>
                  </a:rPr>
                  <a:t>Defects Filed?</a:t>
                </a:r>
                <a:endParaRPr b="1" sz="1800">
                  <a:solidFill>
                    <a:schemeClr val="lt1"/>
                  </a:solidFill>
                  <a:latin typeface="Fira Sans Extra Condensed"/>
                  <a:ea typeface="Fira Sans Extra Condensed"/>
                  <a:cs typeface="Fira Sans Extra Condensed"/>
                  <a:sym typeface="Fira Sans Extra Condensed"/>
                </a:endParaRPr>
              </a:p>
            </p:txBody>
          </p:sp>
          <p:sp>
            <p:nvSpPr>
              <p:cNvPr id="267" name="Google Shape;267;p19"/>
              <p:cNvSpPr txBox="1"/>
              <p:nvPr/>
            </p:nvSpPr>
            <p:spPr>
              <a:xfrm>
                <a:off x="240026" y="1696868"/>
                <a:ext cx="1980300" cy="55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200">
                    <a:solidFill>
                      <a:schemeClr val="lt1"/>
                    </a:solidFill>
                    <a:latin typeface="Roboto"/>
                    <a:ea typeface="Roboto"/>
                    <a:cs typeface="Roboto"/>
                    <a:sym typeface="Roboto"/>
                  </a:rPr>
                  <a:t>Less defects means happier customers right?</a:t>
                </a:r>
                <a:endParaRPr sz="1200">
                  <a:solidFill>
                    <a:schemeClr val="lt1"/>
                  </a:solidFill>
                  <a:latin typeface="Roboto"/>
                  <a:ea typeface="Roboto"/>
                  <a:cs typeface="Roboto"/>
                  <a:sym typeface="Roboto"/>
                </a:endParaRPr>
              </a:p>
            </p:txBody>
          </p:sp>
        </p:grpSp>
        <p:cxnSp>
          <p:nvCxnSpPr>
            <p:cNvPr id="268" name="Google Shape;268;p19"/>
            <p:cNvCxnSpPr/>
            <p:nvPr/>
          </p:nvCxnSpPr>
          <p:spPr>
            <a:xfrm>
              <a:off x="1652150" y="1592250"/>
              <a:ext cx="1922700" cy="240900"/>
            </a:xfrm>
            <a:prstGeom prst="bentConnector3">
              <a:avLst>
                <a:gd fmla="val 50000" name="adj1"/>
              </a:avLst>
            </a:prstGeom>
            <a:noFill/>
            <a:ln cap="flat" cmpd="sng" w="9525">
              <a:solidFill>
                <a:schemeClr val="lt1"/>
              </a:solidFill>
              <a:prstDash val="solid"/>
              <a:round/>
              <a:headEnd len="med" w="med" type="none"/>
              <a:tailEnd len="med" w="med" type="triangle"/>
            </a:ln>
          </p:spPr>
        </p:cxnSp>
      </p:grpSp>
      <p:grpSp>
        <p:nvGrpSpPr>
          <p:cNvPr id="269" name="Google Shape;269;p19"/>
          <p:cNvGrpSpPr/>
          <p:nvPr/>
        </p:nvGrpSpPr>
        <p:grpSpPr>
          <a:xfrm>
            <a:off x="1435588" y="4289366"/>
            <a:ext cx="3769825" cy="829023"/>
            <a:chOff x="196563" y="3992000"/>
            <a:chExt cx="3769825" cy="829023"/>
          </a:xfrm>
        </p:grpSpPr>
        <p:grpSp>
          <p:nvGrpSpPr>
            <p:cNvPr id="270" name="Google Shape;270;p19"/>
            <p:cNvGrpSpPr/>
            <p:nvPr/>
          </p:nvGrpSpPr>
          <p:grpSpPr>
            <a:xfrm>
              <a:off x="196563" y="3992000"/>
              <a:ext cx="1980300" cy="829023"/>
              <a:chOff x="196563" y="3992000"/>
              <a:chExt cx="1980300" cy="829023"/>
            </a:xfrm>
          </p:grpSpPr>
          <p:sp>
            <p:nvSpPr>
              <p:cNvPr id="271" name="Google Shape;271;p19"/>
              <p:cNvSpPr txBox="1"/>
              <p:nvPr/>
            </p:nvSpPr>
            <p:spPr>
              <a:xfrm>
                <a:off x="196588" y="3992000"/>
                <a:ext cx="1194900" cy="34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US" sz="1800">
                    <a:solidFill>
                      <a:schemeClr val="lt1"/>
                    </a:solidFill>
                    <a:latin typeface="Fira Sans Extra Condensed"/>
                    <a:ea typeface="Fira Sans Extra Condensed"/>
                    <a:cs typeface="Fira Sans Extra Condensed"/>
                    <a:sym typeface="Fira Sans Extra Condensed"/>
                  </a:rPr>
                  <a:t>NPS Score?</a:t>
                </a:r>
                <a:endParaRPr b="1" sz="1800">
                  <a:solidFill>
                    <a:schemeClr val="lt1"/>
                  </a:solidFill>
                  <a:latin typeface="Fira Sans Extra Condensed"/>
                  <a:ea typeface="Fira Sans Extra Condensed"/>
                  <a:cs typeface="Fira Sans Extra Condensed"/>
                  <a:sym typeface="Fira Sans Extra Condensed"/>
                </a:endParaRPr>
              </a:p>
            </p:txBody>
          </p:sp>
          <p:sp>
            <p:nvSpPr>
              <p:cNvPr id="272" name="Google Shape;272;p19"/>
              <p:cNvSpPr txBox="1"/>
              <p:nvPr/>
            </p:nvSpPr>
            <p:spPr>
              <a:xfrm>
                <a:off x="196563" y="4269624"/>
                <a:ext cx="1980300" cy="55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200">
                    <a:solidFill>
                      <a:schemeClr val="lt1"/>
                    </a:solidFill>
                    <a:latin typeface="Roboto"/>
                    <a:ea typeface="Roboto"/>
                    <a:cs typeface="Roboto"/>
                    <a:sym typeface="Roboto"/>
                  </a:rPr>
                  <a:t>It’s over 95!</a:t>
                </a:r>
                <a:endParaRPr sz="1200">
                  <a:solidFill>
                    <a:schemeClr val="lt1"/>
                  </a:solidFill>
                  <a:latin typeface="Roboto"/>
                  <a:ea typeface="Roboto"/>
                  <a:cs typeface="Roboto"/>
                  <a:sym typeface="Roboto"/>
                </a:endParaRPr>
              </a:p>
            </p:txBody>
          </p:sp>
        </p:grpSp>
        <p:cxnSp>
          <p:nvCxnSpPr>
            <p:cNvPr id="273" name="Google Shape;273;p19"/>
            <p:cNvCxnSpPr>
              <a:stCxn id="271" idx="3"/>
              <a:endCxn id="262" idx="2"/>
            </p:cNvCxnSpPr>
            <p:nvPr/>
          </p:nvCxnSpPr>
          <p:spPr>
            <a:xfrm>
              <a:off x="1391488" y="4166300"/>
              <a:ext cx="2574900" cy="180600"/>
            </a:xfrm>
            <a:prstGeom prst="bentConnector3">
              <a:avLst>
                <a:gd fmla="val 49999" name="adj1"/>
              </a:avLst>
            </a:prstGeom>
            <a:noFill/>
            <a:ln cap="flat" cmpd="sng" w="9525">
              <a:solidFill>
                <a:schemeClr val="lt1"/>
              </a:solidFill>
              <a:prstDash val="solid"/>
              <a:round/>
              <a:headEnd len="med" w="med" type="none"/>
              <a:tailEnd len="med" w="med" type="triangle"/>
            </a:ln>
          </p:spPr>
        </p:cxnSp>
      </p:grpSp>
      <p:grpSp>
        <p:nvGrpSpPr>
          <p:cNvPr id="274" name="Google Shape;274;p19"/>
          <p:cNvGrpSpPr/>
          <p:nvPr/>
        </p:nvGrpSpPr>
        <p:grpSpPr>
          <a:xfrm>
            <a:off x="1380351" y="2823191"/>
            <a:ext cx="3703258" cy="1014550"/>
            <a:chOff x="141334" y="2525825"/>
            <a:chExt cx="4023968" cy="1014550"/>
          </a:xfrm>
        </p:grpSpPr>
        <p:grpSp>
          <p:nvGrpSpPr>
            <p:cNvPr id="275" name="Google Shape;275;p19"/>
            <p:cNvGrpSpPr/>
            <p:nvPr/>
          </p:nvGrpSpPr>
          <p:grpSpPr>
            <a:xfrm>
              <a:off x="141334" y="2525825"/>
              <a:ext cx="2466234" cy="1014550"/>
              <a:chOff x="141334" y="2525825"/>
              <a:chExt cx="2466234" cy="1014550"/>
            </a:xfrm>
          </p:grpSpPr>
          <p:sp>
            <p:nvSpPr>
              <p:cNvPr id="276" name="Google Shape;276;p19"/>
              <p:cNvSpPr txBox="1"/>
              <p:nvPr/>
            </p:nvSpPr>
            <p:spPr>
              <a:xfrm>
                <a:off x="141334" y="2525825"/>
                <a:ext cx="1793700" cy="34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US" sz="1800">
                    <a:solidFill>
                      <a:schemeClr val="lt1"/>
                    </a:solidFill>
                    <a:latin typeface="Fira Sans Extra Condensed"/>
                    <a:ea typeface="Fira Sans Extra Condensed"/>
                    <a:cs typeface="Fira Sans Extra Condensed"/>
                    <a:sym typeface="Fira Sans Extra Condensed"/>
                  </a:rPr>
                  <a:t>Number of E2E Tests Run? </a:t>
                </a:r>
                <a:endParaRPr b="1" sz="1800">
                  <a:solidFill>
                    <a:schemeClr val="lt1"/>
                  </a:solidFill>
                  <a:latin typeface="Fira Sans Extra Condensed"/>
                  <a:ea typeface="Fira Sans Extra Condensed"/>
                  <a:cs typeface="Fira Sans Extra Condensed"/>
                  <a:sym typeface="Fira Sans Extra Condensed"/>
                </a:endParaRPr>
              </a:p>
            </p:txBody>
          </p:sp>
          <p:sp>
            <p:nvSpPr>
              <p:cNvPr id="277" name="Google Shape;277;p19"/>
              <p:cNvSpPr txBox="1"/>
              <p:nvPr/>
            </p:nvSpPr>
            <p:spPr>
              <a:xfrm>
                <a:off x="184768" y="2967675"/>
                <a:ext cx="24228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200">
                    <a:solidFill>
                      <a:schemeClr val="lt1"/>
                    </a:solidFill>
                    <a:latin typeface="Roboto"/>
                    <a:ea typeface="Roboto"/>
                    <a:cs typeface="Roboto"/>
                    <a:sym typeface="Roboto"/>
                  </a:rPr>
                  <a:t>We run 700 Cypress tests, parallized, only takes us 1 hr. Mission Accomplished!</a:t>
                </a:r>
                <a:endParaRPr sz="1200">
                  <a:solidFill>
                    <a:schemeClr val="lt1"/>
                  </a:solidFill>
                  <a:latin typeface="Roboto"/>
                  <a:ea typeface="Roboto"/>
                  <a:cs typeface="Roboto"/>
                  <a:sym typeface="Roboto"/>
                </a:endParaRPr>
              </a:p>
            </p:txBody>
          </p:sp>
        </p:grpSp>
        <p:cxnSp>
          <p:nvCxnSpPr>
            <p:cNvPr id="278" name="Google Shape;278;p19"/>
            <p:cNvCxnSpPr/>
            <p:nvPr/>
          </p:nvCxnSpPr>
          <p:spPr>
            <a:xfrm>
              <a:off x="1637502" y="2862650"/>
              <a:ext cx="2527800" cy="179100"/>
            </a:xfrm>
            <a:prstGeom prst="bentConnector3">
              <a:avLst>
                <a:gd fmla="val 50000" name="adj1"/>
              </a:avLst>
            </a:prstGeom>
            <a:noFill/>
            <a:ln cap="flat" cmpd="sng" w="9525">
              <a:solidFill>
                <a:schemeClr val="lt1"/>
              </a:solidFill>
              <a:prstDash val="solid"/>
              <a:round/>
              <a:headEnd len="med" w="med" type="none"/>
              <a:tailEnd len="med" w="med" type="triangle"/>
            </a:ln>
          </p:spPr>
        </p:cxn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4"/>
                                        </p:tgtEl>
                                        <p:attrNameLst>
                                          <p:attrName>style.visibility</p:attrName>
                                        </p:attrNameLst>
                                      </p:cBhvr>
                                      <p:to>
                                        <p:strVal val="visible"/>
                                      </p:to>
                                    </p:set>
                                    <p:animEffect filter="fade" transition="in">
                                      <p:cBhvr>
                                        <p:cTn dur="1000"/>
                                        <p:tgtEl>
                                          <p:spTgt spid="26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4"/>
                                        </p:tgtEl>
                                        <p:attrNameLst>
                                          <p:attrName>style.visibility</p:attrName>
                                        </p:attrNameLst>
                                      </p:cBhvr>
                                      <p:to>
                                        <p:strVal val="visible"/>
                                      </p:to>
                                    </p:set>
                                    <p:animEffect filter="fade" transition="in">
                                      <p:cBhvr>
                                        <p:cTn dur="1000"/>
                                        <p:tgtEl>
                                          <p:spTgt spid="27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9"/>
                                        </p:tgtEl>
                                        <p:attrNameLst>
                                          <p:attrName>style.visibility</p:attrName>
                                        </p:attrNameLst>
                                      </p:cBhvr>
                                      <p:to>
                                        <p:strVal val="visible"/>
                                      </p:to>
                                    </p:set>
                                    <p:animEffect filter="fade" transition="in">
                                      <p:cBhvr>
                                        <p:cTn dur="1000"/>
                                        <p:tgtEl>
                                          <p:spTgt spid="26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3"/>
                                        </p:tgtEl>
                                        <p:attrNameLst>
                                          <p:attrName>style.visibility</p:attrName>
                                        </p:attrNameLst>
                                      </p:cBhvr>
                                      <p:to>
                                        <p:strVal val="visible"/>
                                      </p:to>
                                    </p:set>
                                    <p:animEffect filter="fade" transition="in">
                                      <p:cBhvr>
                                        <p:cTn dur="1000"/>
                                        <p:tgtEl>
                                          <p:spTgt spid="25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8"/>
                                        </p:tgtEl>
                                        <p:attrNameLst>
                                          <p:attrName>style.visibility</p:attrName>
                                        </p:attrNameLst>
                                      </p:cBhvr>
                                      <p:to>
                                        <p:strVal val="visible"/>
                                      </p:to>
                                    </p:set>
                                    <p:animEffect filter="fade" transition="in">
                                      <p:cBhvr>
                                        <p:cTn dur="1000"/>
                                        <p:tgtEl>
                                          <p:spTgt spid="24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3"/>
                                        </p:tgtEl>
                                        <p:attrNameLst>
                                          <p:attrName>style.visibility</p:attrName>
                                        </p:attrNameLst>
                                      </p:cBhvr>
                                      <p:to>
                                        <p:strVal val="visible"/>
                                      </p:to>
                                    </p:set>
                                    <p:animEffect filter="fade" transition="in">
                                      <p:cBhvr>
                                        <p:cTn dur="1000"/>
                                        <p:tgtEl>
                                          <p:spTgt spid="24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20"/>
          <p:cNvSpPr txBox="1"/>
          <p:nvPr/>
        </p:nvSpPr>
        <p:spPr>
          <a:xfrm>
            <a:off x="472200" y="6322675"/>
            <a:ext cx="93315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lt1"/>
                </a:solidFill>
                <a:latin typeface="Montserrat"/>
                <a:ea typeface="Montserrat"/>
                <a:cs typeface="Montserrat"/>
                <a:sym typeface="Montserrat"/>
              </a:rPr>
              <a:t>TOPIC</a:t>
            </a:r>
            <a:r>
              <a:rPr b="1" lang="en-US" sz="2000">
                <a:solidFill>
                  <a:schemeClr val="lt1"/>
                </a:solidFill>
                <a:latin typeface="Montserrat"/>
                <a:ea typeface="Montserrat"/>
                <a:cs typeface="Montserrat"/>
                <a:sym typeface="Montserrat"/>
              </a:rPr>
              <a:t>: BUILDING A MODERN QA PROGRAM FROM THE GROUND UP</a:t>
            </a:r>
            <a:endParaRPr b="0" i="0" sz="2400" u="none" cap="none" strike="noStrike">
              <a:solidFill>
                <a:schemeClr val="lt1"/>
              </a:solidFill>
              <a:latin typeface="Montserrat"/>
              <a:ea typeface="Montserrat"/>
              <a:cs typeface="Montserrat"/>
              <a:sym typeface="Montserrat"/>
            </a:endParaRPr>
          </a:p>
        </p:txBody>
      </p:sp>
      <p:pic>
        <p:nvPicPr>
          <p:cNvPr id="284" name="Google Shape;284;p20"/>
          <p:cNvPicPr preferRelativeResize="0"/>
          <p:nvPr/>
        </p:nvPicPr>
        <p:blipFill rotWithShape="1">
          <a:blip r:embed="rId3">
            <a:alphaModFix/>
          </a:blip>
          <a:srcRect b="0" l="0" r="0" t="0"/>
          <a:stretch/>
        </p:blipFill>
        <p:spPr>
          <a:xfrm rot="-2403027">
            <a:off x="78659" y="6170896"/>
            <a:ext cx="871016" cy="561946"/>
          </a:xfrm>
          <a:prstGeom prst="rect">
            <a:avLst/>
          </a:prstGeom>
          <a:noFill/>
          <a:ln>
            <a:noFill/>
          </a:ln>
        </p:spPr>
      </p:pic>
      <p:cxnSp>
        <p:nvCxnSpPr>
          <p:cNvPr id="285" name="Google Shape;285;p20"/>
          <p:cNvCxnSpPr/>
          <p:nvPr/>
        </p:nvCxnSpPr>
        <p:spPr>
          <a:xfrm>
            <a:off x="430306" y="5782235"/>
            <a:ext cx="10400400" cy="0"/>
          </a:xfrm>
          <a:prstGeom prst="straightConnector1">
            <a:avLst/>
          </a:prstGeom>
          <a:noFill/>
          <a:ln cap="flat" cmpd="sng" w="9525">
            <a:solidFill>
              <a:srgbClr val="ED701A"/>
            </a:solidFill>
            <a:prstDash val="solid"/>
            <a:miter lim="800000"/>
            <a:headEnd len="sm" w="sm" type="none"/>
            <a:tailEnd len="sm" w="sm" type="none"/>
          </a:ln>
        </p:spPr>
      </p:cxnSp>
      <p:pic>
        <p:nvPicPr>
          <p:cNvPr descr="A picture containing text, sign&#10;&#10;Description automatically generated" id="286" name="Google Shape;286;p20"/>
          <p:cNvPicPr preferRelativeResize="0"/>
          <p:nvPr/>
        </p:nvPicPr>
        <p:blipFill rotWithShape="1">
          <a:blip r:embed="rId4">
            <a:alphaModFix/>
          </a:blip>
          <a:srcRect b="0" l="0" r="0" t="0"/>
          <a:stretch/>
        </p:blipFill>
        <p:spPr>
          <a:xfrm>
            <a:off x="11059592" y="5716591"/>
            <a:ext cx="1055288" cy="1141410"/>
          </a:xfrm>
          <a:prstGeom prst="rect">
            <a:avLst/>
          </a:prstGeom>
          <a:noFill/>
          <a:ln>
            <a:noFill/>
          </a:ln>
        </p:spPr>
      </p:pic>
      <p:sp>
        <p:nvSpPr>
          <p:cNvPr id="287" name="Google Shape;287;p20"/>
          <p:cNvSpPr/>
          <p:nvPr/>
        </p:nvSpPr>
        <p:spPr>
          <a:xfrm>
            <a:off x="1852775" y="6018425"/>
            <a:ext cx="2750100" cy="253200"/>
          </a:xfrm>
          <a:prstGeom prst="rect">
            <a:avLst/>
          </a:prstGeom>
          <a:solidFill>
            <a:srgbClr val="181B27"/>
          </a:solidFill>
          <a:ln cap="flat" cmpd="sng" w="9525">
            <a:solidFill>
              <a:srgbClr val="181B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20"/>
          <p:cNvSpPr txBox="1"/>
          <p:nvPr/>
        </p:nvSpPr>
        <p:spPr>
          <a:xfrm>
            <a:off x="1680174" y="5910232"/>
            <a:ext cx="30000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000">
                <a:solidFill>
                  <a:srgbClr val="ED701A"/>
                </a:solidFill>
                <a:latin typeface="Montserrat"/>
                <a:ea typeface="Montserrat"/>
                <a:cs typeface="Montserrat"/>
                <a:sym typeface="Montserrat"/>
              </a:rPr>
              <a:t>: JEFF SING</a:t>
            </a:r>
            <a:endParaRPr>
              <a:solidFill>
                <a:schemeClr val="dk1"/>
              </a:solidFill>
            </a:endParaRPr>
          </a:p>
        </p:txBody>
      </p:sp>
      <p:sp>
        <p:nvSpPr>
          <p:cNvPr id="289" name="Google Shape;289;p20"/>
          <p:cNvSpPr txBox="1"/>
          <p:nvPr/>
        </p:nvSpPr>
        <p:spPr>
          <a:xfrm>
            <a:off x="1771750" y="2928891"/>
            <a:ext cx="7717500" cy="292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1800">
                <a:solidFill>
                  <a:schemeClr val="lt1"/>
                </a:solidFill>
                <a:latin typeface="Montserrat"/>
                <a:ea typeface="Montserrat"/>
                <a:cs typeface="Montserrat"/>
                <a:sym typeface="Montserrat"/>
              </a:rPr>
              <a:t> </a:t>
            </a:r>
            <a:r>
              <a:rPr lang="en-US" sz="1700">
                <a:solidFill>
                  <a:schemeClr val="lt1"/>
                </a:solidFill>
                <a:latin typeface="Montserrat"/>
                <a:ea typeface="Montserrat"/>
                <a:cs typeface="Montserrat"/>
                <a:sym typeface="Montserrat"/>
              </a:rPr>
              <a:t>T</a:t>
            </a:r>
            <a:r>
              <a:rPr lang="en-US" sz="1900">
                <a:solidFill>
                  <a:schemeClr val="lt1"/>
                </a:solidFill>
                <a:latin typeface="Montserrat"/>
                <a:ea typeface="Montserrat"/>
                <a:cs typeface="Montserrat"/>
                <a:sym typeface="Montserrat"/>
              </a:rPr>
              <a:t>he main strategic challenge QA teams are facing in agile and DevOps adoption is ‘</a:t>
            </a:r>
            <a:r>
              <a:rPr b="1" lang="en-US" sz="2100">
                <a:solidFill>
                  <a:schemeClr val="accent2"/>
                </a:solidFill>
                <a:latin typeface="Montserrat"/>
                <a:ea typeface="Montserrat"/>
                <a:cs typeface="Montserrat"/>
                <a:sym typeface="Montserrat"/>
              </a:rPr>
              <a:t>operational and business priorities</a:t>
            </a:r>
            <a:r>
              <a:rPr lang="en-US" sz="1900">
                <a:solidFill>
                  <a:schemeClr val="lt1"/>
                </a:solidFill>
                <a:latin typeface="Montserrat"/>
                <a:ea typeface="Montserrat"/>
                <a:cs typeface="Montserrat"/>
                <a:sym typeface="Montserrat"/>
              </a:rPr>
              <a:t>’ now more than ever, teams need to ensure the development projects on which they are embarked are aligned closely to the needs of the business, and also to the customers they serve.</a:t>
            </a:r>
            <a:endParaRPr sz="1900">
              <a:solidFill>
                <a:schemeClr val="lt1"/>
              </a:solidFill>
              <a:latin typeface="Montserrat"/>
              <a:ea typeface="Montserrat"/>
              <a:cs typeface="Montserrat"/>
              <a:sym typeface="Montserrat"/>
            </a:endParaRPr>
          </a:p>
          <a:p>
            <a:pPr indent="0" lvl="0" marL="0" rtl="0" algn="ctr">
              <a:spcBef>
                <a:spcPts val="0"/>
              </a:spcBef>
              <a:spcAft>
                <a:spcPts val="0"/>
              </a:spcAft>
              <a:buNone/>
            </a:pPr>
            <a:r>
              <a:t/>
            </a:r>
            <a:endParaRPr sz="2000">
              <a:solidFill>
                <a:schemeClr val="lt1"/>
              </a:solidFill>
              <a:latin typeface="Montserrat"/>
              <a:ea typeface="Montserrat"/>
              <a:cs typeface="Montserrat"/>
              <a:sym typeface="Montserrat"/>
            </a:endParaRPr>
          </a:p>
          <a:p>
            <a:pPr indent="0" lvl="0" marL="0" rtl="0" algn="ctr">
              <a:spcBef>
                <a:spcPts val="0"/>
              </a:spcBef>
              <a:spcAft>
                <a:spcPts val="0"/>
              </a:spcAft>
              <a:buNone/>
            </a:pPr>
            <a:r>
              <a:rPr lang="en-US" sz="2000">
                <a:solidFill>
                  <a:schemeClr val="lt1"/>
                </a:solidFill>
                <a:latin typeface="Montserrat"/>
                <a:ea typeface="Montserrat"/>
                <a:cs typeface="Montserrat"/>
                <a:sym typeface="Montserrat"/>
              </a:rPr>
              <a:t>This means that </a:t>
            </a:r>
            <a:r>
              <a:rPr b="1" lang="en-US" sz="2200">
                <a:solidFill>
                  <a:schemeClr val="accent2"/>
                </a:solidFill>
                <a:latin typeface="Montserrat"/>
                <a:ea typeface="Montserrat"/>
                <a:cs typeface="Montserrat"/>
                <a:sym typeface="Montserrat"/>
              </a:rPr>
              <a:t>new ways of working are required</a:t>
            </a:r>
            <a:r>
              <a:rPr lang="en-US" sz="2000">
                <a:solidFill>
                  <a:schemeClr val="lt1"/>
                </a:solidFill>
                <a:latin typeface="Montserrat"/>
                <a:ea typeface="Montserrat"/>
                <a:cs typeface="Montserrat"/>
                <a:sym typeface="Montserrat"/>
              </a:rPr>
              <a:t>, in the form of a smart, connected, and business-driven ecosystem. </a:t>
            </a:r>
            <a:endParaRPr sz="2000">
              <a:solidFill>
                <a:schemeClr val="lt1"/>
              </a:solidFill>
              <a:latin typeface="Montserrat"/>
              <a:ea typeface="Montserrat"/>
              <a:cs typeface="Montserrat"/>
              <a:sym typeface="Montserrat"/>
            </a:endParaRPr>
          </a:p>
          <a:p>
            <a:pPr indent="-381000" lvl="0" marL="457200" rtl="0" algn="ctr">
              <a:spcBef>
                <a:spcPts val="0"/>
              </a:spcBef>
              <a:spcAft>
                <a:spcPts val="0"/>
              </a:spcAft>
              <a:buClr>
                <a:schemeClr val="lt1"/>
              </a:buClr>
              <a:buSzPts val="2400"/>
              <a:buFont typeface="Montserrat"/>
              <a:buChar char="-"/>
            </a:pPr>
            <a:r>
              <a:rPr lang="en-US" sz="2400">
                <a:solidFill>
                  <a:schemeClr val="lt1"/>
                </a:solidFill>
                <a:latin typeface="Montserrat"/>
                <a:ea typeface="Montserrat"/>
                <a:cs typeface="Montserrat"/>
                <a:sym typeface="Montserrat"/>
              </a:rPr>
              <a:t>World Quality Report 2019-20</a:t>
            </a:r>
            <a:endParaRPr sz="2400">
              <a:solidFill>
                <a:schemeClr val="lt1"/>
              </a:solidFill>
              <a:latin typeface="Montserrat"/>
              <a:ea typeface="Montserrat"/>
              <a:cs typeface="Montserrat"/>
              <a:sym typeface="Montserrat"/>
            </a:endParaRPr>
          </a:p>
        </p:txBody>
      </p:sp>
      <p:cxnSp>
        <p:nvCxnSpPr>
          <p:cNvPr id="290" name="Google Shape;290;p20"/>
          <p:cNvCxnSpPr/>
          <p:nvPr/>
        </p:nvCxnSpPr>
        <p:spPr>
          <a:xfrm>
            <a:off x="912275" y="1115275"/>
            <a:ext cx="0" cy="1767900"/>
          </a:xfrm>
          <a:prstGeom prst="straightConnector1">
            <a:avLst/>
          </a:prstGeom>
          <a:noFill/>
          <a:ln cap="flat" cmpd="sng" w="38100">
            <a:solidFill>
              <a:schemeClr val="lt1"/>
            </a:solidFill>
            <a:prstDash val="solid"/>
            <a:round/>
            <a:headEnd len="med" w="med" type="none"/>
            <a:tailEnd len="med" w="med" type="none"/>
          </a:ln>
        </p:spPr>
      </p:cxnSp>
      <p:cxnSp>
        <p:nvCxnSpPr>
          <p:cNvPr id="291" name="Google Shape;291;p20"/>
          <p:cNvCxnSpPr/>
          <p:nvPr/>
        </p:nvCxnSpPr>
        <p:spPr>
          <a:xfrm flipH="1" rot="10800000">
            <a:off x="912275" y="1115275"/>
            <a:ext cx="1970700" cy="11100"/>
          </a:xfrm>
          <a:prstGeom prst="straightConnector1">
            <a:avLst/>
          </a:prstGeom>
          <a:noFill/>
          <a:ln cap="flat" cmpd="sng" w="28575">
            <a:solidFill>
              <a:schemeClr val="lt1"/>
            </a:solidFill>
            <a:prstDash val="solid"/>
            <a:round/>
            <a:headEnd len="med" w="med" type="none"/>
            <a:tailEnd len="med" w="med" type="none"/>
          </a:ln>
        </p:spPr>
      </p:cxnSp>
      <p:cxnSp>
        <p:nvCxnSpPr>
          <p:cNvPr id="292" name="Google Shape;292;p20"/>
          <p:cNvCxnSpPr/>
          <p:nvPr/>
        </p:nvCxnSpPr>
        <p:spPr>
          <a:xfrm>
            <a:off x="10265400" y="3350975"/>
            <a:ext cx="0" cy="1767900"/>
          </a:xfrm>
          <a:prstGeom prst="straightConnector1">
            <a:avLst/>
          </a:prstGeom>
          <a:noFill/>
          <a:ln cap="flat" cmpd="sng" w="38100">
            <a:solidFill>
              <a:schemeClr val="lt1"/>
            </a:solidFill>
            <a:prstDash val="solid"/>
            <a:round/>
            <a:headEnd len="med" w="med" type="none"/>
            <a:tailEnd len="med" w="med" type="none"/>
          </a:ln>
        </p:spPr>
      </p:cxnSp>
      <p:cxnSp>
        <p:nvCxnSpPr>
          <p:cNvPr id="293" name="Google Shape;293;p20"/>
          <p:cNvCxnSpPr/>
          <p:nvPr/>
        </p:nvCxnSpPr>
        <p:spPr>
          <a:xfrm flipH="1" rot="10800000">
            <a:off x="8294700" y="5118875"/>
            <a:ext cx="1970700" cy="11100"/>
          </a:xfrm>
          <a:prstGeom prst="straightConnector1">
            <a:avLst/>
          </a:prstGeom>
          <a:noFill/>
          <a:ln cap="flat" cmpd="sng" w="28575">
            <a:solidFill>
              <a:schemeClr val="lt1"/>
            </a:solidFill>
            <a:prstDash val="solid"/>
            <a:round/>
            <a:headEnd len="med" w="med" type="none"/>
            <a:tailEnd len="med" w="med" type="none"/>
          </a:ln>
        </p:spPr>
      </p:cxn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pic>
        <p:nvPicPr>
          <p:cNvPr id="298" name="Google Shape;298;p21"/>
          <p:cNvPicPr preferRelativeResize="0"/>
          <p:nvPr/>
        </p:nvPicPr>
        <p:blipFill>
          <a:blip r:embed="rId3">
            <a:alphaModFix/>
          </a:blip>
          <a:stretch>
            <a:fillRect/>
          </a:stretch>
        </p:blipFill>
        <p:spPr>
          <a:xfrm>
            <a:off x="-285175" y="-239900"/>
            <a:ext cx="12582175" cy="8386075"/>
          </a:xfrm>
          <a:prstGeom prst="rect">
            <a:avLst/>
          </a:prstGeom>
          <a:noFill/>
          <a:ln>
            <a:noFill/>
          </a:ln>
        </p:spPr>
      </p:pic>
      <p:sp>
        <p:nvSpPr>
          <p:cNvPr id="299" name="Google Shape;299;p21"/>
          <p:cNvSpPr txBox="1"/>
          <p:nvPr/>
        </p:nvSpPr>
        <p:spPr>
          <a:xfrm>
            <a:off x="-88400" y="2408825"/>
            <a:ext cx="8229600" cy="57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3100">
                <a:solidFill>
                  <a:schemeClr val="lt1"/>
                </a:solidFill>
                <a:latin typeface="Montserrat"/>
                <a:ea typeface="Montserrat"/>
                <a:cs typeface="Montserrat"/>
                <a:sym typeface="Montserrat"/>
              </a:rPr>
              <a:t>“</a:t>
            </a:r>
            <a:r>
              <a:rPr lang="en-US" sz="3100">
                <a:solidFill>
                  <a:schemeClr val="lt1"/>
                </a:solidFill>
                <a:latin typeface="Montserrat"/>
                <a:ea typeface="Montserrat"/>
                <a:cs typeface="Montserrat"/>
                <a:sym typeface="Montserrat"/>
              </a:rPr>
              <a:t>New ways of working are required…</a:t>
            </a:r>
            <a:r>
              <a:rPr b="1" lang="en-US" sz="3100">
                <a:solidFill>
                  <a:schemeClr val="lt1"/>
                </a:solidFill>
                <a:latin typeface="Montserrat"/>
                <a:ea typeface="Montserrat"/>
                <a:cs typeface="Montserrat"/>
                <a:sym typeface="Montserrat"/>
              </a:rPr>
              <a:t>”</a:t>
            </a:r>
            <a:endParaRPr b="1" sz="3100">
              <a:solidFill>
                <a:schemeClr val="lt1"/>
              </a:solidFill>
              <a:latin typeface="Montserrat"/>
              <a:ea typeface="Montserrat"/>
              <a:cs typeface="Montserrat"/>
              <a:sym typeface="Montserrat"/>
            </a:endParaRPr>
          </a:p>
          <a:p>
            <a:pPr indent="0" lvl="0" marL="0" rtl="0" algn="ctr">
              <a:spcBef>
                <a:spcPts val="0"/>
              </a:spcBef>
              <a:spcAft>
                <a:spcPts val="0"/>
              </a:spcAft>
              <a:buNone/>
            </a:pPr>
            <a:r>
              <a:t/>
            </a:r>
            <a:endParaRPr b="1" sz="3100">
              <a:solidFill>
                <a:schemeClr val="lt1"/>
              </a:solidFill>
              <a:latin typeface="Montserrat"/>
              <a:ea typeface="Montserrat"/>
              <a:cs typeface="Montserrat"/>
              <a:sym typeface="Montserrat"/>
            </a:endParaRPr>
          </a:p>
        </p:txBody>
      </p:sp>
      <p:sp>
        <p:nvSpPr>
          <p:cNvPr id="300" name="Google Shape;300;p21"/>
          <p:cNvSpPr txBox="1"/>
          <p:nvPr/>
        </p:nvSpPr>
        <p:spPr>
          <a:xfrm>
            <a:off x="615675" y="3157388"/>
            <a:ext cx="9968400" cy="159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5000">
                <a:solidFill>
                  <a:srgbClr val="FFFFFF"/>
                </a:solidFill>
                <a:latin typeface="Montserrat"/>
                <a:ea typeface="Montserrat"/>
                <a:cs typeface="Montserrat"/>
                <a:sym typeface="Montserrat"/>
              </a:rPr>
              <a:t>The Modern Quality Program </a:t>
            </a:r>
            <a:endParaRPr b="1" sz="5000">
              <a:solidFill>
                <a:srgbClr val="FFFFFF"/>
              </a:solidFill>
              <a:latin typeface="Montserrat"/>
              <a:ea typeface="Montserrat"/>
              <a:cs typeface="Montserrat"/>
              <a:sym typeface="Montserrat"/>
            </a:endParaRPr>
          </a:p>
          <a:p>
            <a:pPr indent="0" lvl="0" marL="0" rtl="0" algn="ctr">
              <a:spcBef>
                <a:spcPts val="0"/>
              </a:spcBef>
              <a:spcAft>
                <a:spcPts val="0"/>
              </a:spcAft>
              <a:buNone/>
            </a:pPr>
            <a:r>
              <a:t/>
            </a:r>
            <a:endParaRPr b="1" sz="3800">
              <a:solidFill>
                <a:srgbClr val="FFFFFF"/>
              </a:solidFill>
              <a:latin typeface="Montserrat"/>
              <a:ea typeface="Montserrat"/>
              <a:cs typeface="Montserrat"/>
              <a:sym typeface="Montserrat"/>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